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2" r:id="rId3"/>
    <p:sldId id="271" r:id="rId4"/>
    <p:sldId id="257" r:id="rId5"/>
    <p:sldId id="258" r:id="rId6"/>
    <p:sldId id="259" r:id="rId7"/>
    <p:sldId id="260" r:id="rId8"/>
    <p:sldId id="261" r:id="rId9"/>
    <p:sldId id="268" r:id="rId10"/>
    <p:sldId id="267" r:id="rId11"/>
    <p:sldId id="263" r:id="rId12"/>
    <p:sldId id="264" r:id="rId13"/>
    <p:sldId id="265" r:id="rId14"/>
    <p:sldId id="266" r:id="rId15"/>
    <p:sldId id="269" r:id="rId16"/>
    <p:sldId id="270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269D01E-BC32-4049-B463-5C60D7B0CCD2}" styleName="Стиль из темы 2 - акцент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jpeg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wmf"/><Relationship Id="rId3" Type="http://schemas.openxmlformats.org/officeDocument/2006/relationships/image" Target="../media/image77.wmf"/><Relationship Id="rId7" Type="http://schemas.openxmlformats.org/officeDocument/2006/relationships/image" Target="../media/image81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Relationship Id="rId6" Type="http://schemas.openxmlformats.org/officeDocument/2006/relationships/image" Target="../media/image80.wmf"/><Relationship Id="rId5" Type="http://schemas.openxmlformats.org/officeDocument/2006/relationships/image" Target="../media/image79.wmf"/><Relationship Id="rId10" Type="http://schemas.openxmlformats.org/officeDocument/2006/relationships/image" Target="../media/image83.wmf"/><Relationship Id="rId4" Type="http://schemas.openxmlformats.org/officeDocument/2006/relationships/image" Target="../media/image78.wmf"/><Relationship Id="rId9" Type="http://schemas.openxmlformats.org/officeDocument/2006/relationships/image" Target="../media/image10.jpeg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image" Target="../media/image22.wmf"/><Relationship Id="rId18" Type="http://schemas.openxmlformats.org/officeDocument/2006/relationships/image" Target="../media/image27.wmf"/><Relationship Id="rId26" Type="http://schemas.openxmlformats.org/officeDocument/2006/relationships/image" Target="../media/image35.wmf"/><Relationship Id="rId3" Type="http://schemas.openxmlformats.org/officeDocument/2006/relationships/image" Target="../media/image12.wmf"/><Relationship Id="rId21" Type="http://schemas.openxmlformats.org/officeDocument/2006/relationships/image" Target="../media/image30.wmf"/><Relationship Id="rId7" Type="http://schemas.openxmlformats.org/officeDocument/2006/relationships/image" Target="../media/image16.wmf"/><Relationship Id="rId12" Type="http://schemas.openxmlformats.org/officeDocument/2006/relationships/image" Target="../media/image21.wmf"/><Relationship Id="rId17" Type="http://schemas.openxmlformats.org/officeDocument/2006/relationships/image" Target="../media/image26.wmf"/><Relationship Id="rId25" Type="http://schemas.openxmlformats.org/officeDocument/2006/relationships/image" Target="../media/image34.wmf"/><Relationship Id="rId33" Type="http://schemas.openxmlformats.org/officeDocument/2006/relationships/image" Target="../media/image42.wmf"/><Relationship Id="rId2" Type="http://schemas.openxmlformats.org/officeDocument/2006/relationships/image" Target="../media/image11.wmf"/><Relationship Id="rId16" Type="http://schemas.openxmlformats.org/officeDocument/2006/relationships/image" Target="../media/image25.wmf"/><Relationship Id="rId20" Type="http://schemas.openxmlformats.org/officeDocument/2006/relationships/image" Target="../media/image29.wmf"/><Relationship Id="rId29" Type="http://schemas.openxmlformats.org/officeDocument/2006/relationships/image" Target="../media/image38.wmf"/><Relationship Id="rId1" Type="http://schemas.openxmlformats.org/officeDocument/2006/relationships/image" Target="../media/image10.jpeg"/><Relationship Id="rId6" Type="http://schemas.openxmlformats.org/officeDocument/2006/relationships/image" Target="../media/image15.wmf"/><Relationship Id="rId11" Type="http://schemas.openxmlformats.org/officeDocument/2006/relationships/image" Target="../media/image20.wmf"/><Relationship Id="rId24" Type="http://schemas.openxmlformats.org/officeDocument/2006/relationships/image" Target="../media/image33.wmf"/><Relationship Id="rId32" Type="http://schemas.openxmlformats.org/officeDocument/2006/relationships/image" Target="../media/image41.wmf"/><Relationship Id="rId5" Type="http://schemas.openxmlformats.org/officeDocument/2006/relationships/image" Target="../media/image14.wmf"/><Relationship Id="rId15" Type="http://schemas.openxmlformats.org/officeDocument/2006/relationships/image" Target="../media/image24.wmf"/><Relationship Id="rId23" Type="http://schemas.openxmlformats.org/officeDocument/2006/relationships/image" Target="../media/image32.wmf"/><Relationship Id="rId28" Type="http://schemas.openxmlformats.org/officeDocument/2006/relationships/image" Target="../media/image37.wmf"/><Relationship Id="rId10" Type="http://schemas.openxmlformats.org/officeDocument/2006/relationships/image" Target="../media/image19.wmf"/><Relationship Id="rId19" Type="http://schemas.openxmlformats.org/officeDocument/2006/relationships/image" Target="../media/image28.wmf"/><Relationship Id="rId31" Type="http://schemas.openxmlformats.org/officeDocument/2006/relationships/image" Target="../media/image40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Relationship Id="rId14" Type="http://schemas.openxmlformats.org/officeDocument/2006/relationships/image" Target="../media/image23.wmf"/><Relationship Id="rId22" Type="http://schemas.openxmlformats.org/officeDocument/2006/relationships/image" Target="../media/image31.wmf"/><Relationship Id="rId27" Type="http://schemas.openxmlformats.org/officeDocument/2006/relationships/image" Target="../media/image36.wmf"/><Relationship Id="rId30" Type="http://schemas.openxmlformats.org/officeDocument/2006/relationships/image" Target="../media/image3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2" Type="http://schemas.openxmlformats.org/officeDocument/2006/relationships/image" Target="../media/image45.wmf"/><Relationship Id="rId1" Type="http://schemas.openxmlformats.org/officeDocument/2006/relationships/image" Target="../media/image44.jpeg"/><Relationship Id="rId6" Type="http://schemas.openxmlformats.org/officeDocument/2006/relationships/image" Target="../media/image49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44.jpeg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44.jpeg"/><Relationship Id="rId4" Type="http://schemas.openxmlformats.org/officeDocument/2006/relationships/image" Target="../media/image6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44.jpeg"/><Relationship Id="rId4" Type="http://schemas.openxmlformats.org/officeDocument/2006/relationships/image" Target="../media/image6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2529-4193-4F55-A968-7195787ACE17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0E8B-A908-41BD-B81A-6721CF37052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2529-4193-4F55-A968-7195787ACE17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0E8B-A908-41BD-B81A-6721CF370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2529-4193-4F55-A968-7195787ACE17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0E8B-A908-41BD-B81A-6721CF370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2529-4193-4F55-A968-7195787ACE17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0E8B-A908-41BD-B81A-6721CF370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2529-4193-4F55-A968-7195787ACE17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57F30E8B-A908-41BD-B81A-6721CF370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2529-4193-4F55-A968-7195787ACE17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0E8B-A908-41BD-B81A-6721CF370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2529-4193-4F55-A968-7195787ACE17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0E8B-A908-41BD-B81A-6721CF370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2529-4193-4F55-A968-7195787ACE17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0E8B-A908-41BD-B81A-6721CF370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2529-4193-4F55-A968-7195787ACE17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0E8B-A908-41BD-B81A-6721CF370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2529-4193-4F55-A968-7195787ACE17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0E8B-A908-41BD-B81A-6721CF370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42529-4193-4F55-A968-7195787ACE17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30E8B-A908-41BD-B81A-6721CF370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1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E42529-4193-4F55-A968-7195787ACE17}" type="datetimeFigureOut">
              <a:rPr lang="ru-RU" smtClean="0"/>
              <a:pPr/>
              <a:t>22.01.2009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7F30E8B-A908-41BD-B81A-6721CF3705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51.bin"/><Relationship Id="rId5" Type="http://schemas.openxmlformats.org/officeDocument/2006/relationships/oleObject" Target="../embeddings/oleObject50.bin"/><Relationship Id="rId4" Type="http://schemas.openxmlformats.org/officeDocument/2006/relationships/oleObject" Target="../embeddings/oleObject4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../embeddings/oleObject54.bin"/><Relationship Id="rId4" Type="http://schemas.openxmlformats.org/officeDocument/2006/relationships/oleObject" Target="../embeddings/oleObject5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3" Type="http://schemas.openxmlformats.org/officeDocument/2006/relationships/image" Target="../media/image71.jpeg"/><Relationship Id="rId7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6.bin"/><Relationship Id="rId5" Type="http://schemas.openxmlformats.org/officeDocument/2006/relationships/oleObject" Target="../embeddings/oleObject55.bin"/><Relationship Id="rId10" Type="http://schemas.openxmlformats.org/officeDocument/2006/relationships/oleObject" Target="../embeddings/oleObject60.bin"/><Relationship Id="rId4" Type="http://schemas.openxmlformats.org/officeDocument/2006/relationships/image" Target="../media/image72.gif"/><Relationship Id="rId9" Type="http://schemas.openxmlformats.org/officeDocument/2006/relationships/oleObject" Target="../embeddings/oleObject5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13" Type="http://schemas.openxmlformats.org/officeDocument/2006/relationships/image" Target="../media/image85.png"/><Relationship Id="rId18" Type="http://schemas.openxmlformats.org/officeDocument/2006/relationships/image" Target="../media/image90.png"/><Relationship Id="rId3" Type="http://schemas.openxmlformats.org/officeDocument/2006/relationships/image" Target="../media/image84.jpeg"/><Relationship Id="rId7" Type="http://schemas.openxmlformats.org/officeDocument/2006/relationships/oleObject" Target="../embeddings/oleObject64.bin"/><Relationship Id="rId12" Type="http://schemas.openxmlformats.org/officeDocument/2006/relationships/oleObject" Target="../embeddings/oleObject69.bin"/><Relationship Id="rId17" Type="http://schemas.openxmlformats.org/officeDocument/2006/relationships/image" Target="../media/image89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88.png"/><Relationship Id="rId20" Type="http://schemas.openxmlformats.org/officeDocument/2006/relationships/image" Target="../media/image92.png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63.bin"/><Relationship Id="rId11" Type="http://schemas.openxmlformats.org/officeDocument/2006/relationships/oleObject" Target="../embeddings/oleObject68.bin"/><Relationship Id="rId5" Type="http://schemas.openxmlformats.org/officeDocument/2006/relationships/oleObject" Target="../embeddings/oleObject62.bin"/><Relationship Id="rId15" Type="http://schemas.openxmlformats.org/officeDocument/2006/relationships/image" Target="../media/image87.png"/><Relationship Id="rId10" Type="http://schemas.openxmlformats.org/officeDocument/2006/relationships/oleObject" Target="../embeddings/oleObject67.bin"/><Relationship Id="rId19" Type="http://schemas.openxmlformats.org/officeDocument/2006/relationships/image" Target="../media/image91.png"/><Relationship Id="rId4" Type="http://schemas.openxmlformats.org/officeDocument/2006/relationships/oleObject" Target="../embeddings/oleObject61.bin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8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8.png"/><Relationship Id="rId7" Type="http://schemas.openxmlformats.org/officeDocument/2006/relationships/image" Target="../media/image86.pn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2.png"/><Relationship Id="rId5" Type="http://schemas.openxmlformats.org/officeDocument/2006/relationships/image" Target="../media/image85.png"/><Relationship Id="rId10" Type="http://schemas.openxmlformats.org/officeDocument/2006/relationships/image" Target="../media/image91.png"/><Relationship Id="rId4" Type="http://schemas.openxmlformats.org/officeDocument/2006/relationships/image" Target="../media/image87.png"/><Relationship Id="rId9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oleObject" Target="../embeddings/oleObject12.bin"/><Relationship Id="rId18" Type="http://schemas.openxmlformats.org/officeDocument/2006/relationships/oleObject" Target="../embeddings/oleObject17.bin"/><Relationship Id="rId26" Type="http://schemas.openxmlformats.org/officeDocument/2006/relationships/oleObject" Target="../embeddings/oleObject25.bin"/><Relationship Id="rId39" Type="http://schemas.openxmlformats.org/officeDocument/2006/relationships/oleObject" Target="../embeddings/oleObject38.bin"/><Relationship Id="rId3" Type="http://schemas.openxmlformats.org/officeDocument/2006/relationships/oleObject" Target="../embeddings/oleObject2.bin"/><Relationship Id="rId21" Type="http://schemas.openxmlformats.org/officeDocument/2006/relationships/oleObject" Target="../embeddings/oleObject20.bin"/><Relationship Id="rId34" Type="http://schemas.openxmlformats.org/officeDocument/2006/relationships/oleObject" Target="../embeddings/oleObject33.bin"/><Relationship Id="rId7" Type="http://schemas.openxmlformats.org/officeDocument/2006/relationships/oleObject" Target="../embeddings/oleObject6.bin"/><Relationship Id="rId12" Type="http://schemas.openxmlformats.org/officeDocument/2006/relationships/oleObject" Target="../embeddings/oleObject11.bin"/><Relationship Id="rId17" Type="http://schemas.openxmlformats.org/officeDocument/2006/relationships/oleObject" Target="../embeddings/oleObject16.bin"/><Relationship Id="rId25" Type="http://schemas.openxmlformats.org/officeDocument/2006/relationships/oleObject" Target="../embeddings/oleObject24.bin"/><Relationship Id="rId33" Type="http://schemas.openxmlformats.org/officeDocument/2006/relationships/oleObject" Target="../embeddings/oleObject32.bin"/><Relationship Id="rId38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20" Type="http://schemas.openxmlformats.org/officeDocument/2006/relationships/oleObject" Target="../embeddings/oleObject19.bin"/><Relationship Id="rId29" Type="http://schemas.openxmlformats.org/officeDocument/2006/relationships/oleObject" Target="../embeddings/oleObject28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oleObject" Target="../embeddings/oleObject10.bin"/><Relationship Id="rId24" Type="http://schemas.openxmlformats.org/officeDocument/2006/relationships/oleObject" Target="../embeddings/oleObject23.bin"/><Relationship Id="rId32" Type="http://schemas.openxmlformats.org/officeDocument/2006/relationships/oleObject" Target="../embeddings/oleObject31.bin"/><Relationship Id="rId37" Type="http://schemas.openxmlformats.org/officeDocument/2006/relationships/oleObject" Target="../embeddings/oleObject36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14.bin"/><Relationship Id="rId23" Type="http://schemas.openxmlformats.org/officeDocument/2006/relationships/oleObject" Target="../embeddings/oleObject22.bin"/><Relationship Id="rId28" Type="http://schemas.openxmlformats.org/officeDocument/2006/relationships/oleObject" Target="../embeddings/oleObject27.bin"/><Relationship Id="rId36" Type="http://schemas.openxmlformats.org/officeDocument/2006/relationships/oleObject" Target="../embeddings/oleObject35.bin"/><Relationship Id="rId10" Type="http://schemas.openxmlformats.org/officeDocument/2006/relationships/oleObject" Target="../embeddings/oleObject9.bin"/><Relationship Id="rId19" Type="http://schemas.openxmlformats.org/officeDocument/2006/relationships/oleObject" Target="../embeddings/oleObject18.bin"/><Relationship Id="rId31" Type="http://schemas.openxmlformats.org/officeDocument/2006/relationships/oleObject" Target="../embeddings/oleObject30.bin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8.bin"/><Relationship Id="rId14" Type="http://schemas.openxmlformats.org/officeDocument/2006/relationships/oleObject" Target="../embeddings/oleObject13.bin"/><Relationship Id="rId22" Type="http://schemas.openxmlformats.org/officeDocument/2006/relationships/oleObject" Target="../embeddings/oleObject21.bin"/><Relationship Id="rId27" Type="http://schemas.openxmlformats.org/officeDocument/2006/relationships/oleObject" Target="../embeddings/oleObject26.bin"/><Relationship Id="rId30" Type="http://schemas.openxmlformats.org/officeDocument/2006/relationships/oleObject" Target="../embeddings/oleObject29.bin"/><Relationship Id="rId35" Type="http://schemas.openxmlformats.org/officeDocument/2006/relationships/oleObject" Target="../embeddings/oleObject34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3.bin"/><Relationship Id="rId3" Type="http://schemas.openxmlformats.org/officeDocument/2006/relationships/image" Target="../media/image51.png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1.bin"/><Relationship Id="rId5" Type="http://schemas.openxmlformats.org/officeDocument/2006/relationships/oleObject" Target="../embeddings/oleObject40.bin"/><Relationship Id="rId4" Type="http://schemas.openxmlformats.org/officeDocument/2006/relationships/oleObject" Target="../embeddings/oleObject39.bin"/><Relationship Id="rId9" Type="http://schemas.openxmlformats.org/officeDocument/2006/relationships/oleObject" Target="../embeddings/oleObject4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5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F:\олимпиада\CATZ13KVCAQJ0J9GCA153W3SCA834O7ZCAC5Y88QCALHDT0LCA38ESSNCA9LD702CA4WJLHJCAB7V104CAS78L5DCAHFEO64CADTP6SCCA0GS5C1CAT5ZUZZCAD7GJVKCAC8ZLM1CA2ULUNPCA2C81LXCAPULYV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" y="-500090"/>
            <a:ext cx="9132903" cy="735809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7" y="0"/>
            <a:ext cx="7865844" cy="1214422"/>
          </a:xfrm>
        </p:spPr>
        <p:txBody>
          <a:bodyPr/>
          <a:lstStyle/>
          <a:p>
            <a:r>
              <a:rPr lang="ru-RU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Тема урока:</a:t>
            </a:r>
            <a:endParaRPr lang="ru-RU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" name="Picture 8" descr="image0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48052" y="5429265"/>
            <a:ext cx="1795949" cy="1428736"/>
          </a:xfrm>
          <a:prstGeom prst="rect">
            <a:avLst/>
          </a:prstGeom>
          <a:noFill/>
        </p:spPr>
      </p:pic>
      <p:sp>
        <p:nvSpPr>
          <p:cNvPr id="10241" name="WordArt 1"/>
          <p:cNvSpPr>
            <a:spLocks noChangeArrowheads="1" noChangeShapeType="1" noTextEdit="1"/>
          </p:cNvSpPr>
          <p:nvPr/>
        </p:nvSpPr>
        <p:spPr bwMode="auto">
          <a:xfrm>
            <a:off x="214282" y="1285861"/>
            <a:ext cx="8929719" cy="17859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18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/>
                <a:cs typeface="Times New Roman"/>
              </a:rPr>
              <a:t>Квадратные корни</a:t>
            </a:r>
            <a:r>
              <a:rPr lang="ru-RU" sz="18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effectLst/>
                <a:latin typeface="Times New Roman"/>
                <a:cs typeface="Times New Roman"/>
              </a:rPr>
              <a:t>.</a:t>
            </a:r>
            <a:endParaRPr lang="ru-RU" sz="18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FFCC"/>
                  </a:gs>
                  <a:gs pos="100000">
                    <a:srgbClr val="FF9999"/>
                  </a:gs>
                </a:gsLst>
                <a:lin ang="5400000" scaled="1"/>
              </a:gradFill>
              <a:effectLst/>
              <a:latin typeface="Times New Roman"/>
              <a:cs typeface="Times New Rom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4481" y="4500571"/>
            <a:ext cx="7429520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«Числа не боги, они  не  управляют миром, они показывают, как управляется мир.»</a:t>
            </a:r>
          </a:p>
          <a:p>
            <a:r>
              <a:rPr lang="ru-RU" sz="2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                                      Гёте.</a:t>
            </a:r>
          </a:p>
          <a:p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3" descr="F:\Звезды\BrJnJaTuwnmhJLg38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 «путешествии»  по небесным  просторам среди  бесчисленных  звёзд  и туманностей  легко  заблудиться,  если  нет  под  рукой  звёздной  карты  или  каталога.</a:t>
            </a:r>
          </a:p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Людей, которые   измеряли  координаты  звёзд  на  небе  в  древности,  называли  </a:t>
            </a:r>
            <a:r>
              <a:rPr lang="ru-RU" b="1" i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звездочётами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</a:t>
            </a:r>
          </a:p>
          <a:p>
            <a:r>
              <a:rPr lang="ru-RU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Сегодня  таких  людей  называют </a:t>
            </a:r>
            <a:r>
              <a:rPr lang="ru-RU" b="1" i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i="1" dirty="0" err="1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астрометристами</a:t>
            </a:r>
            <a:r>
              <a:rPr lang="ru-RU" b="1" i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b="1" i="1" dirty="0">
              <a:ln w="11430"/>
              <a:solidFill>
                <a:srgbClr val="FFFF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Солнце 8"/>
          <p:cNvSpPr/>
          <p:nvPr/>
        </p:nvSpPr>
        <p:spPr>
          <a:xfrm>
            <a:off x="571472" y="2071678"/>
            <a:ext cx="1643075" cy="714380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6-конечная звезда 9"/>
          <p:cNvSpPr/>
          <p:nvPr/>
        </p:nvSpPr>
        <p:spPr>
          <a:xfrm>
            <a:off x="5572133" y="2071679"/>
            <a:ext cx="1285884" cy="785818"/>
          </a:xfrm>
          <a:prstGeom prst="star6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500165" y="4929198"/>
            <a:ext cx="7643835" cy="1685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Автором  самого  древнего  каталога,  дошедшего  до  нашего  времени, был  Гиппарх, живший   во             в. до н.э.</a:t>
            </a:r>
          </a:p>
          <a:p>
            <a:endParaRPr lang="ru-RU" sz="2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 этом  каталоге  были  описаны                    звёзд.                                   </a:t>
            </a:r>
            <a:endParaRPr lang="ru-RU" sz="2000" b="1" i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6-конечная звезда 13"/>
          <p:cNvSpPr/>
          <p:nvPr/>
        </p:nvSpPr>
        <p:spPr>
          <a:xfrm>
            <a:off x="7215207" y="5214951"/>
            <a:ext cx="571504" cy="500066"/>
          </a:xfrm>
          <a:prstGeom prst="star6">
            <a:avLst>
              <a:gd name="adj" fmla="val 28868"/>
              <a:gd name="hf" fmla="val 11547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олнце 14"/>
          <p:cNvSpPr/>
          <p:nvPr/>
        </p:nvSpPr>
        <p:spPr>
          <a:xfrm>
            <a:off x="6000760" y="6072207"/>
            <a:ext cx="914400" cy="628648"/>
          </a:xfrm>
          <a:prstGeom prst="su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49" descr="CASH2VW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" y="4483101"/>
            <a:ext cx="1476375" cy="2374900"/>
          </a:xfrm>
          <a:prstGeom prst="rect">
            <a:avLst/>
          </a:prstGeom>
          <a:noFill/>
        </p:spPr>
      </p:pic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4929192" y="3000373"/>
          <a:ext cx="3100409" cy="500066"/>
        </p:xfrm>
        <a:graphic>
          <a:graphicData uri="http://schemas.openxmlformats.org/presentationml/2006/ole">
            <p:oleObj spid="_x0000_s28675" name="Формула" r:id="rId5" imgW="1574640" imgH="253800" progId="Equation.3">
              <p:embed/>
            </p:oleObj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428597" y="3000373"/>
          <a:ext cx="2921439" cy="500066"/>
        </p:xfrm>
        <a:graphic>
          <a:graphicData uri="http://schemas.openxmlformats.org/presentationml/2006/ole">
            <p:oleObj spid="_x0000_s28677" name="Формула" r:id="rId6" imgW="1409400" imgH="241200" progId="Equation.3">
              <p:embed/>
            </p:oleObj>
          </a:graphicData>
        </a:graphic>
      </p:graphicFrame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7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9" y="571481"/>
            <a:ext cx="8143932" cy="563231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Звезды на небе объединены в группы-СОЗВЕЗДИЯ. Наиболее яркая звезда в каждом созвездии обозначается буквой </a:t>
            </a:r>
            <a:r>
              <a:rPr lang="el-GR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α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. Далее по мере убывания яркой звездой обозначаются последующими буквами греческого алфавита </a:t>
            </a:r>
            <a:r>
              <a:rPr lang="el-GR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β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</a:t>
            </a:r>
            <a:r>
              <a:rPr lang="el-GR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ν</a:t>
            </a:r>
            <a:r>
              <a:rPr lang="ru-RU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, б и т.д. </a:t>
            </a:r>
            <a:endParaRPr lang="ru-RU" sz="3600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7-конечная звезда 23"/>
          <p:cNvSpPr/>
          <p:nvPr/>
        </p:nvSpPr>
        <p:spPr>
          <a:xfrm>
            <a:off x="1428729" y="5786454"/>
            <a:ext cx="428628" cy="357190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7-конечная звезда 24"/>
          <p:cNvSpPr/>
          <p:nvPr/>
        </p:nvSpPr>
        <p:spPr>
          <a:xfrm>
            <a:off x="4643439" y="2571744"/>
            <a:ext cx="428628" cy="357190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7-конечная звезда 25"/>
          <p:cNvSpPr/>
          <p:nvPr/>
        </p:nvSpPr>
        <p:spPr>
          <a:xfrm>
            <a:off x="7786711" y="5643579"/>
            <a:ext cx="428628" cy="357190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597" y="714357"/>
            <a:ext cx="8358247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>
              <a:tabLst>
                <a:tab pos="1162050" algn="l"/>
              </a:tabLst>
            </a:pPr>
            <a:r>
              <a:rPr lang="ru-RU" sz="28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Задание: 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Сократите дроби. Используя найденные результаты и данные таблицы, узнайте собственные названия </a:t>
            </a:r>
            <a:r>
              <a:rPr lang="el-GR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α</a:t>
            </a:r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-звезд в некоторых созвездиях.</a:t>
            </a:r>
            <a:endParaRPr lang="ru-RU" b="1" cap="all" dirty="0">
              <a:ln/>
              <a:solidFill>
                <a:schemeClr val="accent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4-конечная звезда 6"/>
          <p:cNvSpPr/>
          <p:nvPr/>
        </p:nvSpPr>
        <p:spPr>
          <a:xfrm>
            <a:off x="7572396" y="4572008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4-конечная звезда 7"/>
          <p:cNvSpPr/>
          <p:nvPr/>
        </p:nvSpPr>
        <p:spPr>
          <a:xfrm>
            <a:off x="6643701" y="4071942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4-конечная звезда 8"/>
          <p:cNvSpPr/>
          <p:nvPr/>
        </p:nvSpPr>
        <p:spPr>
          <a:xfrm>
            <a:off x="6357949" y="5072074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4-конечная звезда 9"/>
          <p:cNvSpPr/>
          <p:nvPr/>
        </p:nvSpPr>
        <p:spPr>
          <a:xfrm>
            <a:off x="6786577" y="5643578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4-конечная звезда 10"/>
          <p:cNvSpPr/>
          <p:nvPr/>
        </p:nvSpPr>
        <p:spPr>
          <a:xfrm>
            <a:off x="3571868" y="2428868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3571868" y="3071810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5572132" y="3143248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5072065" y="3643314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4286248" y="3429000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3929057" y="4071942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3500429" y="4786322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1428728" y="4786322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>
            <a:off x="642909" y="4357694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428596" y="5214950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428729" y="57864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α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43439" y="257174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α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86711" y="564357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α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571473" y="5357826"/>
            <a:ext cx="1000132" cy="642942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20" idx="0"/>
          </p:cNvCxnSpPr>
          <p:nvPr/>
        </p:nvCxnSpPr>
        <p:spPr>
          <a:xfrm rot="5400000">
            <a:off x="267862" y="4768462"/>
            <a:ext cx="714381" cy="178596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endCxn id="16" idx="2"/>
          </p:cNvCxnSpPr>
          <p:nvPr/>
        </p:nvCxnSpPr>
        <p:spPr>
          <a:xfrm rot="5400000" flipH="1" flipV="1">
            <a:off x="3554009" y="4375555"/>
            <a:ext cx="571504" cy="392909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18" idx="1"/>
          </p:cNvCxnSpPr>
          <p:nvPr/>
        </p:nvCxnSpPr>
        <p:spPr>
          <a:xfrm>
            <a:off x="785786" y="4500571"/>
            <a:ext cx="642943" cy="392909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endCxn id="21" idx="0"/>
          </p:cNvCxnSpPr>
          <p:nvPr/>
        </p:nvCxnSpPr>
        <p:spPr>
          <a:xfrm rot="16200000" flipH="1">
            <a:off x="1178695" y="5322106"/>
            <a:ext cx="857256" cy="71439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2" idx="3"/>
          </p:cNvCxnSpPr>
          <p:nvPr/>
        </p:nvCxnSpPr>
        <p:spPr>
          <a:xfrm>
            <a:off x="3786183" y="3178967"/>
            <a:ext cx="571504" cy="321471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>
            <a:stCxn id="15" idx="2"/>
          </p:cNvCxnSpPr>
          <p:nvPr/>
        </p:nvCxnSpPr>
        <p:spPr>
          <a:xfrm rot="5400000">
            <a:off x="3982638" y="3732613"/>
            <a:ext cx="500066" cy="321471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>
            <a:endCxn id="23" idx="0"/>
          </p:cNvCxnSpPr>
          <p:nvPr/>
        </p:nvCxnSpPr>
        <p:spPr>
          <a:xfrm rot="16200000" flipH="1">
            <a:off x="7358083" y="5000635"/>
            <a:ext cx="1000133" cy="285751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11" idx="2"/>
            <a:endCxn id="12" idx="0"/>
          </p:cNvCxnSpPr>
          <p:nvPr/>
        </p:nvCxnSpPr>
        <p:spPr>
          <a:xfrm rot="5400000">
            <a:off x="3464711" y="2857497"/>
            <a:ext cx="428628" cy="1588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endCxn id="14" idx="3"/>
          </p:cNvCxnSpPr>
          <p:nvPr/>
        </p:nvCxnSpPr>
        <p:spPr>
          <a:xfrm rot="5400000">
            <a:off x="5232804" y="3339702"/>
            <a:ext cx="464347" cy="357191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>
            <a:endCxn id="14" idx="1"/>
          </p:cNvCxnSpPr>
          <p:nvPr/>
        </p:nvCxnSpPr>
        <p:spPr>
          <a:xfrm>
            <a:off x="4429125" y="3571877"/>
            <a:ext cx="642943" cy="178595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>
            <a:stCxn id="25" idx="3"/>
          </p:cNvCxnSpPr>
          <p:nvPr/>
        </p:nvCxnSpPr>
        <p:spPr>
          <a:xfrm rot="5400000">
            <a:off x="4309998" y="3048061"/>
            <a:ext cx="571502" cy="333251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7" idx="1"/>
          </p:cNvCxnSpPr>
          <p:nvPr/>
        </p:nvCxnSpPr>
        <p:spPr>
          <a:xfrm>
            <a:off x="6786577" y="4214819"/>
            <a:ext cx="785819" cy="464347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endCxn id="9" idx="0"/>
          </p:cNvCxnSpPr>
          <p:nvPr/>
        </p:nvCxnSpPr>
        <p:spPr>
          <a:xfrm rot="5400000">
            <a:off x="6161496" y="4518431"/>
            <a:ext cx="857256" cy="250033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endCxn id="10" idx="1"/>
          </p:cNvCxnSpPr>
          <p:nvPr/>
        </p:nvCxnSpPr>
        <p:spPr>
          <a:xfrm rot="16200000" flipH="1">
            <a:off x="6375810" y="5339966"/>
            <a:ext cx="535785" cy="285752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endCxn id="23" idx="1"/>
          </p:cNvCxnSpPr>
          <p:nvPr/>
        </p:nvCxnSpPr>
        <p:spPr>
          <a:xfrm>
            <a:off x="6929455" y="5786454"/>
            <a:ext cx="857256" cy="41790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0" y="4000505"/>
            <a:ext cx="228598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Лира</a:t>
            </a:r>
            <a:endParaRPr lang="ru-RU" sz="2400" b="1" dirty="0">
              <a:ln/>
              <a:solidFill>
                <a:schemeClr val="accent5">
                  <a:tint val="50000"/>
                  <a:satMod val="1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929323" y="3429001"/>
            <a:ext cx="228598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Волопас</a:t>
            </a:r>
            <a:endParaRPr lang="ru-RU" sz="2400" b="1" dirty="0">
              <a:ln/>
              <a:solidFill>
                <a:schemeClr val="accent5">
                  <a:tint val="50000"/>
                  <a:satMod val="1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929059" y="2000241"/>
            <a:ext cx="228598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Лебедь</a:t>
            </a:r>
            <a:endParaRPr lang="ru-RU" sz="2400" b="1" dirty="0">
              <a:ln/>
              <a:solidFill>
                <a:schemeClr val="accent5">
                  <a:tint val="50000"/>
                  <a:satMod val="1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28663" y="2071679"/>
            <a:ext cx="2017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ВАРИАНТ: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4" name="Объект 43"/>
          <p:cNvGraphicFramePr>
            <a:graphicFrameLocks noChangeAspect="1"/>
          </p:cNvGraphicFramePr>
          <p:nvPr/>
        </p:nvGraphicFramePr>
        <p:xfrm>
          <a:off x="1714481" y="4071942"/>
          <a:ext cx="928695" cy="607223"/>
        </p:xfrm>
        <a:graphic>
          <a:graphicData uri="http://schemas.openxmlformats.org/presentationml/2006/ole">
            <p:oleObj spid="_x0000_s26625" name="Формула" r:id="rId4" imgW="660240" imgH="431640" progId="Equation.3">
              <p:embed/>
            </p:oleObj>
          </a:graphicData>
        </a:graphic>
      </p:graphicFrame>
      <p:graphicFrame>
        <p:nvGraphicFramePr>
          <p:cNvPr id="45" name="Объект 44"/>
          <p:cNvGraphicFramePr>
            <a:graphicFrameLocks noChangeAspect="1"/>
          </p:cNvGraphicFramePr>
          <p:nvPr/>
        </p:nvGraphicFramePr>
        <p:xfrm>
          <a:off x="5715008" y="2071679"/>
          <a:ext cx="1071571" cy="628162"/>
        </p:xfrm>
        <a:graphic>
          <a:graphicData uri="http://schemas.openxmlformats.org/presentationml/2006/ole">
            <p:oleObj spid="_x0000_s26626" name="Формула" r:id="rId5" imgW="736560" imgH="431640" progId="Equation.3">
              <p:embed/>
            </p:oleObj>
          </a:graphicData>
        </a:graphic>
      </p:graphicFrame>
      <p:graphicFrame>
        <p:nvGraphicFramePr>
          <p:cNvPr id="46" name="Объект 45"/>
          <p:cNvGraphicFramePr>
            <a:graphicFrameLocks noChangeAspect="1"/>
          </p:cNvGraphicFramePr>
          <p:nvPr/>
        </p:nvGraphicFramePr>
        <p:xfrm>
          <a:off x="7786711" y="3357562"/>
          <a:ext cx="1227435" cy="642942"/>
        </p:xfrm>
        <a:graphic>
          <a:graphicData uri="http://schemas.openxmlformats.org/presentationml/2006/ole">
            <p:oleObj spid="_x0000_s26627" name="Формула" r:id="rId6" imgW="799920" imgH="419040" progId="Equation.3">
              <p:embed/>
            </p:oleObj>
          </a:graphicData>
        </a:graphic>
      </p:graphicFrame>
      <p:sp>
        <p:nvSpPr>
          <p:cNvPr id="47" name="TextBox 46"/>
          <p:cNvSpPr txBox="1"/>
          <p:nvPr/>
        </p:nvSpPr>
        <p:spPr>
          <a:xfrm>
            <a:off x="571472" y="142852"/>
            <a:ext cx="7715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САМОСТОЯТЕЛЬНАЯ  РАБОТА.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7-конечная звезда 36"/>
          <p:cNvSpPr/>
          <p:nvPr/>
        </p:nvSpPr>
        <p:spPr>
          <a:xfrm>
            <a:off x="7643835" y="4929198"/>
            <a:ext cx="428628" cy="357190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7-конечная звезда 35"/>
          <p:cNvSpPr/>
          <p:nvPr/>
        </p:nvSpPr>
        <p:spPr>
          <a:xfrm>
            <a:off x="3571869" y="2643183"/>
            <a:ext cx="428628" cy="357190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7-конечная звезда 37"/>
          <p:cNvSpPr/>
          <p:nvPr/>
        </p:nvSpPr>
        <p:spPr>
          <a:xfrm>
            <a:off x="1285853" y="5000637"/>
            <a:ext cx="428628" cy="357190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4-конечная звезда 1"/>
          <p:cNvSpPr/>
          <p:nvPr/>
        </p:nvSpPr>
        <p:spPr>
          <a:xfrm>
            <a:off x="142844" y="3786190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4-конечная звезда 2"/>
          <p:cNvSpPr/>
          <p:nvPr/>
        </p:nvSpPr>
        <p:spPr>
          <a:xfrm>
            <a:off x="571472" y="3714752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4-конечная звезда 3"/>
          <p:cNvSpPr/>
          <p:nvPr/>
        </p:nvSpPr>
        <p:spPr>
          <a:xfrm>
            <a:off x="1071537" y="4357694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4-конечная звезда 4"/>
          <p:cNvSpPr/>
          <p:nvPr/>
        </p:nvSpPr>
        <p:spPr>
          <a:xfrm>
            <a:off x="1714480" y="4929198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4-конечная звезда 5"/>
          <p:cNvSpPr/>
          <p:nvPr/>
        </p:nvSpPr>
        <p:spPr>
          <a:xfrm>
            <a:off x="2428860" y="3571876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6715140" y="4429132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4-конечная звезда 12"/>
          <p:cNvSpPr/>
          <p:nvPr/>
        </p:nvSpPr>
        <p:spPr>
          <a:xfrm>
            <a:off x="5572132" y="5786454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4929189" y="1928802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5357817" y="3357562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1857356" y="4286256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4357685" y="3000372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1071537" y="4929198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4-конечная звезда 18"/>
          <p:cNvSpPr/>
          <p:nvPr/>
        </p:nvSpPr>
        <p:spPr>
          <a:xfrm>
            <a:off x="1000100" y="3643314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4-конечная звезда 19"/>
          <p:cNvSpPr/>
          <p:nvPr/>
        </p:nvSpPr>
        <p:spPr>
          <a:xfrm>
            <a:off x="1928793" y="3643314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4-конечная звезда 20"/>
          <p:cNvSpPr/>
          <p:nvPr/>
        </p:nvSpPr>
        <p:spPr>
          <a:xfrm>
            <a:off x="928661" y="6072206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4-конечная звезда 21"/>
          <p:cNvSpPr/>
          <p:nvPr/>
        </p:nvSpPr>
        <p:spPr>
          <a:xfrm>
            <a:off x="1857356" y="6072206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4-конечная звезда 22"/>
          <p:cNvSpPr/>
          <p:nvPr/>
        </p:nvSpPr>
        <p:spPr>
          <a:xfrm>
            <a:off x="2857488" y="3714752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4-конечная звезда 27"/>
          <p:cNvSpPr/>
          <p:nvPr/>
        </p:nvSpPr>
        <p:spPr>
          <a:xfrm>
            <a:off x="5857884" y="4929198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4-конечная звезда 28"/>
          <p:cNvSpPr/>
          <p:nvPr/>
        </p:nvSpPr>
        <p:spPr>
          <a:xfrm>
            <a:off x="7072329" y="5786454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4-конечная звезда 29"/>
          <p:cNvSpPr/>
          <p:nvPr/>
        </p:nvSpPr>
        <p:spPr>
          <a:xfrm>
            <a:off x="3929057" y="1500174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4-конечная звезда 30"/>
          <p:cNvSpPr/>
          <p:nvPr/>
        </p:nvSpPr>
        <p:spPr>
          <a:xfrm>
            <a:off x="4857752" y="3214686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7643835" y="4929198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α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85853" y="500063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α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571869" y="264318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α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39" name="Прямая соединительная линия 38"/>
          <p:cNvCxnSpPr>
            <a:endCxn id="28" idx="3"/>
          </p:cNvCxnSpPr>
          <p:nvPr/>
        </p:nvCxnSpPr>
        <p:spPr>
          <a:xfrm rot="10800000" flipV="1">
            <a:off x="6072199" y="4572008"/>
            <a:ext cx="715968" cy="464347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31" idx="1"/>
            <a:endCxn id="15" idx="1"/>
          </p:cNvCxnSpPr>
          <p:nvPr/>
        </p:nvCxnSpPr>
        <p:spPr>
          <a:xfrm rot="10800000" flipH="1" flipV="1">
            <a:off x="4857752" y="3321843"/>
            <a:ext cx="500067" cy="142876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>
            <a:stCxn id="17" idx="3"/>
            <a:endCxn id="31" idx="1"/>
          </p:cNvCxnSpPr>
          <p:nvPr/>
        </p:nvCxnSpPr>
        <p:spPr>
          <a:xfrm>
            <a:off x="4572000" y="3107529"/>
            <a:ext cx="285752" cy="214314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>
            <a:stCxn id="36" idx="1"/>
            <a:endCxn id="17" idx="1"/>
          </p:cNvCxnSpPr>
          <p:nvPr/>
        </p:nvCxnSpPr>
        <p:spPr>
          <a:xfrm>
            <a:off x="4000498" y="2872893"/>
            <a:ext cx="357189" cy="234636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14" idx="2"/>
            <a:endCxn id="17" idx="0"/>
          </p:cNvCxnSpPr>
          <p:nvPr/>
        </p:nvCxnSpPr>
        <p:spPr>
          <a:xfrm rot="5400000">
            <a:off x="4321967" y="2285992"/>
            <a:ext cx="857256" cy="571504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30" idx="3"/>
            <a:endCxn id="14" idx="1"/>
          </p:cNvCxnSpPr>
          <p:nvPr/>
        </p:nvCxnSpPr>
        <p:spPr>
          <a:xfrm>
            <a:off x="4143372" y="1607331"/>
            <a:ext cx="785819" cy="428628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30" idx="2"/>
            <a:endCxn id="34" idx="0"/>
          </p:cNvCxnSpPr>
          <p:nvPr/>
        </p:nvCxnSpPr>
        <p:spPr>
          <a:xfrm rot="5400000">
            <a:off x="3446852" y="2053819"/>
            <a:ext cx="928694" cy="250032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>
            <a:stCxn id="3" idx="1"/>
            <a:endCxn id="2" idx="3"/>
          </p:cNvCxnSpPr>
          <p:nvPr/>
        </p:nvCxnSpPr>
        <p:spPr>
          <a:xfrm rot="10800000" flipV="1">
            <a:off x="357157" y="3821910"/>
            <a:ext cx="214315" cy="71438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19" idx="1"/>
            <a:endCxn id="3" idx="3"/>
          </p:cNvCxnSpPr>
          <p:nvPr/>
        </p:nvCxnSpPr>
        <p:spPr>
          <a:xfrm rot="10800000" flipV="1">
            <a:off x="785785" y="3750472"/>
            <a:ext cx="214315" cy="71438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6" idx="3"/>
            <a:endCxn id="23" idx="1"/>
          </p:cNvCxnSpPr>
          <p:nvPr/>
        </p:nvCxnSpPr>
        <p:spPr>
          <a:xfrm>
            <a:off x="2643173" y="3679034"/>
            <a:ext cx="214315" cy="142876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>
            <a:stCxn id="6" idx="1"/>
            <a:endCxn id="20" idx="3"/>
          </p:cNvCxnSpPr>
          <p:nvPr/>
        </p:nvCxnSpPr>
        <p:spPr>
          <a:xfrm rot="10800000" flipV="1">
            <a:off x="2143108" y="3679033"/>
            <a:ext cx="285752" cy="71438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20" idx="2"/>
            <a:endCxn id="16" idx="0"/>
          </p:cNvCxnSpPr>
          <p:nvPr/>
        </p:nvCxnSpPr>
        <p:spPr>
          <a:xfrm rot="5400000">
            <a:off x="1785918" y="4036223"/>
            <a:ext cx="428628" cy="71439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>
            <a:stCxn id="19" idx="2"/>
            <a:endCxn id="4" idx="0"/>
          </p:cNvCxnSpPr>
          <p:nvPr/>
        </p:nvCxnSpPr>
        <p:spPr>
          <a:xfrm rot="16200000" flipH="1">
            <a:off x="892944" y="4071942"/>
            <a:ext cx="500066" cy="71439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>
            <a:stCxn id="16" idx="2"/>
            <a:endCxn id="5" idx="0"/>
          </p:cNvCxnSpPr>
          <p:nvPr/>
        </p:nvCxnSpPr>
        <p:spPr>
          <a:xfrm rot="5400000">
            <a:off x="1678761" y="4643447"/>
            <a:ext cx="428628" cy="142876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>
            <a:stCxn id="4" idx="2"/>
            <a:endCxn id="18" idx="0"/>
          </p:cNvCxnSpPr>
          <p:nvPr/>
        </p:nvCxnSpPr>
        <p:spPr>
          <a:xfrm rot="5400000">
            <a:off x="1000101" y="4750604"/>
            <a:ext cx="357190" cy="1588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>
            <a:stCxn id="38" idx="2"/>
          </p:cNvCxnSpPr>
          <p:nvPr/>
        </p:nvCxnSpPr>
        <p:spPr>
          <a:xfrm rot="16200000" flipH="1">
            <a:off x="1404980" y="5548392"/>
            <a:ext cx="714378" cy="333251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>
            <a:stCxn id="38" idx="3"/>
          </p:cNvCxnSpPr>
          <p:nvPr/>
        </p:nvCxnSpPr>
        <p:spPr>
          <a:xfrm rot="5400000">
            <a:off x="845256" y="5584111"/>
            <a:ext cx="785816" cy="333251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>
            <a:endCxn id="13" idx="3"/>
          </p:cNvCxnSpPr>
          <p:nvPr/>
        </p:nvCxnSpPr>
        <p:spPr>
          <a:xfrm rot="10800000">
            <a:off x="5786446" y="5893613"/>
            <a:ext cx="1358911" cy="35719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>
            <a:stCxn id="37" idx="3"/>
          </p:cNvCxnSpPr>
          <p:nvPr/>
        </p:nvCxnSpPr>
        <p:spPr>
          <a:xfrm rot="5400000">
            <a:off x="7203238" y="5298360"/>
            <a:ext cx="571502" cy="547564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>
            <a:endCxn id="37" idx="5"/>
          </p:cNvCxnSpPr>
          <p:nvPr/>
        </p:nvCxnSpPr>
        <p:spPr>
          <a:xfrm>
            <a:off x="6859604" y="4572009"/>
            <a:ext cx="826677" cy="427936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>
            <a:stCxn id="28" idx="2"/>
          </p:cNvCxnSpPr>
          <p:nvPr/>
        </p:nvCxnSpPr>
        <p:spPr>
          <a:xfrm rot="5400000">
            <a:off x="5482835" y="5375687"/>
            <a:ext cx="714380" cy="250033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/>
          <p:cNvSpPr txBox="1"/>
          <p:nvPr/>
        </p:nvSpPr>
        <p:spPr>
          <a:xfrm>
            <a:off x="214283" y="2857497"/>
            <a:ext cx="228598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Телец</a:t>
            </a:r>
            <a:endParaRPr lang="ru-RU" sz="2400" b="1" dirty="0">
              <a:ln/>
              <a:solidFill>
                <a:schemeClr val="accent5">
                  <a:tint val="50000"/>
                  <a:satMod val="1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3214679" y="785795"/>
            <a:ext cx="228598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Большой пес</a:t>
            </a:r>
            <a:endParaRPr lang="ru-RU" sz="2400" b="1" dirty="0">
              <a:ln/>
              <a:solidFill>
                <a:schemeClr val="accent5">
                  <a:tint val="50000"/>
                  <a:satMod val="1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5857884" y="3714753"/>
            <a:ext cx="228598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/>
            </a:scene3d>
            <a:sp3d contourW="19050" prstMaterial="clear">
              <a:bevelT w="50800" h="50800"/>
              <a:contourClr>
                <a:schemeClr val="accent5">
                  <a:tint val="70000"/>
                  <a:satMod val="180000"/>
                  <a:alpha val="7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/>
                <a:solidFill>
                  <a:schemeClr val="accent5">
                    <a:tint val="50000"/>
                    <a:satMod val="18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Возничий</a:t>
            </a:r>
            <a:endParaRPr lang="ru-RU" sz="2400" b="1" dirty="0">
              <a:ln/>
              <a:solidFill>
                <a:schemeClr val="accent5">
                  <a:tint val="50000"/>
                  <a:satMod val="180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928663" y="357167"/>
            <a:ext cx="22860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ВАРИАНТ: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7" name="Объект 56"/>
          <p:cNvGraphicFramePr>
            <a:graphicFrameLocks noChangeAspect="1"/>
          </p:cNvGraphicFramePr>
          <p:nvPr/>
        </p:nvGraphicFramePr>
        <p:xfrm>
          <a:off x="1928794" y="2786058"/>
          <a:ext cx="1214447" cy="571504"/>
        </p:xfrm>
        <a:graphic>
          <a:graphicData uri="http://schemas.openxmlformats.org/presentationml/2006/ole">
            <p:oleObj spid="_x0000_s25601" name="Формула" r:id="rId3" imgW="749160" imgH="444240" progId="Equation.3">
              <p:embed/>
            </p:oleObj>
          </a:graphicData>
        </a:graphic>
      </p:graphicFrame>
      <p:graphicFrame>
        <p:nvGraphicFramePr>
          <p:cNvPr id="58" name="Объект 57"/>
          <p:cNvGraphicFramePr>
            <a:graphicFrameLocks noChangeAspect="1"/>
          </p:cNvGraphicFramePr>
          <p:nvPr/>
        </p:nvGraphicFramePr>
        <p:xfrm>
          <a:off x="5500695" y="785795"/>
          <a:ext cx="1143008" cy="571504"/>
        </p:xfrm>
        <a:graphic>
          <a:graphicData uri="http://schemas.openxmlformats.org/presentationml/2006/ole">
            <p:oleObj spid="_x0000_s25602" name="Формула" r:id="rId4" imgW="812520" imgH="457200" progId="Equation.3">
              <p:embed/>
            </p:oleObj>
          </a:graphicData>
        </a:graphic>
      </p:graphicFrame>
      <p:graphicFrame>
        <p:nvGraphicFramePr>
          <p:cNvPr id="59" name="Объект 58"/>
          <p:cNvGraphicFramePr>
            <a:graphicFrameLocks noChangeAspect="1"/>
          </p:cNvGraphicFramePr>
          <p:nvPr/>
        </p:nvGraphicFramePr>
        <p:xfrm>
          <a:off x="7858148" y="3714752"/>
          <a:ext cx="1143008" cy="642943"/>
        </p:xfrm>
        <a:graphic>
          <a:graphicData uri="http://schemas.openxmlformats.org/presentationml/2006/ole">
            <p:oleObj spid="_x0000_s25603" name="Формула" r:id="rId5" imgW="685800" imgH="457200" progId="Equation.3">
              <p:embed/>
            </p:oleObj>
          </a:graphicData>
        </a:graphic>
      </p:graphicFrame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F:\Звезды\lebed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77224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571604" y="1285862"/>
          <a:ext cx="3857654" cy="4264554"/>
        </p:xfrm>
        <a:graphic>
          <a:graphicData uri="http://schemas.openxmlformats.org/drawingml/2006/table">
            <a:tbl>
              <a:tblPr firstRow="1" bandRow="1">
                <a:tableStyleId>{E269D01E-BC32-4049-B463-5C60D7B0CCD2}</a:tableStyleId>
              </a:tblPr>
              <a:tblGrid>
                <a:gridCol w="1928827"/>
                <a:gridCol w="1928827"/>
              </a:tblGrid>
              <a:tr h="640080">
                <a:tc>
                  <a:txBody>
                    <a:bodyPr/>
                    <a:lstStyle/>
                    <a:p>
                      <a:r>
                        <a:rPr lang="ru-RU" sz="1800" u="sng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ОТВЕТЫ:</a:t>
                      </a:r>
                      <a:endParaRPr lang="ru-RU" sz="1800" i="1" u="sng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u="sng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ЗВЕЗДА:</a:t>
                      </a:r>
                      <a:endParaRPr lang="ru-RU" sz="1800" i="1" u="sng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endParaRPr lang="ru-RU" sz="1800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err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Альдебаран</a:t>
                      </a:r>
                      <a:endParaRPr lang="ru-RU" sz="2400" b="1" i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Арктур</a:t>
                      </a:r>
                      <a:endParaRPr lang="ru-RU" sz="2400" b="1" i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7779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Вега</a:t>
                      </a:r>
                      <a:endParaRPr lang="ru-RU" sz="2400" b="1" i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577797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Денеб</a:t>
                      </a:r>
                      <a:endParaRPr lang="ru-RU" sz="2400" b="1" i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Капелла</a:t>
                      </a:r>
                      <a:endParaRPr lang="ru-RU" sz="2400" b="1" i="1" dirty="0">
                        <a:solidFill>
                          <a:srgbClr val="FFC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571737" y="2857496"/>
          <a:ext cx="928695" cy="641568"/>
        </p:xfrm>
        <a:graphic>
          <a:graphicData uri="http://schemas.openxmlformats.org/presentationml/2006/ole">
            <p:oleObj spid="_x0000_s31745" name="Формула" r:id="rId5" imgW="660240" imgH="419040" progId="Equation.3">
              <p:embed/>
            </p:oleObj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1714480" y="3429000"/>
          <a:ext cx="857256" cy="642942"/>
        </p:xfrm>
        <a:graphic>
          <a:graphicData uri="http://schemas.openxmlformats.org/presentationml/2006/ole">
            <p:oleObj spid="_x0000_s31746" name="Формула" r:id="rId6" imgW="736560" imgH="419040" progId="Equation.3">
              <p:embed/>
            </p:oleObj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1714481" y="2357430"/>
          <a:ext cx="1000132" cy="571504"/>
        </p:xfrm>
        <a:graphic>
          <a:graphicData uri="http://schemas.openxmlformats.org/presentationml/2006/ole">
            <p:oleObj spid="_x0000_s31747" name="Формула" r:id="rId7" imgW="838080" imgH="431640" progId="Equation.3">
              <p:embed/>
            </p:oleObj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2500298" y="4071942"/>
          <a:ext cx="928695" cy="587376"/>
        </p:xfrm>
        <a:graphic>
          <a:graphicData uri="http://schemas.openxmlformats.org/presentationml/2006/ole">
            <p:oleObj spid="_x0000_s31748" name="Формула" r:id="rId8" imgW="672840" imgH="444240" progId="Equation.3">
              <p:embed/>
            </p:oleObj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2643175" y="1857364"/>
          <a:ext cx="866776" cy="428628"/>
        </p:xfrm>
        <a:graphic>
          <a:graphicData uri="http://schemas.openxmlformats.org/presentationml/2006/ole">
            <p:oleObj spid="_x0000_s31749" name="Формула" r:id="rId9" imgW="723600" imgH="253800" progId="Equation.3">
              <p:embed/>
            </p:oleObj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714481" y="4643447"/>
          <a:ext cx="1000132" cy="571504"/>
        </p:xfrm>
        <a:graphic>
          <a:graphicData uri="http://schemas.openxmlformats.org/presentationml/2006/ole">
            <p:oleObj spid="_x0000_s31750" name="Формула" r:id="rId10" imgW="685800" imgH="444240" progId="Equation.3">
              <p:embed/>
            </p:oleObj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i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9" y="214291"/>
            <a:ext cx="8466971" cy="5429288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 астрономической   литературе, в календарях   используются  специальные   знаки. Некоторые  из них возникли   в   глубокой древности   и   представляют   собой  символические   фигуры  созвездий, схематические   изображения светил и планет.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57752" y="5500703"/>
            <a:ext cx="564360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Например,</a:t>
            </a:r>
          </a:p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Земля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9" y="6072206"/>
            <a:ext cx="5238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572132" y="285728"/>
          <a:ext cx="3429024" cy="6651575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1714512"/>
                <a:gridCol w="1714512"/>
              </a:tblGrid>
              <a:tr h="76795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    </a:t>
                      </a:r>
                      <a:r>
                        <a:rPr lang="ru-RU" sz="28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16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i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ВЕНЕРА</a:t>
                      </a:r>
                      <a:endParaRPr lang="ru-RU" sz="2000" i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37260">
                <a:tc>
                  <a:txBody>
                    <a:bodyPr/>
                    <a:lstStyle/>
                    <a:p>
                      <a:r>
                        <a:rPr lang="ru-RU" sz="2800" baseline="0" dirty="0" smtClean="0"/>
                        <a:t>      </a:t>
                      </a:r>
                      <a:r>
                        <a:rPr lang="ru-RU" sz="28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</a:rPr>
                        <a:t>28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НЕПТУН</a:t>
                      </a:r>
                      <a:endParaRPr lang="ru-RU" sz="2000" b="1" i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76795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    </a:t>
                      </a:r>
                      <a:r>
                        <a:rPr lang="ru-RU" sz="2800" dirty="0" smtClean="0">
                          <a:solidFill>
                            <a:srgbClr val="00B0F0"/>
                          </a:solidFill>
                        </a:rPr>
                        <a:t>15</a:t>
                      </a:r>
                      <a:r>
                        <a:rPr lang="ru-RU" sz="2800" dirty="0" smtClean="0"/>
                        <a:t>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i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ЮПИТЕР</a:t>
                      </a:r>
                      <a:endParaRPr lang="ru-RU" sz="1800" b="1" i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76795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    </a:t>
                      </a:r>
                      <a:r>
                        <a:rPr lang="ru-RU" sz="2800" dirty="0" smtClean="0">
                          <a:solidFill>
                            <a:srgbClr val="00B0F0"/>
                          </a:solidFill>
                        </a:rPr>
                        <a:t>12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САТУРН</a:t>
                      </a:r>
                      <a:endParaRPr lang="ru-RU" sz="2000" b="1" i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37260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    </a:t>
                      </a:r>
                      <a:r>
                        <a:rPr lang="ru-RU" sz="2800" dirty="0" smtClean="0">
                          <a:solidFill>
                            <a:srgbClr val="00B0F0"/>
                          </a:solidFill>
                        </a:rPr>
                        <a:t>2,8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УРАН</a:t>
                      </a:r>
                      <a:endParaRPr lang="ru-RU" sz="2000" b="1" i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767959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B0F0"/>
                          </a:solidFill>
                        </a:rPr>
                        <a:t>       6</a:t>
                      </a:r>
                      <a:endParaRPr lang="ru-RU" sz="2800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МАРС</a:t>
                      </a:r>
                      <a:endParaRPr lang="ru-RU" sz="2000" b="1" i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767959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     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ПЛУТОН</a:t>
                      </a:r>
                      <a:endParaRPr lang="ru-RU" sz="2000" b="1" i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937260">
                <a:tc>
                  <a:txBody>
                    <a:bodyPr/>
                    <a:lstStyle/>
                    <a:p>
                      <a:r>
                        <a:rPr lang="ru-RU" sz="2800" smtClean="0">
                          <a:solidFill>
                            <a:srgbClr val="00B0F0"/>
                          </a:solidFill>
                        </a:rPr>
                        <a:t>       0,6</a:t>
                      </a:r>
                      <a:endParaRPr lang="ru-RU" sz="280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i="1" dirty="0" smtClean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МЕРКУРИЙ</a:t>
                      </a:r>
                      <a:endParaRPr lang="ru-RU" sz="2000" b="1" i="1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14415" y="214290"/>
            <a:ext cx="1643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ВАРИАНТ: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28926" y="3244335"/>
            <a:ext cx="20717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ВАРИАНТ:</a:t>
            </a:r>
            <a:endParaRPr lang="ru-RU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57159" y="714356"/>
          <a:ext cx="2286016" cy="642942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143008"/>
                <a:gridCol w="1143008"/>
              </a:tblGrid>
              <a:tr h="642942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9" y="1428737"/>
          <a:ext cx="2286016" cy="57150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143008"/>
                <a:gridCol w="1143008"/>
              </a:tblGrid>
              <a:tr h="57150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357159" y="2071678"/>
          <a:ext cx="2286016" cy="57150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143008"/>
                <a:gridCol w="1143008"/>
              </a:tblGrid>
              <a:tr h="57150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357159" y="2706050"/>
          <a:ext cx="2286016" cy="58007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143008"/>
                <a:gridCol w="1143008"/>
              </a:tblGrid>
              <a:tr h="58007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714612" y="3643314"/>
          <a:ext cx="2571768" cy="57150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84"/>
                <a:gridCol w="1285884"/>
              </a:tblGrid>
              <a:tr h="57150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2714612" y="4286256"/>
          <a:ext cx="2571768" cy="57150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84"/>
                <a:gridCol w="1285884"/>
              </a:tblGrid>
              <a:tr h="57150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2714612" y="4929198"/>
          <a:ext cx="2571768" cy="57150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84"/>
                <a:gridCol w="1285884"/>
              </a:tblGrid>
              <a:tr h="57150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714612" y="5572140"/>
          <a:ext cx="2571768" cy="571504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285884"/>
                <a:gridCol w="1285884"/>
              </a:tblGrid>
              <a:tr h="57150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1571605" y="785794"/>
          <a:ext cx="1000132" cy="480582"/>
        </p:xfrm>
        <a:graphic>
          <a:graphicData uri="http://schemas.openxmlformats.org/presentationml/2006/ole">
            <p:oleObj spid="_x0000_s22530" name="Формула" r:id="rId4" imgW="558720" imgH="228600" progId="Equation.3">
              <p:embed/>
            </p:oleObj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1571605" y="1500174"/>
          <a:ext cx="1000132" cy="428628"/>
        </p:xfrm>
        <a:graphic>
          <a:graphicData uri="http://schemas.openxmlformats.org/presentationml/2006/ole">
            <p:oleObj spid="_x0000_s22531" name="Формула" r:id="rId5" imgW="495000" imgH="228600" progId="Equation.3">
              <p:embed/>
            </p:oleObj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1714481" y="2071679"/>
          <a:ext cx="642943" cy="500067"/>
        </p:xfrm>
        <a:graphic>
          <a:graphicData uri="http://schemas.openxmlformats.org/presentationml/2006/ole">
            <p:oleObj spid="_x0000_s22533" name="Формула" r:id="rId6" imgW="342720" imgH="482400" progId="Equation.3">
              <p:embed/>
            </p:oleObj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1714480" y="2714621"/>
          <a:ext cx="571504" cy="571504"/>
        </p:xfrm>
        <a:graphic>
          <a:graphicData uri="http://schemas.openxmlformats.org/presentationml/2006/ole">
            <p:oleObj spid="_x0000_s22534" name="Формула" r:id="rId7" imgW="380880" imgH="482400" progId="Equation.3">
              <p:embed/>
            </p:oleObj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4143373" y="3643315"/>
          <a:ext cx="1000132" cy="500066"/>
        </p:xfrm>
        <a:graphic>
          <a:graphicData uri="http://schemas.openxmlformats.org/presentationml/2006/ole">
            <p:oleObj spid="_x0000_s22535" name="Формула" r:id="rId8" imgW="482400" imgH="228600" progId="Equation.3">
              <p:embed/>
            </p:oleObj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4143373" y="4286258"/>
          <a:ext cx="928695" cy="548944"/>
        </p:xfrm>
        <a:graphic>
          <a:graphicData uri="http://schemas.openxmlformats.org/presentationml/2006/ole">
            <p:oleObj spid="_x0000_s22536" name="Формула" r:id="rId9" imgW="482400" imgH="228600" progId="Equation.3">
              <p:embed/>
            </p:oleObj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4214811" y="4929198"/>
          <a:ext cx="857256" cy="571504"/>
        </p:xfrm>
        <a:graphic>
          <a:graphicData uri="http://schemas.openxmlformats.org/presentationml/2006/ole">
            <p:oleObj spid="_x0000_s22537" name="Формула" r:id="rId10" imgW="431640" imgH="482400" progId="Equation.3">
              <p:embed/>
            </p:oleObj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4214809" y="5572140"/>
          <a:ext cx="785819" cy="554038"/>
        </p:xfrm>
        <a:graphic>
          <a:graphicData uri="http://schemas.openxmlformats.org/presentationml/2006/ole">
            <p:oleObj spid="_x0000_s22538" name="Формула" r:id="rId11" imgW="431640" imgH="482400" progId="Equation.3">
              <p:embed/>
            </p:oleObj>
          </a:graphicData>
        </a:graphic>
      </p:graphicFrame>
      <p:graphicFrame>
        <p:nvGraphicFramePr>
          <p:cNvPr id="24" name="Объект 23"/>
          <p:cNvGraphicFramePr>
            <a:graphicFrameLocks noChangeAspect="1"/>
          </p:cNvGraphicFramePr>
          <p:nvPr/>
        </p:nvGraphicFramePr>
        <p:xfrm>
          <a:off x="6286513" y="4929198"/>
          <a:ext cx="357191" cy="571504"/>
        </p:xfrm>
        <a:graphic>
          <a:graphicData uri="http://schemas.openxmlformats.org/presentationml/2006/ole">
            <p:oleObj spid="_x0000_s22539" name="Формула" r:id="rId12" imgW="139680" imgH="393480" progId="Equation.3">
              <p:embed/>
            </p:oleObj>
          </a:graphicData>
        </a:graphic>
      </p:graphicFrame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714348" y="2071678"/>
            <a:ext cx="465579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214678" y="3643314"/>
            <a:ext cx="357191" cy="48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4" name="Picture 16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14349" y="1428736"/>
            <a:ext cx="428628" cy="531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5" name="Picture 17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714348" y="714357"/>
            <a:ext cx="500067" cy="560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6" name="Picture 18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3214680" y="4286257"/>
            <a:ext cx="44291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7" name="Picture 19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3214679" y="4929198"/>
            <a:ext cx="428628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8" name="Picture 20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3286117" y="5572141"/>
            <a:ext cx="357191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49" name="Picture 21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785786" y="2714621"/>
            <a:ext cx="357191" cy="500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AH8B27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488" y="357169"/>
          <a:ext cx="3929090" cy="607223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1964545"/>
                <a:gridCol w="1964545"/>
              </a:tblGrid>
              <a:tr h="893882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i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ВЕНЕРА</a:t>
                      </a:r>
                    </a:p>
                    <a:p>
                      <a:endParaRPr lang="ru-RU" sz="2800" dirty="0"/>
                    </a:p>
                  </a:txBody>
                  <a:tcPr/>
                </a:tc>
              </a:tr>
              <a:tr h="73976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НЕПТУН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</a:tr>
              <a:tr h="739764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ЮПИТЕР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</a:tr>
              <a:tr h="739764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САТУРН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</a:tr>
              <a:tr h="739764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УРАН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</a:tr>
              <a:tr h="739764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МАРС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</a:tr>
              <a:tr h="739764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ПЛУТОН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</a:tr>
              <a:tr h="739764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1" dirty="0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МЕРКУРИЙ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72" y="1357298"/>
            <a:ext cx="563811" cy="631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7" y="2143116"/>
            <a:ext cx="500067" cy="620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1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4810" y="4357695"/>
            <a:ext cx="532089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1" y="5786455"/>
            <a:ext cx="428628" cy="60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7" y="571480"/>
            <a:ext cx="500067" cy="67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14809" y="2857496"/>
            <a:ext cx="500067" cy="564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214677" y="3571876"/>
            <a:ext cx="500067" cy="666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86117" y="5072074"/>
            <a:ext cx="428628" cy="60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285720" y="714357"/>
            <a:ext cx="24922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ОТВЕТ:</a:t>
            </a:r>
            <a:endParaRPr lang="ru-RU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842979">
            <a:off x="384257" y="2340081"/>
            <a:ext cx="931437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0" b="1" i="1" dirty="0" smtClean="0">
                <a:solidFill>
                  <a:srgbClr val="00206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Всем спасибо за урок!</a:t>
            </a:r>
            <a:endParaRPr lang="ru-RU" sz="8000" dirty="0">
              <a:solidFill>
                <a:srgbClr val="00206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29698" name="Picture 2" descr="F:\Звезды\lebe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744112">
            <a:off x="456149" y="4149414"/>
            <a:ext cx="3148015" cy="23570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000761" y="4572009"/>
            <a:ext cx="6238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5</a:t>
            </a:r>
            <a:endParaRPr lang="ru-RU" sz="7200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01025" y="3857629"/>
            <a:ext cx="67518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4</a:t>
            </a:r>
            <a:endParaRPr lang="ru-RU" sz="7200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58083" y="5143513"/>
            <a:ext cx="857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5</a:t>
            </a:r>
            <a:endParaRPr lang="ru-RU" sz="7200" dirty="0"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9.16667E-6 -2.22222E-6 C -0.00383 -0.24884 -0.00764 -0.49768 0.13108 -0.59537 C 0.2698 -0.69305 0.72084 -0.58657 0.8323 -0.58588 C 0.94358 -0.58518 0.79966 -0.58981 0.8 -0.59051 C 0.80018 -0.5912 0.83212 -0.58842 0.83455 -0.59051 C 0.83681 -0.59259 0.8257 -0.59791 0.81441 -0.60324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олимпиада\CAG9HZLJCABKNSODCAPB8XV1CAFJ2X6PCATVZJCBCAJM69LHCAS85KSXCAD95PSYCA92QZT0CAM7QPCWCA0D6J7SCAYUHQUOCAS5UV5ECAHXWSPNCA4LMWAXCA8IVMBOCAGLRV2MCACDHVHGCANHMRHXCA2IV7T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960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357421" y="1000109"/>
            <a:ext cx="33253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i="1" dirty="0" smtClean="0">
                <a:solidFill>
                  <a:srgbClr val="0070C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 урока:</a:t>
            </a:r>
            <a:endParaRPr lang="ru-RU" sz="4400" i="1" dirty="0">
              <a:solidFill>
                <a:srgbClr val="0070C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5" y="2214555"/>
            <a:ext cx="8643967" cy="37856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  <a:r>
              <a:rPr lang="ru-RU" sz="2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вторичное осмысление известных знаний, выработка умений и навыков по их применению;</a:t>
            </a:r>
          </a:p>
          <a:p>
            <a:endParaRPr lang="ru-RU" sz="2400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развитие познавательной активности , творческих способностей;</a:t>
            </a:r>
          </a:p>
          <a:p>
            <a:endParaRPr lang="ru-RU" sz="2400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воспитание интереса к предмету;</a:t>
            </a:r>
          </a:p>
          <a:p>
            <a:endParaRPr lang="ru-RU" sz="2400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ru-RU" sz="24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формирование умений применять математические знания к решению практических задач.</a:t>
            </a:r>
            <a:endParaRPr lang="ru-RU" sz="24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6-конечная звезда 4"/>
          <p:cNvSpPr/>
          <p:nvPr/>
        </p:nvSpPr>
        <p:spPr>
          <a:xfrm>
            <a:off x="285720" y="2357431"/>
            <a:ext cx="285752" cy="28575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6-конечная звезда 5"/>
          <p:cNvSpPr/>
          <p:nvPr/>
        </p:nvSpPr>
        <p:spPr>
          <a:xfrm>
            <a:off x="285720" y="3429001"/>
            <a:ext cx="285752" cy="28575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6-конечная звезда 6"/>
          <p:cNvSpPr/>
          <p:nvPr/>
        </p:nvSpPr>
        <p:spPr>
          <a:xfrm>
            <a:off x="285720" y="4500571"/>
            <a:ext cx="285752" cy="28575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6-конечная звезда 7"/>
          <p:cNvSpPr/>
          <p:nvPr/>
        </p:nvSpPr>
        <p:spPr>
          <a:xfrm>
            <a:off x="285720" y="5214951"/>
            <a:ext cx="285752" cy="285752"/>
          </a:xfrm>
          <a:prstGeom prst="star6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F:\Звезды\BrJnJaTuwnmhJLg38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1000109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    Начиная с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 XIII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в. итальянские и другие европейские математики обозначали корень латинским словом   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RADIX 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(корень) или сокращённо 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R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, затем  </a:t>
            </a:r>
            <a:r>
              <a:rPr lang="ru-RU" b="1" baseline="-25000" dirty="0" smtClean="0">
                <a:ln/>
                <a:solidFill>
                  <a:schemeClr val="accent3"/>
                </a:solidFill>
              </a:rPr>
              <a:t> 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R</a:t>
            </a:r>
            <a:r>
              <a:rPr lang="en-US" b="1" baseline="-25000" dirty="0" smtClean="0">
                <a:ln/>
                <a:solidFill>
                  <a:schemeClr val="accent3"/>
                </a:solidFill>
              </a:rPr>
              <a:t>x</a:t>
            </a:r>
            <a:r>
              <a:rPr lang="ru-RU" b="1" baseline="-25000" dirty="0" smtClean="0">
                <a:ln/>
                <a:solidFill>
                  <a:schemeClr val="accent3"/>
                </a:solidFill>
              </a:rPr>
              <a:t> .  </a:t>
            </a:r>
            <a:endParaRPr lang="ru-RU" b="1" dirty="0" smtClean="0">
              <a:ln/>
              <a:solidFill>
                <a:schemeClr val="accent3"/>
              </a:solidFill>
            </a:endParaRPr>
          </a:p>
          <a:p>
            <a:r>
              <a:rPr lang="ru-RU" b="1" baseline="-25000" dirty="0" smtClean="0">
                <a:ln/>
                <a:solidFill>
                  <a:schemeClr val="accent3"/>
                </a:solidFill>
              </a:rPr>
              <a:t>.                                                      </a:t>
            </a:r>
          </a:p>
          <a:p>
            <a:r>
              <a:rPr lang="ru-RU" b="1" baseline="-25000" dirty="0" smtClean="0">
                <a:ln/>
                <a:solidFill>
                  <a:schemeClr val="accent3"/>
                </a:solidFill>
              </a:rPr>
              <a:t>  </a:t>
            </a:r>
            <a:endParaRPr lang="ru-RU" b="1" dirty="0" smtClean="0">
              <a:ln/>
              <a:solidFill>
                <a:schemeClr val="accent3"/>
              </a:solidFill>
            </a:endParaRPr>
          </a:p>
          <a:p>
            <a:r>
              <a:rPr lang="ru-RU" b="1" dirty="0" smtClean="0">
                <a:ln/>
                <a:solidFill>
                  <a:schemeClr val="accent3"/>
                </a:solidFill>
              </a:rPr>
              <a:t>                                               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596" y="1857364"/>
            <a:ext cx="535785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</a:rPr>
              <a:t>В  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XV 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в. </a:t>
            </a:r>
            <a:r>
              <a:rPr lang="ru-RU" b="1" dirty="0" err="1" smtClean="0">
                <a:ln/>
                <a:solidFill>
                  <a:schemeClr val="accent3"/>
                </a:solidFill>
              </a:rPr>
              <a:t>Н.Шюке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писал:  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R</a:t>
            </a:r>
            <a:r>
              <a:rPr lang="en-US" b="1" baseline="30000" dirty="0" smtClean="0">
                <a:ln/>
                <a:solidFill>
                  <a:schemeClr val="accent3"/>
                </a:solidFill>
              </a:rPr>
              <a:t>2 </a:t>
            </a:r>
            <a:r>
              <a:rPr lang="ru-RU" b="1" dirty="0" smtClean="0">
                <a:ln/>
                <a:solidFill>
                  <a:schemeClr val="accent3"/>
                </a:solidFill>
              </a:rPr>
              <a:t> вместо    </a:t>
            </a:r>
            <a:endParaRPr lang="ru-RU" b="1" dirty="0">
              <a:ln/>
              <a:solidFill>
                <a:schemeClr val="accent3"/>
              </a:solidFill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1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0" y="2285992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Используемый в настоящее время знак корня произошёл от обозначения, которое применяли итальянские математики </a:t>
            </a:r>
            <a:r>
              <a:rPr lang="en-US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XV-XVI </a:t>
            </a:r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в. Они обозначали квадратный корень точкой впереди числа или выражения. В скорописи точки заменялись чёрточками, позже перешедшее в символ </a:t>
            </a:r>
            <a:r>
              <a:rPr lang="en-US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</a:t>
            </a:r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Так. в рукописи 1480 г., написанной  на латинском языке, один такой символ перед числом (</a:t>
            </a:r>
            <a:r>
              <a:rPr lang="en-US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V)</a:t>
            </a:r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означал квадратный корень, два таких символа (</a:t>
            </a:r>
            <a:r>
              <a:rPr lang="en-US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VV) </a:t>
            </a:r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корень 4-ой степени, а три знака</a:t>
            </a:r>
            <a:r>
              <a:rPr lang="en-US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(VVV)</a:t>
            </a:r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- кубический корень.</a:t>
            </a:r>
            <a:endParaRPr lang="en-US" b="1" dirty="0" smtClean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en-US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Вероятно, из этих обозначений впоследствии и образовался знак, близкий к современному знаку, но без верхней черты. Этот знак встречается впервые  в немецкой алгебре «Быстрый и красивый счёт при помощи искусственных правил, обычно называемых </a:t>
            </a:r>
            <a:r>
              <a:rPr lang="ru-RU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Косс</a:t>
            </a:r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», изданной в 1525 г. В Страсбурге.</a:t>
            </a:r>
          </a:p>
          <a:p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В 1626 году нидерландский математик </a:t>
            </a:r>
            <a:r>
              <a:rPr lang="ru-RU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А.Жирар</a:t>
            </a:r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сочетая знак немецких математиков с показателями </a:t>
            </a:r>
            <a:r>
              <a:rPr lang="ru-RU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Шюке</a:t>
            </a:r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ввёл близкое к современному обозначение, которое стало вытеснять знак </a:t>
            </a:r>
            <a:r>
              <a:rPr lang="en-US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R.</a:t>
            </a:r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</a:p>
          <a:p>
            <a:r>
              <a:rPr lang="ru-RU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Лишь в 1637 году Рене Декарт соединил знак корня с горизонтальной чертой, применив знак корня.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</a:t>
            </a: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endParaRPr lang="en-US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605" name="WordArt 5"/>
          <p:cNvSpPr>
            <a:spLocks noChangeArrowheads="1" noChangeShapeType="1" noTextEdit="1"/>
          </p:cNvSpPr>
          <p:nvPr/>
        </p:nvSpPr>
        <p:spPr bwMode="auto">
          <a:xfrm>
            <a:off x="500035" y="47626"/>
            <a:ext cx="7715304" cy="738169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 rtl="0"/>
            <a:r>
              <a:rPr lang="ru-RU" sz="3600" kern="10" spc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 Black"/>
              </a:rPr>
              <a:t>О знаке корня.</a:t>
            </a:r>
            <a:endParaRPr lang="ru-RU" sz="3600" kern="10" spc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Arial Black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4429125" y="1785926"/>
          <a:ext cx="441235" cy="357190"/>
        </p:xfrm>
        <a:graphic>
          <a:graphicData uri="http://schemas.openxmlformats.org/presentationml/2006/ole">
            <p:oleObj spid="_x0000_s3073" name="Формула" r:id="rId4" imgW="266400" imgH="215640" progId="Equation.3">
              <p:embed/>
            </p:oleObj>
          </a:graphicData>
        </a:graphic>
      </p:graphicFrame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9143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285729"/>
            <a:ext cx="8858280" cy="7109639"/>
          </a:xfrm>
          <a:prstGeom prst="rect">
            <a:avLst/>
          </a:prstGeom>
          <a:noFill/>
          <a:scene3d>
            <a:camera prst="perspectiveRelaxedModerately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Большая Медведица - самое известное созвездие, которое объединяет около  </a:t>
            </a:r>
            <a:r>
              <a:rPr lang="ru-RU" sz="48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140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звезд. Одна из частей этого созвездия «Ковш», включает в себя наиболее яркие звезды, имеющие собственные имена.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pPr algn="ctr"/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72066" y="357167"/>
            <a:ext cx="378621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Задание (устно): Узнайте название звезд.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5" name="4-конечная звезда 4"/>
          <p:cNvSpPr/>
          <p:nvPr/>
        </p:nvSpPr>
        <p:spPr>
          <a:xfrm>
            <a:off x="857224" y="428604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relaxedInset"/>
            <a:extrusionClr>
              <a:schemeClr val="accent6">
                <a:lumMod val="20000"/>
                <a:lumOff val="8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4-конечная звезда 11"/>
          <p:cNvSpPr/>
          <p:nvPr/>
        </p:nvSpPr>
        <p:spPr>
          <a:xfrm>
            <a:off x="1785917" y="1571612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relaxedInset"/>
            <a:extrusionClr>
              <a:schemeClr val="accent6">
                <a:lumMod val="20000"/>
                <a:lumOff val="8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4-конечная звезда 13"/>
          <p:cNvSpPr/>
          <p:nvPr/>
        </p:nvSpPr>
        <p:spPr>
          <a:xfrm>
            <a:off x="2500297" y="2500306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relaxedInset"/>
            <a:extrusionClr>
              <a:schemeClr val="accent6">
                <a:lumMod val="20000"/>
                <a:lumOff val="8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4-конечная звезда 14"/>
          <p:cNvSpPr/>
          <p:nvPr/>
        </p:nvSpPr>
        <p:spPr>
          <a:xfrm>
            <a:off x="3071801" y="3714752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relaxedInset"/>
            <a:extrusionClr>
              <a:schemeClr val="accent6">
                <a:lumMod val="20000"/>
                <a:lumOff val="8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4-конечная звезда 15"/>
          <p:cNvSpPr/>
          <p:nvPr/>
        </p:nvSpPr>
        <p:spPr>
          <a:xfrm>
            <a:off x="1785917" y="4214818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relaxedInset"/>
            <a:extrusionClr>
              <a:schemeClr val="accent6">
                <a:lumMod val="20000"/>
                <a:lumOff val="8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4-конечная звезда 16"/>
          <p:cNvSpPr/>
          <p:nvPr/>
        </p:nvSpPr>
        <p:spPr>
          <a:xfrm>
            <a:off x="2500297" y="5429264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relaxedInset"/>
            <a:extrusionClr>
              <a:schemeClr val="accent6">
                <a:lumMod val="20000"/>
                <a:lumOff val="8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4-конечная звезда 17"/>
          <p:cNvSpPr/>
          <p:nvPr/>
        </p:nvSpPr>
        <p:spPr>
          <a:xfrm>
            <a:off x="3929057" y="5000636"/>
            <a:ext cx="214315" cy="214314"/>
          </a:xfrm>
          <a:prstGeom prst="star4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relaxedInset"/>
            <a:extrusionClr>
              <a:schemeClr val="accent6">
                <a:lumMod val="20000"/>
                <a:lumOff val="8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3286116" y="6429396"/>
            <a:ext cx="214315" cy="2143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relaxedInset"/>
            <a:extrusionClr>
              <a:schemeClr val="accent6">
                <a:lumMod val="20000"/>
                <a:lumOff val="8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286380" y="6500834"/>
            <a:ext cx="214315" cy="2143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relaxedInset"/>
            <a:extrusionClr>
              <a:schemeClr val="accent6">
                <a:lumMod val="20000"/>
                <a:lumOff val="8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85785" y="6750843"/>
            <a:ext cx="214315" cy="2143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relaxedInset"/>
            <a:extrusionClr>
              <a:schemeClr val="accent6">
                <a:lumMod val="20000"/>
                <a:lumOff val="8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214281" y="5572140"/>
            <a:ext cx="214315" cy="2143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relaxedInset"/>
            <a:extrusionClr>
              <a:schemeClr val="accent6">
                <a:lumMod val="20000"/>
                <a:lumOff val="8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0" y="3286124"/>
            <a:ext cx="214315" cy="2143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relaxedInset"/>
            <a:extrusionClr>
              <a:schemeClr val="accent6">
                <a:lumMod val="20000"/>
                <a:lumOff val="8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285720" y="1500174"/>
            <a:ext cx="214315" cy="21431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 extrusionH="76200" contourW="12700">
            <a:bevelT prst="relaxedInset"/>
            <a:extrusionClr>
              <a:schemeClr val="accent6">
                <a:lumMod val="20000"/>
                <a:lumOff val="80000"/>
              </a:schemeClr>
            </a:extrusionClr>
            <a:contourClr>
              <a:schemeClr val="accent6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16200000" flipH="1">
            <a:off x="1678761" y="4607727"/>
            <a:ext cx="1143008" cy="642943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3" idx="5"/>
            <a:endCxn id="22" idx="1"/>
          </p:cNvCxnSpPr>
          <p:nvPr/>
        </p:nvCxnSpPr>
        <p:spPr>
          <a:xfrm rot="16200000" flipH="1">
            <a:off x="93612" y="6058666"/>
            <a:ext cx="1027161" cy="419963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V="1">
            <a:off x="2643173" y="5143512"/>
            <a:ext cx="1357323" cy="357190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1928794" y="3857628"/>
            <a:ext cx="1214447" cy="428628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>
            <a:endCxn id="21" idx="1"/>
          </p:cNvCxnSpPr>
          <p:nvPr/>
        </p:nvCxnSpPr>
        <p:spPr>
          <a:xfrm rot="16200000" flipH="1">
            <a:off x="4000497" y="5214950"/>
            <a:ext cx="1388708" cy="1245832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3000365" y="4071942"/>
            <a:ext cx="1214446" cy="785819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6200000" flipH="1">
            <a:off x="1821637" y="1821645"/>
            <a:ext cx="857256" cy="642943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16200000" flipH="1">
            <a:off x="2321704" y="2964653"/>
            <a:ext cx="1143008" cy="500067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16200000" flipH="1">
            <a:off x="892943" y="678637"/>
            <a:ext cx="1071570" cy="857256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>
            <a:endCxn id="20" idx="2"/>
          </p:cNvCxnSpPr>
          <p:nvPr/>
        </p:nvCxnSpPr>
        <p:spPr>
          <a:xfrm flipV="1">
            <a:off x="1000100" y="6536554"/>
            <a:ext cx="2286016" cy="321447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rot="16200000" flipH="1">
            <a:off x="-785850" y="4429131"/>
            <a:ext cx="2071702" cy="214315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>
            <a:endCxn id="25" idx="0"/>
          </p:cNvCxnSpPr>
          <p:nvPr/>
        </p:nvCxnSpPr>
        <p:spPr>
          <a:xfrm rot="5400000">
            <a:off x="196424" y="767936"/>
            <a:ext cx="928694" cy="535785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>
            <a:endCxn id="24" idx="0"/>
          </p:cNvCxnSpPr>
          <p:nvPr/>
        </p:nvCxnSpPr>
        <p:spPr>
          <a:xfrm rot="5400000">
            <a:off x="-517941" y="2339588"/>
            <a:ext cx="1571636" cy="321439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/>
          <p:cNvCxnSpPr/>
          <p:nvPr/>
        </p:nvCxnSpPr>
        <p:spPr>
          <a:xfrm>
            <a:off x="3500430" y="6500835"/>
            <a:ext cx="1785951" cy="142876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50800" dir="5400000" algn="ctr" rotWithShape="0">
              <a:schemeClr val="accent6">
                <a:lumMod val="20000"/>
                <a:lumOff val="80000"/>
              </a:scheme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1" name="Таблица 70"/>
          <p:cNvGraphicFramePr>
            <a:graphicFrameLocks noGrp="1"/>
          </p:cNvGraphicFramePr>
          <p:nvPr/>
        </p:nvGraphicFramePr>
        <p:xfrm>
          <a:off x="928663" y="5715016"/>
          <a:ext cx="1928825" cy="7315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srgbClr val="FFFF00">
                      <a:alpha val="50000"/>
                    </a:srgbClr>
                  </a:innerShdw>
                </a:effectLst>
                <a:tableStyleId>{5C22544A-7EE6-4342-B048-85BDC9FD1C3A}</a:tableStyleId>
              </a:tblPr>
              <a:tblGrid>
                <a:gridCol w="385765"/>
                <a:gridCol w="385765"/>
                <a:gridCol w="385765"/>
                <a:gridCol w="385765"/>
                <a:gridCol w="385765"/>
              </a:tblGrid>
              <a:tr h="36576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/>
        </p:nvGraphicFramePr>
        <p:xfrm>
          <a:off x="285720" y="3286124"/>
          <a:ext cx="1928825" cy="7315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srgbClr val="FFFF00">
                      <a:alpha val="50000"/>
                    </a:srgbClr>
                  </a:innerShdw>
                </a:effectLst>
                <a:tableStyleId>{5C22544A-7EE6-4342-B048-85BDC9FD1C3A}</a:tableStyleId>
              </a:tblPr>
              <a:tblGrid>
                <a:gridCol w="385765"/>
                <a:gridCol w="385765"/>
                <a:gridCol w="385765"/>
                <a:gridCol w="385765"/>
                <a:gridCol w="385765"/>
              </a:tblGrid>
              <a:tr h="36576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/>
        </p:nvGraphicFramePr>
        <p:xfrm>
          <a:off x="3214679" y="2071678"/>
          <a:ext cx="1928825" cy="7315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srgbClr val="FFFF00">
                      <a:alpha val="50000"/>
                    </a:srgbClr>
                  </a:innerShdw>
                </a:effectLst>
                <a:tableStyleId>{5C22544A-7EE6-4342-B048-85BDC9FD1C3A}</a:tableStyleId>
              </a:tblPr>
              <a:tblGrid>
                <a:gridCol w="385765"/>
                <a:gridCol w="385765"/>
                <a:gridCol w="385765"/>
                <a:gridCol w="385765"/>
                <a:gridCol w="385765"/>
              </a:tblGrid>
              <a:tr h="36576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/>
        </p:nvGraphicFramePr>
        <p:xfrm>
          <a:off x="2571736" y="1071546"/>
          <a:ext cx="1952953" cy="73152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srgbClr val="FFFF00">
                      <a:alpha val="50000"/>
                    </a:srgbClr>
                  </a:innerShdw>
                </a:effectLst>
                <a:tableStyleId>{5C22544A-7EE6-4342-B048-85BDC9FD1C3A}</a:tableStyleId>
              </a:tblPr>
              <a:tblGrid>
                <a:gridCol w="409893"/>
                <a:gridCol w="385765"/>
                <a:gridCol w="385765"/>
                <a:gridCol w="385765"/>
                <a:gridCol w="385765"/>
              </a:tblGrid>
              <a:tr h="365760">
                <a:tc>
                  <a:txBody>
                    <a:bodyPr/>
                    <a:lstStyle/>
                    <a:p>
                      <a:endParaRPr lang="ru-RU" sz="10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Пятно 2 33"/>
          <p:cNvSpPr/>
          <p:nvPr/>
        </p:nvSpPr>
        <p:spPr>
          <a:xfrm>
            <a:off x="5643569" y="2071678"/>
            <a:ext cx="500067" cy="428628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д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35" name="Пятно 2 34"/>
          <p:cNvSpPr/>
          <p:nvPr/>
        </p:nvSpPr>
        <p:spPr>
          <a:xfrm>
            <a:off x="5643569" y="4643446"/>
            <a:ext cx="500067" cy="428628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л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4" name="Пятно 2 43"/>
          <p:cNvSpPr/>
          <p:nvPr/>
        </p:nvSpPr>
        <p:spPr>
          <a:xfrm>
            <a:off x="5643569" y="4000504"/>
            <a:ext cx="500067" cy="428628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к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5" name="Пятно 2 44"/>
          <p:cNvSpPr/>
          <p:nvPr/>
        </p:nvSpPr>
        <p:spPr>
          <a:xfrm>
            <a:off x="5643569" y="3357562"/>
            <a:ext cx="500067" cy="428628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и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6" name="Пятно 2 45"/>
          <p:cNvSpPr/>
          <p:nvPr/>
        </p:nvSpPr>
        <p:spPr>
          <a:xfrm>
            <a:off x="5643569" y="2714620"/>
            <a:ext cx="500067" cy="428628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е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7" name="Пятно 2 46"/>
          <p:cNvSpPr/>
          <p:nvPr/>
        </p:nvSpPr>
        <p:spPr>
          <a:xfrm>
            <a:off x="5643569" y="1428736"/>
            <a:ext cx="500067" cy="428628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а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8" name="Пятно 2 47"/>
          <p:cNvSpPr/>
          <p:nvPr/>
        </p:nvSpPr>
        <p:spPr>
          <a:xfrm>
            <a:off x="7500957" y="4643446"/>
            <a:ext cx="500067" cy="428628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ц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49" name="Пятно 2 48"/>
          <p:cNvSpPr/>
          <p:nvPr/>
        </p:nvSpPr>
        <p:spPr>
          <a:xfrm>
            <a:off x="7500957" y="4000504"/>
            <a:ext cx="500067" cy="428628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ф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0" name="Пятно 2 49"/>
          <p:cNvSpPr/>
          <p:nvPr/>
        </p:nvSpPr>
        <p:spPr>
          <a:xfrm>
            <a:off x="7500957" y="3357562"/>
            <a:ext cx="500067" cy="428628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т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1" name="Пятно 2 50"/>
          <p:cNvSpPr/>
          <p:nvPr/>
        </p:nvSpPr>
        <p:spPr>
          <a:xfrm>
            <a:off x="7500957" y="2714620"/>
            <a:ext cx="500067" cy="428628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о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2" name="Пятно 2 51"/>
          <p:cNvSpPr/>
          <p:nvPr/>
        </p:nvSpPr>
        <p:spPr>
          <a:xfrm>
            <a:off x="7500957" y="2071678"/>
            <a:ext cx="500067" cy="428628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err="1" smtClean="0">
                <a:ln w="50800"/>
                <a:solidFill>
                  <a:schemeClr val="bg1">
                    <a:shade val="50000"/>
                  </a:schemeClr>
                </a:solidFill>
              </a:rPr>
              <a:t>р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3" name="Пятно 2 52"/>
          <p:cNvSpPr/>
          <p:nvPr/>
        </p:nvSpPr>
        <p:spPr>
          <a:xfrm>
            <a:off x="7500957" y="1428736"/>
            <a:ext cx="500067" cy="428628"/>
          </a:xfrm>
          <a:prstGeom prst="irregularSeal2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0800000" algn="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  <a:solidFill>
                  <a:schemeClr val="bg1">
                    <a:shade val="50000"/>
                  </a:schemeClr>
                </a:solidFill>
              </a:rPr>
              <a:t>м</a:t>
            </a:r>
            <a:endParaRPr lang="ru-RU" b="1" dirty="0">
              <a:ln w="50800"/>
              <a:solidFill>
                <a:schemeClr val="bg1">
                  <a:shade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142977" y="28572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l-GR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η</a:t>
            </a:r>
            <a:endParaRPr lang="ru-RU" sz="2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571604" y="357167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400" b="1" u="sng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Бенетнаш</a:t>
            </a:r>
            <a:endParaRPr lang="ru-RU" sz="2400" b="1" u="sng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071670" y="1357298"/>
            <a:ext cx="35719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l-GR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ξ</a:t>
            </a:r>
            <a:endParaRPr lang="ru-RU" sz="2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714613" y="2143116"/>
            <a:ext cx="35719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Е</a:t>
            </a:r>
            <a:endParaRPr lang="ru-RU" sz="2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357554" y="3357562"/>
            <a:ext cx="35719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</a:t>
            </a:r>
            <a:endParaRPr lang="ru-RU" sz="2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928794" y="5143512"/>
            <a:ext cx="35719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l-GR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β</a:t>
            </a:r>
            <a:endParaRPr lang="ru-RU" sz="2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357290" y="4143380"/>
            <a:ext cx="35719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l-GR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ν</a:t>
            </a:r>
            <a:endParaRPr lang="ru-RU" sz="2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071934" y="4500570"/>
            <a:ext cx="357191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el-GR" sz="28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α</a:t>
            </a:r>
            <a:endParaRPr lang="ru-RU" sz="28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4500563" y="4357695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400" b="1" u="sng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Дубке</a:t>
            </a:r>
            <a:endParaRPr lang="ru-RU" sz="2400" b="1" u="sng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714744" y="3214687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r>
              <a:rPr lang="ru-RU" sz="2400" b="1" u="sng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Мерец</a:t>
            </a:r>
            <a:endParaRPr lang="ru-RU" sz="2400" b="1" u="sng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143636" y="1500176"/>
            <a:ext cx="785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03" name="Rectangle 11"/>
          <p:cNvSpPr>
            <a:spLocks noChangeArrowheads="1"/>
          </p:cNvSpPr>
          <p:nvPr/>
        </p:nvSpPr>
        <p:spPr bwMode="auto">
          <a:xfrm>
            <a:off x="1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04" name="Rectangle 12"/>
          <p:cNvSpPr>
            <a:spLocks noChangeArrowheads="1"/>
          </p:cNvSpPr>
          <p:nvPr/>
        </p:nvSpPr>
        <p:spPr bwMode="auto">
          <a:xfrm>
            <a:off x="1" y="676275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2" name="Объект 71"/>
          <p:cNvGraphicFramePr>
            <a:graphicFrameLocks noChangeAspect="1"/>
          </p:cNvGraphicFramePr>
          <p:nvPr/>
        </p:nvGraphicFramePr>
        <p:xfrm>
          <a:off x="6215074" y="1428737"/>
          <a:ext cx="1203167" cy="357190"/>
        </p:xfrm>
        <a:graphic>
          <a:graphicData uri="http://schemas.openxmlformats.org/presentationml/2006/ole">
            <p:oleObj spid="_x0000_s1026" name="Формула" r:id="rId3" imgW="812520" imgH="241200" progId="Equation.3">
              <p:embed/>
            </p:oleObj>
          </a:graphicData>
        </a:graphic>
      </p:graphicFrame>
      <p:graphicFrame>
        <p:nvGraphicFramePr>
          <p:cNvPr id="73" name="Объект 72"/>
          <p:cNvGraphicFramePr>
            <a:graphicFrameLocks noChangeAspect="1"/>
          </p:cNvGraphicFramePr>
          <p:nvPr/>
        </p:nvGraphicFramePr>
        <p:xfrm>
          <a:off x="4514851" y="3321051"/>
          <a:ext cx="114300" cy="215900"/>
        </p:xfrm>
        <a:graphic>
          <a:graphicData uri="http://schemas.openxmlformats.org/presentationml/2006/ole">
            <p:oleObj spid="_x0000_s1027" name="Формула" r:id="rId4" imgW="114120" imgH="215640" progId="Equation.3">
              <p:embed/>
            </p:oleObj>
          </a:graphicData>
        </a:graphic>
      </p:graphicFrame>
      <p:graphicFrame>
        <p:nvGraphicFramePr>
          <p:cNvPr id="74" name="Объект 73"/>
          <p:cNvGraphicFramePr>
            <a:graphicFrameLocks noChangeAspect="1"/>
          </p:cNvGraphicFramePr>
          <p:nvPr/>
        </p:nvGraphicFramePr>
        <p:xfrm>
          <a:off x="4514851" y="3321051"/>
          <a:ext cx="114300" cy="215900"/>
        </p:xfrm>
        <a:graphic>
          <a:graphicData uri="http://schemas.openxmlformats.org/presentationml/2006/ole">
            <p:oleObj spid="_x0000_s1028" name="Формула" r:id="rId5" imgW="114120" imgH="215640" progId="Equation.3">
              <p:embed/>
            </p:oleObj>
          </a:graphicData>
        </a:graphic>
      </p:graphicFrame>
      <p:graphicFrame>
        <p:nvGraphicFramePr>
          <p:cNvPr id="75" name="Объект 74"/>
          <p:cNvGraphicFramePr>
            <a:graphicFrameLocks noChangeAspect="1"/>
          </p:cNvGraphicFramePr>
          <p:nvPr/>
        </p:nvGraphicFramePr>
        <p:xfrm>
          <a:off x="4514851" y="3321051"/>
          <a:ext cx="114300" cy="215900"/>
        </p:xfrm>
        <a:graphic>
          <a:graphicData uri="http://schemas.openxmlformats.org/presentationml/2006/ole">
            <p:oleObj spid="_x0000_s1029" name="Формула" r:id="rId6" imgW="114120" imgH="215640" progId="Equation.3">
              <p:embed/>
            </p:oleObj>
          </a:graphicData>
        </a:graphic>
      </p:graphicFrame>
      <p:graphicFrame>
        <p:nvGraphicFramePr>
          <p:cNvPr id="81" name="Объект 80"/>
          <p:cNvGraphicFramePr>
            <a:graphicFrameLocks noChangeAspect="1"/>
          </p:cNvGraphicFramePr>
          <p:nvPr/>
        </p:nvGraphicFramePr>
        <p:xfrm>
          <a:off x="4514851" y="3321051"/>
          <a:ext cx="114300" cy="215900"/>
        </p:xfrm>
        <a:graphic>
          <a:graphicData uri="http://schemas.openxmlformats.org/presentationml/2006/ole">
            <p:oleObj spid="_x0000_s1031" name="Формула" r:id="rId7" imgW="114120" imgH="215640" progId="Equation.3">
              <p:embed/>
            </p:oleObj>
          </a:graphicData>
        </a:graphic>
      </p:graphicFrame>
      <p:graphicFrame>
        <p:nvGraphicFramePr>
          <p:cNvPr id="82" name="Объект 81"/>
          <p:cNvGraphicFramePr>
            <a:graphicFrameLocks noChangeAspect="1"/>
          </p:cNvGraphicFramePr>
          <p:nvPr/>
        </p:nvGraphicFramePr>
        <p:xfrm>
          <a:off x="4514851" y="3321051"/>
          <a:ext cx="114300" cy="215900"/>
        </p:xfrm>
        <a:graphic>
          <a:graphicData uri="http://schemas.openxmlformats.org/presentationml/2006/ole">
            <p:oleObj spid="_x0000_s1032" name="Формула" r:id="rId8" imgW="114120" imgH="215640" progId="Equation.3">
              <p:embed/>
            </p:oleObj>
          </a:graphicData>
        </a:graphic>
      </p:graphicFrame>
      <p:graphicFrame>
        <p:nvGraphicFramePr>
          <p:cNvPr id="84" name="Объект 83"/>
          <p:cNvGraphicFramePr>
            <a:graphicFrameLocks noChangeAspect="1"/>
          </p:cNvGraphicFramePr>
          <p:nvPr/>
        </p:nvGraphicFramePr>
        <p:xfrm>
          <a:off x="6286513" y="2714621"/>
          <a:ext cx="928695" cy="395189"/>
        </p:xfrm>
        <a:graphic>
          <a:graphicData uri="http://schemas.openxmlformats.org/presentationml/2006/ole">
            <p:oleObj spid="_x0000_s1034" name="Формула" r:id="rId9" imgW="596880" imgH="253800" progId="Equation.3">
              <p:embed/>
            </p:oleObj>
          </a:graphicData>
        </a:graphic>
      </p:graphicFrame>
      <p:graphicFrame>
        <p:nvGraphicFramePr>
          <p:cNvPr id="85" name="Объект 84"/>
          <p:cNvGraphicFramePr>
            <a:graphicFrameLocks noChangeAspect="1"/>
          </p:cNvGraphicFramePr>
          <p:nvPr/>
        </p:nvGraphicFramePr>
        <p:xfrm>
          <a:off x="6143636" y="3429002"/>
          <a:ext cx="1357323" cy="379252"/>
        </p:xfrm>
        <a:graphic>
          <a:graphicData uri="http://schemas.openxmlformats.org/presentationml/2006/ole">
            <p:oleObj spid="_x0000_s1035" name="Формула" r:id="rId10" imgW="863280" imgH="241200" progId="Equation.3">
              <p:embed/>
            </p:oleObj>
          </a:graphicData>
        </a:graphic>
      </p:graphicFrame>
      <p:graphicFrame>
        <p:nvGraphicFramePr>
          <p:cNvPr id="86" name="Объект 85"/>
          <p:cNvGraphicFramePr>
            <a:graphicFrameLocks noChangeAspect="1"/>
          </p:cNvGraphicFramePr>
          <p:nvPr/>
        </p:nvGraphicFramePr>
        <p:xfrm>
          <a:off x="6215075" y="4714884"/>
          <a:ext cx="571504" cy="354726"/>
        </p:xfrm>
        <a:graphic>
          <a:graphicData uri="http://schemas.openxmlformats.org/presentationml/2006/ole">
            <p:oleObj spid="_x0000_s1036" name="Формула" r:id="rId11" imgW="368280" imgH="228600" progId="Equation.3">
              <p:embed/>
            </p:oleObj>
          </a:graphicData>
        </a:graphic>
      </p:graphicFrame>
      <p:graphicFrame>
        <p:nvGraphicFramePr>
          <p:cNvPr id="87" name="Объект 86"/>
          <p:cNvGraphicFramePr>
            <a:graphicFrameLocks noChangeAspect="1"/>
          </p:cNvGraphicFramePr>
          <p:nvPr/>
        </p:nvGraphicFramePr>
        <p:xfrm>
          <a:off x="8001024" y="1428736"/>
          <a:ext cx="500067" cy="360048"/>
        </p:xfrm>
        <a:graphic>
          <a:graphicData uri="http://schemas.openxmlformats.org/presentationml/2006/ole">
            <p:oleObj spid="_x0000_s1037" name="Формула" r:id="rId12" imgW="317160" imgH="228600" progId="Equation.3">
              <p:embed/>
            </p:oleObj>
          </a:graphicData>
        </a:graphic>
      </p:graphicFrame>
      <p:graphicFrame>
        <p:nvGraphicFramePr>
          <p:cNvPr id="88" name="Объект 87"/>
          <p:cNvGraphicFramePr>
            <a:graphicFrameLocks noChangeAspect="1"/>
          </p:cNvGraphicFramePr>
          <p:nvPr/>
        </p:nvGraphicFramePr>
        <p:xfrm>
          <a:off x="8001025" y="2071679"/>
          <a:ext cx="575473" cy="357190"/>
        </p:xfrm>
        <a:graphic>
          <a:graphicData uri="http://schemas.openxmlformats.org/presentationml/2006/ole">
            <p:oleObj spid="_x0000_s1038" name="Формула" r:id="rId13" imgW="368280" imgH="228600" progId="Equation.3">
              <p:embed/>
            </p:oleObj>
          </a:graphicData>
        </a:graphic>
      </p:graphicFrame>
      <p:graphicFrame>
        <p:nvGraphicFramePr>
          <p:cNvPr id="89" name="Объект 88"/>
          <p:cNvGraphicFramePr>
            <a:graphicFrameLocks noChangeAspect="1"/>
          </p:cNvGraphicFramePr>
          <p:nvPr/>
        </p:nvGraphicFramePr>
        <p:xfrm>
          <a:off x="8001025" y="2714621"/>
          <a:ext cx="595316" cy="357190"/>
        </p:xfrm>
        <a:graphic>
          <a:graphicData uri="http://schemas.openxmlformats.org/presentationml/2006/ole">
            <p:oleObj spid="_x0000_s1039" name="Формула" r:id="rId14" imgW="380880" imgH="228600" progId="Equation.3">
              <p:embed/>
            </p:oleObj>
          </a:graphicData>
        </a:graphic>
      </p:graphicFrame>
      <p:graphicFrame>
        <p:nvGraphicFramePr>
          <p:cNvPr id="90" name="Объект 89"/>
          <p:cNvGraphicFramePr>
            <a:graphicFrameLocks noChangeAspect="1"/>
          </p:cNvGraphicFramePr>
          <p:nvPr/>
        </p:nvGraphicFramePr>
        <p:xfrm>
          <a:off x="8001024" y="3357562"/>
          <a:ext cx="500067" cy="375050"/>
        </p:xfrm>
        <a:graphic>
          <a:graphicData uri="http://schemas.openxmlformats.org/presentationml/2006/ole">
            <p:oleObj spid="_x0000_s1040" name="Формула" r:id="rId15" imgW="304560" imgH="228600" progId="Equation.3">
              <p:embed/>
            </p:oleObj>
          </a:graphicData>
        </a:graphic>
      </p:graphicFrame>
      <p:graphicFrame>
        <p:nvGraphicFramePr>
          <p:cNvPr id="91" name="Объект 90"/>
          <p:cNvGraphicFramePr>
            <a:graphicFrameLocks noChangeAspect="1"/>
          </p:cNvGraphicFramePr>
          <p:nvPr/>
        </p:nvGraphicFramePr>
        <p:xfrm>
          <a:off x="8001024" y="4000504"/>
          <a:ext cx="500067" cy="375050"/>
        </p:xfrm>
        <a:graphic>
          <a:graphicData uri="http://schemas.openxmlformats.org/presentationml/2006/ole">
            <p:oleObj spid="_x0000_s1041" name="Формула" r:id="rId16" imgW="304560" imgH="228600" progId="Equation.3">
              <p:embed/>
            </p:oleObj>
          </a:graphicData>
        </a:graphic>
      </p:graphicFrame>
      <p:graphicFrame>
        <p:nvGraphicFramePr>
          <p:cNvPr id="92" name="Объект 91"/>
          <p:cNvGraphicFramePr>
            <a:graphicFrameLocks noChangeAspect="1"/>
          </p:cNvGraphicFramePr>
          <p:nvPr/>
        </p:nvGraphicFramePr>
        <p:xfrm>
          <a:off x="8001024" y="4714885"/>
          <a:ext cx="500067" cy="354213"/>
        </p:xfrm>
        <a:graphic>
          <a:graphicData uri="http://schemas.openxmlformats.org/presentationml/2006/ole">
            <p:oleObj spid="_x0000_s1042" name="Формула" r:id="rId17" imgW="304560" imgH="215640" progId="Equation.3">
              <p:embed/>
            </p:oleObj>
          </a:graphicData>
        </a:graphic>
      </p:graphicFrame>
      <p:graphicFrame>
        <p:nvGraphicFramePr>
          <p:cNvPr id="93" name="Объект 92"/>
          <p:cNvGraphicFramePr>
            <a:graphicFrameLocks noChangeAspect="1"/>
          </p:cNvGraphicFramePr>
          <p:nvPr/>
        </p:nvGraphicFramePr>
        <p:xfrm>
          <a:off x="2643175" y="1500175"/>
          <a:ext cx="317500" cy="215900"/>
        </p:xfrm>
        <a:graphic>
          <a:graphicData uri="http://schemas.openxmlformats.org/presentationml/2006/ole">
            <p:oleObj spid="_x0000_s1044" name="Формула" r:id="rId18" imgW="317160" imgH="215640" progId="Equation.3">
              <p:embed/>
            </p:oleObj>
          </a:graphicData>
        </a:graphic>
      </p:graphicFrame>
      <p:graphicFrame>
        <p:nvGraphicFramePr>
          <p:cNvPr id="94" name="Объект 93"/>
          <p:cNvGraphicFramePr>
            <a:graphicFrameLocks noChangeAspect="1"/>
          </p:cNvGraphicFramePr>
          <p:nvPr/>
        </p:nvGraphicFramePr>
        <p:xfrm>
          <a:off x="3000365" y="1571613"/>
          <a:ext cx="292100" cy="177800"/>
        </p:xfrm>
        <a:graphic>
          <a:graphicData uri="http://schemas.openxmlformats.org/presentationml/2006/ole">
            <p:oleObj spid="_x0000_s1045" name="Формула" r:id="rId19" imgW="291960" imgH="177480" progId="Equation.3">
              <p:embed/>
            </p:oleObj>
          </a:graphicData>
        </a:graphic>
      </p:graphicFrame>
      <p:graphicFrame>
        <p:nvGraphicFramePr>
          <p:cNvPr id="95" name="Объект 94"/>
          <p:cNvGraphicFramePr>
            <a:graphicFrameLocks noChangeAspect="1"/>
          </p:cNvGraphicFramePr>
          <p:nvPr/>
        </p:nvGraphicFramePr>
        <p:xfrm>
          <a:off x="3428993" y="1500174"/>
          <a:ext cx="292100" cy="228600"/>
        </p:xfrm>
        <a:graphic>
          <a:graphicData uri="http://schemas.openxmlformats.org/presentationml/2006/ole">
            <p:oleObj spid="_x0000_s1046" name="Формула" r:id="rId20" imgW="291960" imgH="228600" progId="Equation.3">
              <p:embed/>
            </p:oleObj>
          </a:graphicData>
        </a:graphic>
      </p:graphicFrame>
      <p:graphicFrame>
        <p:nvGraphicFramePr>
          <p:cNvPr id="96" name="Объект 95"/>
          <p:cNvGraphicFramePr>
            <a:graphicFrameLocks noChangeAspect="1"/>
          </p:cNvGraphicFramePr>
          <p:nvPr/>
        </p:nvGraphicFramePr>
        <p:xfrm>
          <a:off x="3857620" y="1571613"/>
          <a:ext cx="228600" cy="165100"/>
        </p:xfrm>
        <a:graphic>
          <a:graphicData uri="http://schemas.openxmlformats.org/presentationml/2006/ole">
            <p:oleObj spid="_x0000_s1047" name="Формула" r:id="rId21" imgW="228600" imgH="164880" progId="Equation.3">
              <p:embed/>
            </p:oleObj>
          </a:graphicData>
        </a:graphic>
      </p:graphicFrame>
      <p:graphicFrame>
        <p:nvGraphicFramePr>
          <p:cNvPr id="97" name="Объект 96"/>
          <p:cNvGraphicFramePr>
            <a:graphicFrameLocks noChangeAspect="1"/>
          </p:cNvGraphicFramePr>
          <p:nvPr/>
        </p:nvGraphicFramePr>
        <p:xfrm>
          <a:off x="4214811" y="1500175"/>
          <a:ext cx="304800" cy="215900"/>
        </p:xfrm>
        <a:graphic>
          <a:graphicData uri="http://schemas.openxmlformats.org/presentationml/2006/ole">
            <p:oleObj spid="_x0000_s1048" name="Формула" r:id="rId22" imgW="304560" imgH="215640" progId="Equation.3">
              <p:embed/>
            </p:oleObj>
          </a:graphicData>
        </a:graphic>
      </p:graphicFrame>
      <p:graphicFrame>
        <p:nvGraphicFramePr>
          <p:cNvPr id="1049" name="Object 25"/>
          <p:cNvGraphicFramePr>
            <a:graphicFrameLocks noChangeAspect="1"/>
          </p:cNvGraphicFramePr>
          <p:nvPr/>
        </p:nvGraphicFramePr>
        <p:xfrm>
          <a:off x="3357556" y="2571744"/>
          <a:ext cx="158753" cy="165100"/>
        </p:xfrm>
        <a:graphic>
          <a:graphicData uri="http://schemas.openxmlformats.org/presentationml/2006/ole">
            <p:oleObj spid="_x0000_s1049" name="Формула" r:id="rId23" imgW="228600" imgH="164880" progId="Equation.3">
              <p:embed/>
            </p:oleObj>
          </a:graphicData>
        </a:graphic>
      </p:graphicFrame>
      <p:graphicFrame>
        <p:nvGraphicFramePr>
          <p:cNvPr id="98" name="Объект 97"/>
          <p:cNvGraphicFramePr>
            <a:graphicFrameLocks noChangeAspect="1"/>
          </p:cNvGraphicFramePr>
          <p:nvPr/>
        </p:nvGraphicFramePr>
        <p:xfrm>
          <a:off x="3643307" y="2500306"/>
          <a:ext cx="304800" cy="228600"/>
        </p:xfrm>
        <a:graphic>
          <a:graphicData uri="http://schemas.openxmlformats.org/presentationml/2006/ole">
            <p:oleObj spid="_x0000_s1050" name="Формула" r:id="rId24" imgW="304560" imgH="228600" progId="Equation.3">
              <p:embed/>
            </p:oleObj>
          </a:graphicData>
        </a:graphic>
      </p:graphicFrame>
      <p:graphicFrame>
        <p:nvGraphicFramePr>
          <p:cNvPr id="99" name="Объект 98"/>
          <p:cNvGraphicFramePr>
            <a:graphicFrameLocks noChangeAspect="1"/>
          </p:cNvGraphicFramePr>
          <p:nvPr/>
        </p:nvGraphicFramePr>
        <p:xfrm>
          <a:off x="4429124" y="2500306"/>
          <a:ext cx="304800" cy="228600"/>
        </p:xfrm>
        <a:graphic>
          <a:graphicData uri="http://schemas.openxmlformats.org/presentationml/2006/ole">
            <p:oleObj spid="_x0000_s1051" name="Формула" r:id="rId25" imgW="304560" imgH="228600" progId="Equation.3">
              <p:embed/>
            </p:oleObj>
          </a:graphicData>
        </a:graphic>
      </p:graphicFrame>
      <p:graphicFrame>
        <p:nvGraphicFramePr>
          <p:cNvPr id="100" name="Объект 99"/>
          <p:cNvGraphicFramePr>
            <a:graphicFrameLocks noChangeAspect="1"/>
          </p:cNvGraphicFramePr>
          <p:nvPr/>
        </p:nvGraphicFramePr>
        <p:xfrm>
          <a:off x="4000497" y="2571745"/>
          <a:ext cx="292100" cy="177800"/>
        </p:xfrm>
        <a:graphic>
          <a:graphicData uri="http://schemas.openxmlformats.org/presentationml/2006/ole">
            <p:oleObj spid="_x0000_s1052" name="Формула" r:id="rId26" imgW="291960" imgH="177480" progId="Equation.3">
              <p:embed/>
            </p:oleObj>
          </a:graphicData>
        </a:graphic>
      </p:graphicFrame>
      <p:graphicFrame>
        <p:nvGraphicFramePr>
          <p:cNvPr id="101" name="Объект 100"/>
          <p:cNvGraphicFramePr>
            <a:graphicFrameLocks noChangeAspect="1"/>
          </p:cNvGraphicFramePr>
          <p:nvPr/>
        </p:nvGraphicFramePr>
        <p:xfrm>
          <a:off x="4786313" y="2500306"/>
          <a:ext cx="304800" cy="228600"/>
        </p:xfrm>
        <a:graphic>
          <a:graphicData uri="http://schemas.openxmlformats.org/presentationml/2006/ole">
            <p:oleObj spid="_x0000_s1053" name="Формула" r:id="rId27" imgW="304560" imgH="228600" progId="Equation.3">
              <p:embed/>
            </p:oleObj>
          </a:graphicData>
        </a:graphic>
      </p:graphicFrame>
      <p:graphicFrame>
        <p:nvGraphicFramePr>
          <p:cNvPr id="102" name="Объект 101"/>
          <p:cNvGraphicFramePr>
            <a:graphicFrameLocks noChangeAspect="1"/>
          </p:cNvGraphicFramePr>
          <p:nvPr/>
        </p:nvGraphicFramePr>
        <p:xfrm>
          <a:off x="285720" y="3714752"/>
          <a:ext cx="381000" cy="228600"/>
        </p:xfrm>
        <a:graphic>
          <a:graphicData uri="http://schemas.openxmlformats.org/presentationml/2006/ole">
            <p:oleObj spid="_x0000_s1054" name="Формула" r:id="rId28" imgW="380880" imgH="228600" progId="Equation.3">
              <p:embed/>
            </p:oleObj>
          </a:graphicData>
        </a:graphic>
      </p:graphicFrame>
      <p:graphicFrame>
        <p:nvGraphicFramePr>
          <p:cNvPr id="103" name="Объект 102"/>
          <p:cNvGraphicFramePr>
            <a:graphicFrameLocks noChangeAspect="1"/>
          </p:cNvGraphicFramePr>
          <p:nvPr/>
        </p:nvGraphicFramePr>
        <p:xfrm>
          <a:off x="785787" y="3714752"/>
          <a:ext cx="241300" cy="203200"/>
        </p:xfrm>
        <a:graphic>
          <a:graphicData uri="http://schemas.openxmlformats.org/presentationml/2006/ole">
            <p:oleObj spid="_x0000_s1055" name="Формула" r:id="rId29" imgW="241200" imgH="203040" progId="Equation.3">
              <p:embed/>
            </p:oleObj>
          </a:graphicData>
        </a:graphic>
      </p:graphicFrame>
      <p:graphicFrame>
        <p:nvGraphicFramePr>
          <p:cNvPr id="104" name="Объект 103"/>
          <p:cNvGraphicFramePr>
            <a:graphicFrameLocks noChangeAspect="1"/>
          </p:cNvGraphicFramePr>
          <p:nvPr/>
        </p:nvGraphicFramePr>
        <p:xfrm>
          <a:off x="1142976" y="3714753"/>
          <a:ext cx="254000" cy="177800"/>
        </p:xfrm>
        <a:graphic>
          <a:graphicData uri="http://schemas.openxmlformats.org/presentationml/2006/ole">
            <p:oleObj spid="_x0000_s1056" name="Формула" r:id="rId30" imgW="253800" imgH="177480" progId="Equation.3">
              <p:embed/>
            </p:oleObj>
          </a:graphicData>
        </a:graphic>
      </p:graphicFrame>
      <p:graphicFrame>
        <p:nvGraphicFramePr>
          <p:cNvPr id="105" name="Объект 104"/>
          <p:cNvGraphicFramePr>
            <a:graphicFrameLocks noChangeAspect="1"/>
          </p:cNvGraphicFramePr>
          <p:nvPr/>
        </p:nvGraphicFramePr>
        <p:xfrm>
          <a:off x="1571604" y="3714753"/>
          <a:ext cx="177800" cy="177800"/>
        </p:xfrm>
        <a:graphic>
          <a:graphicData uri="http://schemas.openxmlformats.org/presentationml/2006/ole">
            <p:oleObj spid="_x0000_s1057" name="Формула" r:id="rId31" imgW="177480" imgH="177480" progId="Equation.3">
              <p:embed/>
            </p:oleObj>
          </a:graphicData>
        </a:graphic>
      </p:graphicFrame>
      <p:graphicFrame>
        <p:nvGraphicFramePr>
          <p:cNvPr id="106" name="Объект 105"/>
          <p:cNvGraphicFramePr>
            <a:graphicFrameLocks noChangeAspect="1"/>
          </p:cNvGraphicFramePr>
          <p:nvPr/>
        </p:nvGraphicFramePr>
        <p:xfrm>
          <a:off x="1928795" y="3714752"/>
          <a:ext cx="228600" cy="165100"/>
        </p:xfrm>
        <a:graphic>
          <a:graphicData uri="http://schemas.openxmlformats.org/presentationml/2006/ole">
            <p:oleObj spid="_x0000_s1058" name="Формула" r:id="rId32" imgW="228600" imgH="164880" progId="Equation.3">
              <p:embed/>
            </p:oleObj>
          </a:graphicData>
        </a:graphic>
      </p:graphicFrame>
      <p:graphicFrame>
        <p:nvGraphicFramePr>
          <p:cNvPr id="107" name="Объект 106"/>
          <p:cNvGraphicFramePr>
            <a:graphicFrameLocks noChangeAspect="1"/>
          </p:cNvGraphicFramePr>
          <p:nvPr/>
        </p:nvGraphicFramePr>
        <p:xfrm>
          <a:off x="1000101" y="6143644"/>
          <a:ext cx="317500" cy="215900"/>
        </p:xfrm>
        <a:graphic>
          <a:graphicData uri="http://schemas.openxmlformats.org/presentationml/2006/ole">
            <p:oleObj spid="_x0000_s1059" name="Формула" r:id="rId33" imgW="317160" imgH="215640" progId="Equation.3">
              <p:embed/>
            </p:oleObj>
          </a:graphicData>
        </a:graphic>
      </p:graphicFrame>
      <p:graphicFrame>
        <p:nvGraphicFramePr>
          <p:cNvPr id="108" name="Объект 107"/>
          <p:cNvGraphicFramePr>
            <a:graphicFrameLocks noChangeAspect="1"/>
          </p:cNvGraphicFramePr>
          <p:nvPr/>
        </p:nvGraphicFramePr>
        <p:xfrm>
          <a:off x="1357291" y="6143645"/>
          <a:ext cx="241300" cy="203200"/>
        </p:xfrm>
        <a:graphic>
          <a:graphicData uri="http://schemas.openxmlformats.org/presentationml/2006/ole">
            <p:oleObj spid="_x0000_s1060" name="Формула" r:id="rId34" imgW="241200" imgH="203040" progId="Equation.3">
              <p:embed/>
            </p:oleObj>
          </a:graphicData>
        </a:graphic>
      </p:graphicFrame>
      <p:graphicFrame>
        <p:nvGraphicFramePr>
          <p:cNvPr id="109" name="Объект 108"/>
          <p:cNvGraphicFramePr>
            <a:graphicFrameLocks noChangeAspect="1"/>
          </p:cNvGraphicFramePr>
          <p:nvPr/>
        </p:nvGraphicFramePr>
        <p:xfrm>
          <a:off x="1785919" y="6143644"/>
          <a:ext cx="254000" cy="177800"/>
        </p:xfrm>
        <a:graphic>
          <a:graphicData uri="http://schemas.openxmlformats.org/presentationml/2006/ole">
            <p:oleObj spid="_x0000_s1061" name="Формула" r:id="rId35" imgW="253800" imgH="177480" progId="Equation.3">
              <p:embed/>
            </p:oleObj>
          </a:graphicData>
        </a:graphic>
      </p:graphicFrame>
      <p:graphicFrame>
        <p:nvGraphicFramePr>
          <p:cNvPr id="110" name="Объект 109"/>
          <p:cNvGraphicFramePr>
            <a:graphicFrameLocks noChangeAspect="1"/>
          </p:cNvGraphicFramePr>
          <p:nvPr/>
        </p:nvGraphicFramePr>
        <p:xfrm>
          <a:off x="2143108" y="6143645"/>
          <a:ext cx="228600" cy="165100"/>
        </p:xfrm>
        <a:graphic>
          <a:graphicData uri="http://schemas.openxmlformats.org/presentationml/2006/ole">
            <p:oleObj spid="_x0000_s1062" name="Формула" r:id="rId36" imgW="228600" imgH="164880" progId="Equation.3">
              <p:embed/>
            </p:oleObj>
          </a:graphicData>
        </a:graphic>
      </p:graphicFrame>
      <p:graphicFrame>
        <p:nvGraphicFramePr>
          <p:cNvPr id="111" name="Объект 110"/>
          <p:cNvGraphicFramePr>
            <a:graphicFrameLocks noChangeAspect="1"/>
          </p:cNvGraphicFramePr>
          <p:nvPr/>
        </p:nvGraphicFramePr>
        <p:xfrm>
          <a:off x="2500297" y="6143644"/>
          <a:ext cx="304800" cy="215900"/>
        </p:xfrm>
        <a:graphic>
          <a:graphicData uri="http://schemas.openxmlformats.org/presentationml/2006/ole">
            <p:oleObj spid="_x0000_s1063" name="Формула" r:id="rId37" imgW="304560" imgH="215640" progId="Equation.3">
              <p:embed/>
            </p:oleObj>
          </a:graphicData>
        </a:graphic>
      </p:graphicFrame>
      <p:graphicFrame>
        <p:nvGraphicFramePr>
          <p:cNvPr id="113" name="Объект 112"/>
          <p:cNvGraphicFramePr>
            <a:graphicFrameLocks noChangeAspect="1"/>
          </p:cNvGraphicFramePr>
          <p:nvPr/>
        </p:nvGraphicFramePr>
        <p:xfrm>
          <a:off x="6286513" y="2071678"/>
          <a:ext cx="1000132" cy="360704"/>
        </p:xfrm>
        <a:graphic>
          <a:graphicData uri="http://schemas.openxmlformats.org/presentationml/2006/ole">
            <p:oleObj spid="_x0000_s1065" name="Формула" r:id="rId38" imgW="774360" imgH="279360" progId="Equation.3">
              <p:embed/>
            </p:oleObj>
          </a:graphicData>
        </a:graphic>
      </p:graphicFrame>
      <p:graphicFrame>
        <p:nvGraphicFramePr>
          <p:cNvPr id="114" name="Объект 113"/>
          <p:cNvGraphicFramePr>
            <a:graphicFrameLocks noChangeAspect="1"/>
          </p:cNvGraphicFramePr>
          <p:nvPr/>
        </p:nvGraphicFramePr>
        <p:xfrm>
          <a:off x="6215074" y="4071942"/>
          <a:ext cx="1214447" cy="398774"/>
        </p:xfrm>
        <a:graphic>
          <a:graphicData uri="http://schemas.openxmlformats.org/presentationml/2006/ole">
            <p:oleObj spid="_x0000_s1066" name="Формула" r:id="rId39" imgW="850680" imgH="279360" progId="Equation.3">
              <p:embed/>
            </p:oleObj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214291"/>
            <a:ext cx="2143108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12700" stA="50000" endPos="50000" dist="5000" dir="5400000" sy="-100000" rotWithShape="0"/>
                </a:effectLst>
              </a:rPr>
              <a:t>Ответ: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214415" y="1571612"/>
          <a:ext cx="6096000" cy="4463106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8900000">
                    <a:srgbClr val="FFFF00">
                      <a:alpha val="50000"/>
                    </a:srgbClr>
                  </a:innerShdw>
                </a:effectLst>
                <a:tableStyleId>{5C22544A-7EE6-4342-B048-85BDC9FD1C3A}</a:tableStyleId>
              </a:tblPr>
              <a:tblGrid>
                <a:gridCol w="3048000"/>
                <a:gridCol w="3048000"/>
              </a:tblGrid>
              <a:tr h="1565910">
                <a:tc>
                  <a:txBody>
                    <a:bodyPr/>
                    <a:lstStyle/>
                    <a:p>
                      <a:pPr algn="ctr"/>
                      <a:r>
                        <a:rPr lang="ru-RU" sz="3200" i="1" baseline="0" dirty="0" smtClean="0"/>
                        <a:t>Звезда</a:t>
                      </a:r>
                      <a:endParaRPr lang="ru-RU" sz="3200" i="1" baseline="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3200" i="1" baseline="0" dirty="0" smtClean="0"/>
                        <a:t>Её название</a:t>
                      </a:r>
                      <a:endParaRPr lang="ru-RU" sz="3200" i="1" baseline="0" dirty="0"/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</a:tr>
              <a:tr h="706440">
                <a:tc>
                  <a:txBody>
                    <a:bodyPr/>
                    <a:lstStyle/>
                    <a:p>
                      <a:pPr algn="ctr"/>
                      <a:r>
                        <a:rPr lang="el-GR" sz="4000" baseline="0" dirty="0" smtClean="0"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ξ</a:t>
                      </a:r>
                      <a:endParaRPr lang="ru-RU" sz="4000" baseline="0" dirty="0">
                        <a:solidFill>
                          <a:srgbClr val="FFFF0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Мицар</a:t>
                      </a:r>
                      <a:endParaRPr lang="ru-RU" sz="3200" i="1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06440">
                <a:tc>
                  <a:txBody>
                    <a:bodyPr/>
                    <a:lstStyle/>
                    <a:p>
                      <a:pPr algn="ctr"/>
                      <a:r>
                        <a:rPr lang="ru-RU" sz="4000" baseline="0" dirty="0" smtClean="0"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Е</a:t>
                      </a:r>
                      <a:endParaRPr lang="ru-RU" sz="4000" baseline="0" dirty="0">
                        <a:solidFill>
                          <a:srgbClr val="FFFF0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Алиот</a:t>
                      </a:r>
                      <a:endParaRPr lang="ru-RU" sz="3200" i="1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06440">
                <a:tc>
                  <a:txBody>
                    <a:bodyPr/>
                    <a:lstStyle/>
                    <a:p>
                      <a:pPr algn="ctr"/>
                      <a:r>
                        <a:rPr lang="el-GR" sz="4000" baseline="0" dirty="0" smtClean="0"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ν</a:t>
                      </a:r>
                      <a:endParaRPr lang="ru-RU" sz="4000" baseline="0" dirty="0">
                        <a:solidFill>
                          <a:srgbClr val="FFFF0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Фекда</a:t>
                      </a:r>
                      <a:endParaRPr lang="ru-RU" sz="3200" i="1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  <a:tr h="777876">
                <a:tc>
                  <a:txBody>
                    <a:bodyPr/>
                    <a:lstStyle/>
                    <a:p>
                      <a:pPr algn="ctr"/>
                      <a:r>
                        <a:rPr lang="el-GR" sz="4400" baseline="0" dirty="0" smtClean="0">
                          <a:solidFill>
                            <a:srgbClr val="FFFF00"/>
                          </a:solidFill>
                          <a:effectLst>
                            <a:glow rad="228600">
                              <a:schemeClr val="accent2">
                                <a:satMod val="175000"/>
                                <a:alpha val="40000"/>
                              </a:schemeClr>
                            </a:glow>
                          </a:effectLst>
                        </a:rPr>
                        <a:t>β</a:t>
                      </a:r>
                      <a:endParaRPr lang="ru-RU" sz="4400" baseline="0" dirty="0">
                        <a:solidFill>
                          <a:srgbClr val="FFFF00"/>
                        </a:solidFill>
                        <a:effectLst>
                          <a:glow rad="228600">
                            <a:schemeClr val="accent2">
                              <a:satMod val="175000"/>
                              <a:alpha val="40000"/>
                            </a:schemeClr>
                          </a:glow>
                        </a:effectLst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i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Мекар</a:t>
                      </a:r>
                      <a:endParaRPr lang="ru-RU" sz="3200" i="1" baseline="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chemeClr val="accent2">
                            <a:lumMod val="40000"/>
                            <a:lumOff val="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4" y="285729"/>
            <a:ext cx="885828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Сравнительно  небольшое  число  звезд  на  небе  имеют  собственные  имена. Большинство  этих  названий  имеют, греческое  или  латинское  происхождение 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497" y="1643051"/>
            <a:ext cx="500066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Задание № 1: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по  совпадающим ответам  узнать, что  означают  названия  некоторых  звезд. </a:t>
            </a:r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5-конечная звезда 5"/>
          <p:cNvSpPr/>
          <p:nvPr/>
        </p:nvSpPr>
        <p:spPr>
          <a:xfrm>
            <a:off x="500035" y="3071810"/>
            <a:ext cx="428628" cy="428628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5-конечная звезда 6"/>
          <p:cNvSpPr/>
          <p:nvPr/>
        </p:nvSpPr>
        <p:spPr>
          <a:xfrm>
            <a:off x="500035" y="4143380"/>
            <a:ext cx="428628" cy="428628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5-конечная звезда 7"/>
          <p:cNvSpPr/>
          <p:nvPr/>
        </p:nvSpPr>
        <p:spPr>
          <a:xfrm>
            <a:off x="500035" y="5286388"/>
            <a:ext cx="428628" cy="428628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00101" y="3000373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Алголь</a:t>
            </a:r>
            <a:endParaRPr lang="ru-RU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1000100" y="4071943"/>
            <a:ext cx="19288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Ригель</a:t>
            </a:r>
            <a:endParaRPr lang="ru-RU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1000101" y="5214951"/>
            <a:ext cx="20717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Антарес</a:t>
            </a:r>
            <a:endParaRPr lang="ru-RU" sz="3600" dirty="0"/>
          </a:p>
        </p:txBody>
      </p:sp>
      <p:sp>
        <p:nvSpPr>
          <p:cNvPr id="12" name="7-конечная звезда 11"/>
          <p:cNvSpPr/>
          <p:nvPr/>
        </p:nvSpPr>
        <p:spPr>
          <a:xfrm>
            <a:off x="4929189" y="3143248"/>
            <a:ext cx="500067" cy="428628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7-конечная звезда 12"/>
          <p:cNvSpPr/>
          <p:nvPr/>
        </p:nvSpPr>
        <p:spPr>
          <a:xfrm>
            <a:off x="4929189" y="4071942"/>
            <a:ext cx="500067" cy="428628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7-конечная звезда 13"/>
          <p:cNvSpPr/>
          <p:nvPr/>
        </p:nvSpPr>
        <p:spPr>
          <a:xfrm>
            <a:off x="4929189" y="5286388"/>
            <a:ext cx="500067" cy="428628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500695" y="4071943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«Звезда дьявола»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0695" y="3071811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«Нога великана»</a:t>
            </a: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5429256" y="5072075"/>
            <a:ext cx="37147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α- </a:t>
            </a: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 созвездии Ориона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1357289" y="3571876"/>
          <a:ext cx="1071571" cy="412142"/>
        </p:xfrm>
        <a:graphic>
          <a:graphicData uri="http://schemas.openxmlformats.org/presentationml/2006/ole">
            <p:oleObj spid="_x0000_s20481" name="Формула" r:id="rId4" imgW="660240" imgH="253800" progId="Equation.3">
              <p:embed/>
            </p:oleObj>
          </a:graphicData>
        </a:graphic>
      </p:graphicFrame>
      <p:graphicFrame>
        <p:nvGraphicFramePr>
          <p:cNvPr id="19" name="Объект 18"/>
          <p:cNvGraphicFramePr>
            <a:graphicFrameLocks noChangeAspect="1"/>
          </p:cNvGraphicFramePr>
          <p:nvPr/>
        </p:nvGraphicFramePr>
        <p:xfrm>
          <a:off x="1357291" y="4714884"/>
          <a:ext cx="1143007" cy="428628"/>
        </p:xfrm>
        <a:graphic>
          <a:graphicData uri="http://schemas.openxmlformats.org/presentationml/2006/ole">
            <p:oleObj spid="_x0000_s20482" name="Формула" r:id="rId5" imgW="672840" imgH="279360" progId="Equation.3">
              <p:embed/>
            </p:oleObj>
          </a:graphicData>
        </a:graphic>
      </p:graphicFrame>
      <p:graphicFrame>
        <p:nvGraphicFramePr>
          <p:cNvPr id="20" name="Объект 19"/>
          <p:cNvGraphicFramePr>
            <a:graphicFrameLocks noChangeAspect="1"/>
          </p:cNvGraphicFramePr>
          <p:nvPr/>
        </p:nvGraphicFramePr>
        <p:xfrm>
          <a:off x="1357291" y="5857892"/>
          <a:ext cx="1071571" cy="412143"/>
        </p:xfrm>
        <a:graphic>
          <a:graphicData uri="http://schemas.openxmlformats.org/presentationml/2006/ole">
            <p:oleObj spid="_x0000_s20483" name="Формула" r:id="rId6" imgW="660240" imgH="253800" progId="Equation.3">
              <p:embed/>
            </p:oleObj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6643702" y="3571877"/>
          <a:ext cx="928695" cy="422134"/>
        </p:xfrm>
        <a:graphic>
          <a:graphicData uri="http://schemas.openxmlformats.org/presentationml/2006/ole">
            <p:oleObj spid="_x0000_s20484" name="Формула" r:id="rId7" imgW="495000" imgH="279360" progId="Equation.3">
              <p:embed/>
            </p:oleObj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6643701" y="4572009"/>
          <a:ext cx="1071571" cy="412142"/>
        </p:xfrm>
        <a:graphic>
          <a:graphicData uri="http://schemas.openxmlformats.org/presentationml/2006/ole">
            <p:oleObj spid="_x0000_s20485" name="Формула" r:id="rId8" imgW="660240" imgH="253800" progId="Equation.3">
              <p:embed/>
            </p:oleObj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6715141" y="6000767"/>
          <a:ext cx="1000132" cy="415149"/>
        </p:xfrm>
        <a:graphic>
          <a:graphicData uri="http://schemas.openxmlformats.org/presentationml/2006/ole">
            <p:oleObj spid="_x0000_s20486" name="Формула" r:id="rId9" imgW="672840" imgH="279360" progId="Equation.3">
              <p:embed/>
            </p:oleObj>
          </a:graphicData>
        </a:graphic>
      </p:graphicFrame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7" y="357167"/>
            <a:ext cx="36433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Ответ:</a:t>
            </a:r>
            <a:endParaRPr lang="ru-RU" sz="3200" dirty="0"/>
          </a:p>
        </p:txBody>
      </p:sp>
      <p:sp>
        <p:nvSpPr>
          <p:cNvPr id="5" name="7-конечная звезда 4"/>
          <p:cNvSpPr/>
          <p:nvPr/>
        </p:nvSpPr>
        <p:spPr>
          <a:xfrm>
            <a:off x="6000761" y="3143249"/>
            <a:ext cx="428628" cy="357190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7-конечная звезда 5"/>
          <p:cNvSpPr/>
          <p:nvPr/>
        </p:nvSpPr>
        <p:spPr>
          <a:xfrm>
            <a:off x="1714481" y="4500570"/>
            <a:ext cx="428628" cy="357190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7-конечная звезда 6"/>
          <p:cNvSpPr/>
          <p:nvPr/>
        </p:nvSpPr>
        <p:spPr>
          <a:xfrm>
            <a:off x="3428993" y="1928802"/>
            <a:ext cx="428628" cy="357190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7-конечная звезда 7"/>
          <p:cNvSpPr/>
          <p:nvPr/>
        </p:nvSpPr>
        <p:spPr>
          <a:xfrm>
            <a:off x="5357819" y="500043"/>
            <a:ext cx="428628" cy="357190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5-конечная звезда 36"/>
          <p:cNvSpPr/>
          <p:nvPr/>
        </p:nvSpPr>
        <p:spPr>
          <a:xfrm>
            <a:off x="4357685" y="2428868"/>
            <a:ext cx="214315" cy="214314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5-конечная звезда 37"/>
          <p:cNvSpPr/>
          <p:nvPr/>
        </p:nvSpPr>
        <p:spPr>
          <a:xfrm>
            <a:off x="4786313" y="1142984"/>
            <a:ext cx="214315" cy="214314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5-конечная звезда 38"/>
          <p:cNvSpPr/>
          <p:nvPr/>
        </p:nvSpPr>
        <p:spPr>
          <a:xfrm>
            <a:off x="4286248" y="571480"/>
            <a:ext cx="214315" cy="214314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5-конечная звезда 39"/>
          <p:cNvSpPr/>
          <p:nvPr/>
        </p:nvSpPr>
        <p:spPr>
          <a:xfrm>
            <a:off x="3500429" y="928670"/>
            <a:ext cx="214315" cy="214314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5-конечная звезда 40"/>
          <p:cNvSpPr/>
          <p:nvPr/>
        </p:nvSpPr>
        <p:spPr>
          <a:xfrm>
            <a:off x="2500297" y="2714620"/>
            <a:ext cx="214315" cy="214314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5-конечная звезда 41"/>
          <p:cNvSpPr/>
          <p:nvPr/>
        </p:nvSpPr>
        <p:spPr>
          <a:xfrm>
            <a:off x="2285984" y="2071678"/>
            <a:ext cx="214315" cy="214314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5-конечная звезда 42"/>
          <p:cNvSpPr/>
          <p:nvPr/>
        </p:nvSpPr>
        <p:spPr>
          <a:xfrm>
            <a:off x="1571604" y="1857364"/>
            <a:ext cx="214315" cy="214314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5-конечная звезда 43"/>
          <p:cNvSpPr/>
          <p:nvPr/>
        </p:nvSpPr>
        <p:spPr>
          <a:xfrm>
            <a:off x="1000100" y="1785926"/>
            <a:ext cx="214315" cy="214314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5-конечная звезда 44"/>
          <p:cNvSpPr/>
          <p:nvPr/>
        </p:nvSpPr>
        <p:spPr>
          <a:xfrm>
            <a:off x="571472" y="2500306"/>
            <a:ext cx="214315" cy="214314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5-конечная звезда 45"/>
          <p:cNvSpPr/>
          <p:nvPr/>
        </p:nvSpPr>
        <p:spPr>
          <a:xfrm>
            <a:off x="571472" y="3071810"/>
            <a:ext cx="214315" cy="214314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5-конечная звезда 46"/>
          <p:cNvSpPr/>
          <p:nvPr/>
        </p:nvSpPr>
        <p:spPr>
          <a:xfrm>
            <a:off x="928661" y="3500438"/>
            <a:ext cx="214315" cy="214314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5-конечная звезда 47"/>
          <p:cNvSpPr/>
          <p:nvPr/>
        </p:nvSpPr>
        <p:spPr>
          <a:xfrm>
            <a:off x="1785917" y="3286124"/>
            <a:ext cx="214315" cy="214314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5-конечная звезда 48"/>
          <p:cNvSpPr/>
          <p:nvPr/>
        </p:nvSpPr>
        <p:spPr>
          <a:xfrm>
            <a:off x="1928793" y="3643314"/>
            <a:ext cx="214315" cy="214314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5-конечная звезда 49"/>
          <p:cNvSpPr/>
          <p:nvPr/>
        </p:nvSpPr>
        <p:spPr>
          <a:xfrm>
            <a:off x="1857356" y="4286256"/>
            <a:ext cx="214315" cy="214314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5-конечная звезда 50"/>
          <p:cNvSpPr/>
          <p:nvPr/>
        </p:nvSpPr>
        <p:spPr>
          <a:xfrm>
            <a:off x="2071669" y="4714884"/>
            <a:ext cx="214315" cy="214314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5-конечная звезда 51"/>
          <p:cNvSpPr/>
          <p:nvPr/>
        </p:nvSpPr>
        <p:spPr>
          <a:xfrm>
            <a:off x="2928925" y="4786322"/>
            <a:ext cx="214315" cy="214314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5-конечная звезда 52"/>
          <p:cNvSpPr/>
          <p:nvPr/>
        </p:nvSpPr>
        <p:spPr>
          <a:xfrm>
            <a:off x="4000496" y="4714884"/>
            <a:ext cx="214315" cy="214314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5-конечная звезда 53"/>
          <p:cNvSpPr/>
          <p:nvPr/>
        </p:nvSpPr>
        <p:spPr>
          <a:xfrm>
            <a:off x="3000364" y="5643578"/>
            <a:ext cx="214315" cy="214314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5-конечная звезда 54"/>
          <p:cNvSpPr/>
          <p:nvPr/>
        </p:nvSpPr>
        <p:spPr>
          <a:xfrm>
            <a:off x="1643041" y="5572140"/>
            <a:ext cx="214315" cy="214314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5-конечная звезда 55"/>
          <p:cNvSpPr/>
          <p:nvPr/>
        </p:nvSpPr>
        <p:spPr>
          <a:xfrm>
            <a:off x="5929321" y="3929066"/>
            <a:ext cx="214315" cy="214314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5-конечная звезда 56"/>
          <p:cNvSpPr/>
          <p:nvPr/>
        </p:nvSpPr>
        <p:spPr>
          <a:xfrm>
            <a:off x="4500561" y="5286388"/>
            <a:ext cx="214315" cy="214314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5-конечная звезда 57"/>
          <p:cNvSpPr/>
          <p:nvPr/>
        </p:nvSpPr>
        <p:spPr>
          <a:xfrm>
            <a:off x="5214941" y="5000636"/>
            <a:ext cx="214315" cy="214314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5-конечная звезда 58"/>
          <p:cNvSpPr/>
          <p:nvPr/>
        </p:nvSpPr>
        <p:spPr>
          <a:xfrm>
            <a:off x="5786445" y="4643446"/>
            <a:ext cx="214315" cy="214314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5-конечная звезда 59"/>
          <p:cNvSpPr/>
          <p:nvPr/>
        </p:nvSpPr>
        <p:spPr>
          <a:xfrm>
            <a:off x="6357949" y="5214950"/>
            <a:ext cx="214315" cy="214314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5-конечная звезда 60"/>
          <p:cNvSpPr/>
          <p:nvPr/>
        </p:nvSpPr>
        <p:spPr>
          <a:xfrm>
            <a:off x="7072329" y="4857760"/>
            <a:ext cx="214315" cy="214314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5-конечная звезда 61"/>
          <p:cNvSpPr/>
          <p:nvPr/>
        </p:nvSpPr>
        <p:spPr>
          <a:xfrm>
            <a:off x="7715272" y="4500570"/>
            <a:ext cx="214315" cy="214314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5-конечная звезда 62"/>
          <p:cNvSpPr/>
          <p:nvPr/>
        </p:nvSpPr>
        <p:spPr>
          <a:xfrm>
            <a:off x="8143900" y="4000504"/>
            <a:ext cx="214315" cy="214314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5-конечная звезда 63"/>
          <p:cNvSpPr/>
          <p:nvPr/>
        </p:nvSpPr>
        <p:spPr>
          <a:xfrm>
            <a:off x="4572000" y="2000240"/>
            <a:ext cx="214315" cy="214314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5-конечная звезда 64"/>
          <p:cNvSpPr/>
          <p:nvPr/>
        </p:nvSpPr>
        <p:spPr>
          <a:xfrm>
            <a:off x="5429256" y="1714488"/>
            <a:ext cx="214315" cy="214314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>
            <a:endCxn id="58" idx="2"/>
          </p:cNvCxnSpPr>
          <p:nvPr/>
        </p:nvCxnSpPr>
        <p:spPr>
          <a:xfrm flipV="1">
            <a:off x="4643437" y="5214950"/>
            <a:ext cx="612435" cy="214315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/>
          <p:nvPr/>
        </p:nvCxnSpPr>
        <p:spPr>
          <a:xfrm flipV="1">
            <a:off x="6500825" y="5000636"/>
            <a:ext cx="612435" cy="285753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/>
          <p:cNvCxnSpPr/>
          <p:nvPr/>
        </p:nvCxnSpPr>
        <p:spPr>
          <a:xfrm rot="16200000" flipH="1">
            <a:off x="5924112" y="4791533"/>
            <a:ext cx="510488" cy="500067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rot="5400000">
            <a:off x="5661429" y="4339835"/>
            <a:ext cx="642942" cy="107157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/>
          <p:cNvCxnSpPr/>
          <p:nvPr/>
        </p:nvCxnSpPr>
        <p:spPr>
          <a:xfrm rot="5400000">
            <a:off x="5875744" y="3696893"/>
            <a:ext cx="500066" cy="107157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/>
          <p:nvPr/>
        </p:nvCxnSpPr>
        <p:spPr>
          <a:xfrm rot="5400000">
            <a:off x="5125645" y="1303721"/>
            <a:ext cx="928694" cy="35719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 flipV="1">
            <a:off x="4929191" y="642919"/>
            <a:ext cx="642941" cy="556107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>
            <a:endCxn id="64" idx="0"/>
          </p:cNvCxnSpPr>
          <p:nvPr/>
        </p:nvCxnSpPr>
        <p:spPr>
          <a:xfrm rot="16200000" flipH="1">
            <a:off x="4482702" y="1803786"/>
            <a:ext cx="357190" cy="35719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16200000" flipH="1">
            <a:off x="4375547" y="696498"/>
            <a:ext cx="571504" cy="464347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/>
          <p:cNvCxnSpPr>
            <a:endCxn id="39" idx="1"/>
          </p:cNvCxnSpPr>
          <p:nvPr/>
        </p:nvCxnSpPr>
        <p:spPr>
          <a:xfrm flipV="1">
            <a:off x="3643306" y="653340"/>
            <a:ext cx="642943" cy="346768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/>
          <p:cNvCxnSpPr/>
          <p:nvPr/>
        </p:nvCxnSpPr>
        <p:spPr>
          <a:xfrm rot="16200000" flipH="1">
            <a:off x="3194214" y="1520640"/>
            <a:ext cx="785818" cy="30508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>
            <a:endCxn id="65" idx="1"/>
          </p:cNvCxnSpPr>
          <p:nvPr/>
        </p:nvCxnSpPr>
        <p:spPr>
          <a:xfrm>
            <a:off x="4643437" y="1714489"/>
            <a:ext cx="785819" cy="81860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/>
          <p:cNvCxnSpPr/>
          <p:nvPr/>
        </p:nvCxnSpPr>
        <p:spPr>
          <a:xfrm rot="5400000" flipH="1" flipV="1">
            <a:off x="4378153" y="2265527"/>
            <a:ext cx="357191" cy="112368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/>
          <p:cNvCxnSpPr/>
          <p:nvPr/>
        </p:nvCxnSpPr>
        <p:spPr>
          <a:xfrm>
            <a:off x="3643305" y="2214554"/>
            <a:ext cx="785819" cy="224736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/>
          <p:cNvCxnSpPr>
            <a:endCxn id="41" idx="0"/>
          </p:cNvCxnSpPr>
          <p:nvPr/>
        </p:nvCxnSpPr>
        <p:spPr>
          <a:xfrm rot="16200000" flipH="1">
            <a:off x="2303843" y="2411008"/>
            <a:ext cx="428628" cy="178595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/>
          <p:cNvCxnSpPr>
            <a:endCxn id="42" idx="1"/>
          </p:cNvCxnSpPr>
          <p:nvPr/>
        </p:nvCxnSpPr>
        <p:spPr>
          <a:xfrm>
            <a:off x="1714480" y="2000241"/>
            <a:ext cx="571504" cy="153298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>
            <a:endCxn id="43" idx="1"/>
          </p:cNvCxnSpPr>
          <p:nvPr/>
        </p:nvCxnSpPr>
        <p:spPr>
          <a:xfrm>
            <a:off x="1071537" y="1928802"/>
            <a:ext cx="500067" cy="10422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>
            <a:endCxn id="44" idx="2"/>
          </p:cNvCxnSpPr>
          <p:nvPr/>
        </p:nvCxnSpPr>
        <p:spPr>
          <a:xfrm rot="5400000" flipH="1" flipV="1">
            <a:off x="591935" y="2122652"/>
            <a:ext cx="571506" cy="326683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 rot="5400000">
            <a:off x="410720" y="2875373"/>
            <a:ext cx="500066" cy="35687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/>
          <p:cNvCxnSpPr/>
          <p:nvPr/>
        </p:nvCxnSpPr>
        <p:spPr>
          <a:xfrm rot="16200000" flipH="1">
            <a:off x="658167" y="3199433"/>
            <a:ext cx="428627" cy="316260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 flipV="1">
            <a:off x="1071537" y="3357562"/>
            <a:ext cx="785819" cy="203892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 rot="16200000" flipH="1">
            <a:off x="1839497" y="3518299"/>
            <a:ext cx="285752" cy="107157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rot="5400000" flipH="1" flipV="1">
            <a:off x="1732341" y="4054083"/>
            <a:ext cx="571504" cy="35719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 rot="5400000">
            <a:off x="1482307" y="5161373"/>
            <a:ext cx="714380" cy="107157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2214547" y="4929199"/>
            <a:ext cx="887764" cy="785817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 flipV="1">
            <a:off x="3000364" y="4857760"/>
            <a:ext cx="1071571" cy="61016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2143108" y="4857760"/>
            <a:ext cx="857256" cy="10422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>
            <a:endCxn id="59" idx="2"/>
          </p:cNvCxnSpPr>
          <p:nvPr/>
        </p:nvCxnSpPr>
        <p:spPr>
          <a:xfrm flipV="1">
            <a:off x="5357818" y="4857760"/>
            <a:ext cx="469559" cy="285753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единительная линия 122"/>
          <p:cNvCxnSpPr/>
          <p:nvPr/>
        </p:nvCxnSpPr>
        <p:spPr>
          <a:xfrm rot="5400000" flipH="1" flipV="1">
            <a:off x="7791922" y="4138169"/>
            <a:ext cx="561082" cy="428628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>
            <a:stCxn id="61" idx="4"/>
            <a:endCxn id="62" idx="4"/>
          </p:cNvCxnSpPr>
          <p:nvPr/>
        </p:nvCxnSpPr>
        <p:spPr>
          <a:xfrm flipV="1">
            <a:off x="7286645" y="4582431"/>
            <a:ext cx="642943" cy="357190"/>
          </a:xfrm>
          <a:prstGeom prst="line">
            <a:avLst/>
          </a:prstGeom>
          <a:ln w="25400"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50800" dist="38100" dir="13500000" algn="br" rotWithShape="0">
              <a:schemeClr val="accent6">
                <a:lumMod val="20000"/>
                <a:lumOff val="80000"/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Box 130"/>
          <p:cNvSpPr txBox="1"/>
          <p:nvPr/>
        </p:nvSpPr>
        <p:spPr>
          <a:xfrm>
            <a:off x="3214679" y="192880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α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714481" y="4429132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α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5357817" y="500042"/>
            <a:ext cx="50006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β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6072198" y="3143248"/>
            <a:ext cx="357191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l-GR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α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137" name="Прямая соединительная линия 136"/>
          <p:cNvCxnSpPr/>
          <p:nvPr/>
        </p:nvCxnSpPr>
        <p:spPr>
          <a:xfrm rot="16200000" flipV="1">
            <a:off x="1285853" y="4500569"/>
            <a:ext cx="570710" cy="142083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Прямая соединительная линия 137"/>
          <p:cNvCxnSpPr/>
          <p:nvPr/>
        </p:nvCxnSpPr>
        <p:spPr>
          <a:xfrm>
            <a:off x="357159" y="4857761"/>
            <a:ext cx="1285852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Прямая соединительная линия 138"/>
          <p:cNvCxnSpPr/>
          <p:nvPr/>
        </p:nvCxnSpPr>
        <p:spPr>
          <a:xfrm flipV="1">
            <a:off x="6286513" y="3357563"/>
            <a:ext cx="428628" cy="35719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Прямая соединительная линия 139"/>
          <p:cNvCxnSpPr/>
          <p:nvPr/>
        </p:nvCxnSpPr>
        <p:spPr>
          <a:xfrm>
            <a:off x="6715140" y="3357563"/>
            <a:ext cx="1143008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Прямая соединительная линия 140"/>
          <p:cNvCxnSpPr/>
          <p:nvPr/>
        </p:nvCxnSpPr>
        <p:spPr>
          <a:xfrm>
            <a:off x="5857884" y="857232"/>
            <a:ext cx="1143008" cy="1588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Box 145"/>
          <p:cNvSpPr txBox="1"/>
          <p:nvPr/>
        </p:nvSpPr>
        <p:spPr>
          <a:xfrm>
            <a:off x="5786446" y="428604"/>
            <a:ext cx="121444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Ригель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357159" y="4429132"/>
            <a:ext cx="1285884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Антарес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6500826" y="3000372"/>
            <a:ext cx="1214447" cy="4001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Алголь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94" name="Объект 93"/>
          <p:cNvGraphicFramePr>
            <a:graphicFrameLocks noChangeAspect="1"/>
          </p:cNvGraphicFramePr>
          <p:nvPr/>
        </p:nvGraphicFramePr>
        <p:xfrm>
          <a:off x="4514851" y="3321051"/>
          <a:ext cx="114300" cy="215900"/>
        </p:xfrm>
        <a:graphic>
          <a:graphicData uri="http://schemas.openxmlformats.org/presentationml/2006/ole">
            <p:oleObj spid="_x0000_s19457" name="Формула" r:id="rId4" imgW="114120" imgH="215640" progId="Equation.3">
              <p:embed/>
            </p:oleObj>
          </a:graphicData>
        </a:graphic>
      </p:graphicFrame>
      <p:sp>
        <p:nvSpPr>
          <p:cNvPr id="95" name="TextBox 94"/>
          <p:cNvSpPr txBox="1"/>
          <p:nvPr/>
        </p:nvSpPr>
        <p:spPr>
          <a:xfrm>
            <a:off x="6858016" y="428604"/>
            <a:ext cx="571504" cy="40011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25000"/>
                  </a:schemeClr>
                </a:solidFill>
              </a:rPr>
              <a:t>125</a:t>
            </a:r>
            <a:endParaRPr lang="ru-RU" sz="2000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5643572" y="857233"/>
            <a:ext cx="2286017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«Нога  великана»</a:t>
            </a:r>
            <a:endParaRPr lang="ru-RU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42909" y="4000504"/>
            <a:ext cx="500067" cy="40011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72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2" y="4857760"/>
            <a:ext cx="3214679" cy="36933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i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α-в </a:t>
            </a:r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созвездии Ориона</a:t>
            </a:r>
            <a:endParaRPr lang="ru-RU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786577" y="2643182"/>
            <a:ext cx="500067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48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6500826" y="3357562"/>
            <a:ext cx="2357455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«Звезда   дьявола»</a:t>
            </a:r>
            <a:endParaRPr lang="ru-RU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 animBg="1"/>
      <p:bldP spid="96" grpId="0"/>
      <p:bldP spid="97" grpId="0" animBg="1"/>
      <p:bldP spid="99" grpId="0"/>
      <p:bldP spid="101" grpId="0" animBg="1"/>
      <p:bldP spid="1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   </a:t>
            </a:r>
            <a:r>
              <a:rPr lang="ru-RU" sz="2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 звёздные  каталоги  занесено  около  4 млн.звёзд. Однако  собственные  имена  имеют лишь  наиболее  яркие  из  них.</a:t>
            </a:r>
            <a:endParaRPr lang="ru-RU" sz="2800" b="1" i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71802" y="1643051"/>
            <a:ext cx="6072199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                   </a:t>
            </a:r>
            <a:r>
              <a:rPr lang="ru-RU" sz="2400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ЗАДАНИЕ  №2.     </a:t>
            </a:r>
            <a:r>
              <a:rPr lang="ru-RU" b="1" dirty="0" smtClean="0">
                <a:ln/>
                <a:solidFill>
                  <a:schemeClr val="accent2">
                    <a:lumMod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                         </a:t>
            </a:r>
          </a:p>
          <a:p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ru-RU" sz="2000" b="1" i="1" dirty="0" smtClean="0">
                <a:ln/>
                <a:solidFill>
                  <a:schemeClr val="accent3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Узнайте,  сколько  звёзд  внесено  в  каталоги  под  собственными  именами. Для  этого  вычислите  значение  выражения. </a:t>
            </a:r>
            <a:endParaRPr lang="ru-RU" sz="2000" b="1" i="1" dirty="0">
              <a:ln/>
              <a:solidFill>
                <a:schemeClr val="accent3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2314669" y="3232151"/>
          <a:ext cx="6267079" cy="1339858"/>
        </p:xfrm>
        <a:graphic>
          <a:graphicData uri="http://schemas.openxmlformats.org/presentationml/2006/ole">
            <p:oleObj spid="_x0000_s2050" name="Формула" r:id="rId3" imgW="1841400" imgH="393480" progId="Equation.3">
              <p:embed/>
            </p:oleObj>
          </a:graphicData>
        </a:graphic>
      </p:graphicFrame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1186</TotalTime>
  <Words>728</Words>
  <Application>Microsoft Office PowerPoint</Application>
  <PresentationFormat>Экран (4:3)</PresentationFormat>
  <Paragraphs>152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0" baseType="lpstr">
      <vt:lpstr>Апекс</vt:lpstr>
      <vt:lpstr>Формула</vt:lpstr>
      <vt:lpstr>Тема урока: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</dc:title>
  <dc:creator>Ученик07</dc:creator>
  <cp:lastModifiedBy>Пользователь</cp:lastModifiedBy>
  <cp:revision>119</cp:revision>
  <dcterms:created xsi:type="dcterms:W3CDTF">2008-10-15T08:12:13Z</dcterms:created>
  <dcterms:modified xsi:type="dcterms:W3CDTF">2009-01-22T17:43:10Z</dcterms:modified>
</cp:coreProperties>
</file>