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57" r:id="rId3"/>
    <p:sldId id="256" r:id="rId4"/>
    <p:sldId id="263" r:id="rId5"/>
    <p:sldId id="259" r:id="rId6"/>
    <p:sldId id="264" r:id="rId7"/>
    <p:sldId id="265" r:id="rId8"/>
    <p:sldId id="271" r:id="rId9"/>
    <p:sldId id="266" r:id="rId10"/>
    <p:sldId id="267" r:id="rId11"/>
    <p:sldId id="272" r:id="rId12"/>
    <p:sldId id="268" r:id="rId13"/>
    <p:sldId id="269" r:id="rId14"/>
    <p:sldId id="277" r:id="rId15"/>
    <p:sldId id="270" r:id="rId16"/>
    <p:sldId id="278" r:id="rId17"/>
    <p:sldId id="273" r:id="rId18"/>
    <p:sldId id="279" r:id="rId19"/>
    <p:sldId id="280" r:id="rId20"/>
    <p:sldId id="274" r:id="rId21"/>
    <p:sldId id="281" r:id="rId22"/>
    <p:sldId id="282" r:id="rId23"/>
    <p:sldId id="283" r:id="rId24"/>
    <p:sldId id="284" r:id="rId25"/>
    <p:sldId id="285" r:id="rId26"/>
    <p:sldId id="258" r:id="rId27"/>
    <p:sldId id="286" r:id="rId28"/>
    <p:sldId id="287" r:id="rId29"/>
    <p:sldId id="260" r:id="rId30"/>
    <p:sldId id="288" r:id="rId31"/>
    <p:sldId id="289" r:id="rId32"/>
    <p:sldId id="262" r:id="rId33"/>
    <p:sldId id="290" r:id="rId34"/>
    <p:sldId id="291" r:id="rId35"/>
    <p:sldId id="29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0AB8-DBE3-4A1E-84FA-6C35DC9B8341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95DAE7-7013-4D17-ADD0-5EF2E5D73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0AB8-DBE3-4A1E-84FA-6C35DC9B8341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DAE7-7013-4D17-ADD0-5EF2E5D73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0AB8-DBE3-4A1E-84FA-6C35DC9B8341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DAE7-7013-4D17-ADD0-5EF2E5D73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B40AB8-DBE3-4A1E-84FA-6C35DC9B8341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B95DAE7-7013-4D17-ADD0-5EF2E5D73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0AB8-DBE3-4A1E-84FA-6C35DC9B8341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DAE7-7013-4D17-ADD0-5EF2E5D73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0AB8-DBE3-4A1E-84FA-6C35DC9B8341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DAE7-7013-4D17-ADD0-5EF2E5D73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DAE7-7013-4D17-ADD0-5EF2E5D73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0AB8-DBE3-4A1E-84FA-6C35DC9B8341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0AB8-DBE3-4A1E-84FA-6C35DC9B8341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DAE7-7013-4D17-ADD0-5EF2E5D73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0AB8-DBE3-4A1E-84FA-6C35DC9B8341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DAE7-7013-4D17-ADD0-5EF2E5D73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B40AB8-DBE3-4A1E-84FA-6C35DC9B8341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95DAE7-7013-4D17-ADD0-5EF2E5D73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0AB8-DBE3-4A1E-84FA-6C35DC9B8341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95DAE7-7013-4D17-ADD0-5EF2E5D73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B40AB8-DBE3-4A1E-84FA-6C35DC9B8341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B95DAE7-7013-4D17-ADD0-5EF2E5D73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8.jpeg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12.jpe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p=13&amp;text=%D0%9C%D0%A3%D0%9A%D0%98%20%D0%A2%D0%90%D0%9D%D0%A2%D0%90%D0%9B%D0%90%20%D0%9A%D0%90%D0%A0%D0%A2%D0%98%D0%9D%D0%9A%D0%98&amp;spsite=artboyko.com&amp;img_url=artboyko.com/uhfabrf/TOB49_l.jpg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  ПО  МХК  ДЛЯ  5  КЛАССА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 ПРОГРАММЕ Г.И.ДАНИЛОВОЙ)</a:t>
            </a:r>
            <a:endParaRPr lang="ru-RU" dirty="0"/>
          </a:p>
        </p:txBody>
      </p:sp>
      <p:pic>
        <p:nvPicPr>
          <p:cNvPr id="4" name="Содержимое 3" descr="C:\Documents and Settings\user\My Documents\My Pictures\MP Navigator\2008_12_09\IMG.jpg"/>
          <p:cNvPicPr>
            <a:picLocks noGrp="1"/>
          </p:cNvPicPr>
          <p:nvPr>
            <p:ph idx="1"/>
          </p:nvPr>
        </p:nvPicPr>
        <p:blipFill>
          <a:blip r:embed="rId2" cstate="print"/>
          <a:srcRect l="3368" t="2830" r="4842" b="2673"/>
          <a:stretch>
            <a:fillRect/>
          </a:stretch>
        </p:blipFill>
        <p:spPr bwMode="auto">
          <a:xfrm>
            <a:off x="214282" y="1071546"/>
            <a:ext cx="492922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3500438"/>
            <a:ext cx="62150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Автор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: учитель МХК 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МОУ СОШ №23 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г.Красноярск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Попруго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О.А.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358082" y="5857892"/>
            <a:ext cx="135732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НАЧАТЬ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НЕ ПРАВИЛЬНО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14282" y="5072074"/>
            <a:ext cx="3357586" cy="12858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ПОПРОБУЙ ЕЩЕ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88144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ГЕРМЕС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1451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6000" dirty="0" smtClean="0">
                <a:solidFill>
                  <a:schemeClr val="bg1"/>
                </a:solidFill>
              </a:rPr>
              <a:t>НАЙДИТЕ СООТВЕТСТВИЕ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" name="iml" descr="Гермес">
            <a:hlinkClick r:id="rId2" action="ppaction://hlinksldjump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257176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Выноска со стрелкой влево 4">
            <a:hlinkClick r:id="rId4" action="ppaction://hlinksldjump"/>
          </p:cNvPr>
          <p:cNvSpPr/>
          <p:nvPr/>
        </p:nvSpPr>
        <p:spPr>
          <a:xfrm>
            <a:off x="2857488" y="2071678"/>
            <a:ext cx="3643338" cy="1143008"/>
          </a:xfrm>
          <a:prstGeom prst="leftArrow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СОЛНЦЕ, ИСКУССТВО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Выноска со стрелкой влево 5">
            <a:hlinkClick r:id="rId5" action="ppaction://hlinksldjump"/>
          </p:cNvPr>
          <p:cNvSpPr/>
          <p:nvPr/>
        </p:nvSpPr>
        <p:spPr>
          <a:xfrm>
            <a:off x="4286248" y="3500438"/>
            <a:ext cx="3643338" cy="1143008"/>
          </a:xfrm>
          <a:prstGeom prst="leftArrow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ВЕСТЬ, ТОРГОВЛЯ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Выноска со стрелкой влево 6">
            <a:hlinkClick r:id="rId4" action="ppaction://hlinksldjump"/>
          </p:cNvPr>
          <p:cNvSpPr/>
          <p:nvPr/>
        </p:nvSpPr>
        <p:spPr>
          <a:xfrm>
            <a:off x="5500662" y="5000636"/>
            <a:ext cx="3286180" cy="1143008"/>
          </a:xfrm>
          <a:prstGeom prst="leftArrow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ВОЙНА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НЕ ПРАВИЛЬНО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42844" y="4714884"/>
            <a:ext cx="3357586" cy="12858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ПОПРОБУЙ ЕЩЕ РАЗ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ПРАВИЛЬНО!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214942" y="5072074"/>
            <a:ext cx="3143272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Следующее задание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347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АПОЛЛОН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6000" dirty="0" smtClean="0">
                <a:solidFill>
                  <a:schemeClr val="bg1"/>
                </a:solidFill>
              </a:rPr>
              <a:t>НАЙДИТЕ СООТВЕТСТВИЕ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" name="iml" descr="Аполлон Бельведерский">
            <a:hlinkClick r:id="rId2" action="ppaction://hlinksldjump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357430"/>
            <a:ext cx="264320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Выноска со стрелкой влево 4">
            <a:hlinkClick r:id="rId4" action="ppaction://hlinksldjump"/>
          </p:cNvPr>
          <p:cNvSpPr/>
          <p:nvPr/>
        </p:nvSpPr>
        <p:spPr>
          <a:xfrm>
            <a:off x="3071802" y="2071678"/>
            <a:ext cx="3643338" cy="1143008"/>
          </a:xfrm>
          <a:prstGeom prst="leftArrow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ОХОТА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Выноска со стрелкой влево 5">
            <a:hlinkClick r:id="rId4" action="ppaction://hlinksldjump"/>
          </p:cNvPr>
          <p:cNvSpPr/>
          <p:nvPr/>
        </p:nvSpPr>
        <p:spPr>
          <a:xfrm>
            <a:off x="3857620" y="3500438"/>
            <a:ext cx="3643338" cy="1143008"/>
          </a:xfrm>
          <a:prstGeom prst="leftArrow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НЕБО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Выноска со стрелкой влево 6">
            <a:hlinkClick r:id="rId5" action="ppaction://hlinksldjump"/>
          </p:cNvPr>
          <p:cNvSpPr/>
          <p:nvPr/>
        </p:nvSpPr>
        <p:spPr>
          <a:xfrm>
            <a:off x="5072066" y="5000636"/>
            <a:ext cx="3643338" cy="1143008"/>
          </a:xfrm>
          <a:prstGeom prst="leftArrow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СОЛНЦЕ, ИСКУССТВО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ПРАВИЛЬНО!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572132" y="5286388"/>
            <a:ext cx="314327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СЛЕДУЮЩЕЕ ЗАДАНИЕ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НЕ ПРАВИЛЬНО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85720" y="5143512"/>
            <a:ext cx="3500462" cy="1143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ПОПРОБУЙ ЕЩЕ РАЗ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l" descr="Зевс">
            <a:hlinkClick r:id="rId2" action="ppaction://hlinksldjump" tgtFrame="_blank"/>
          </p:cNvPr>
          <p:cNvPicPr/>
          <p:nvPr/>
        </p:nvPicPr>
        <p:blipFill>
          <a:blip r:embed="rId3"/>
          <a:srcRect l="58860" r="6322" b="11399"/>
          <a:stretch>
            <a:fillRect/>
          </a:stretch>
        </p:blipFill>
        <p:spPr bwMode="auto">
          <a:xfrm>
            <a:off x="6858016" y="1285860"/>
            <a:ext cx="1857388" cy="52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smtClean="0">
                <a:solidFill>
                  <a:schemeClr val="bg1"/>
                </a:solidFill>
              </a:rPr>
              <a:t>ПОДБЕРИ  АТРИБУТЫ  ЗЕВСУ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iml" descr="Бюст Зевса">
            <a:hlinkClick r:id="rId4" action="ppaction://hlinksldjump" tgtFrame="_blank"/>
          </p:cNvPr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357298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http://im4-tub.yandex.net/i?id=19747503&amp;tov=4">
            <a:hlinkClick r:id="rId6" action="ppaction://hlinksldjump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714620"/>
            <a:ext cx="2214578" cy="334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http://im4-tub.yandex.net/i?id=11091005&amp;tov=4">
            <a:hlinkClick r:id="rId6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4357694"/>
            <a:ext cx="2643206" cy="190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iml" descr="Зевс">
            <a:hlinkClick r:id="rId2" action="ppaction://hlinksldjump" tgtFrame="_blank"/>
          </p:cNvPr>
          <p:cNvPicPr/>
          <p:nvPr/>
        </p:nvPicPr>
        <p:blipFill>
          <a:blip r:embed="rId3"/>
          <a:srcRect l="13513" t="19620" r="69257" b="37764"/>
          <a:stretch>
            <a:fillRect/>
          </a:stretch>
        </p:blipFill>
        <p:spPr bwMode="auto">
          <a:xfrm>
            <a:off x="7715272" y="1714488"/>
            <a:ext cx="92869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ПЕРУН И СКИПЕТР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ПРАВИЛЬНО!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429256" y="5143512"/>
            <a:ext cx="3429024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СЛЕДУЮЩЕЕ ЗАДАНИЕ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НЕ ПРАВИЛЬНО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58" y="5143512"/>
            <a:ext cx="3286148" cy="12144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ПОДУМАЙ  ЕЩЕ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72000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29600" cy="12192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6000" dirty="0" smtClean="0">
                <a:solidFill>
                  <a:schemeClr val="bg1"/>
                </a:solidFill>
              </a:rPr>
              <a:t> МИФ  –ЭТО….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428596" y="1928802"/>
            <a:ext cx="5572164" cy="100013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ФАНТАСТИЧЕСКОЕ ПРЕДСТАВЛЕНИЕ О МИРЕ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500034" y="3214686"/>
            <a:ext cx="5500726" cy="100013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ОСОБЫЙ  СКЛАД МЫСЛИ И РЕЧИ, ПРОТИВОПОЛОЖНЫЙ ПОЭТИЧЕСКОМУ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500034" y="4500570"/>
            <a:ext cx="5572164" cy="100013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ЭТО ВСЕ , ЧТО НЕ ПРИРОДА, ВСЕ , ЧТО СОЗДАНО ЧЕЛОВЕКОМ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84784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4800" dirty="0" smtClean="0">
                <a:solidFill>
                  <a:schemeClr val="bg1"/>
                </a:solidFill>
              </a:rPr>
              <a:t>ПОДБЕРИ АТРИБУТЫ ГЕФЕСТУ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iml" descr="Вулкан">
            <a:hlinkClick r:id="rId2" action="ppaction://hlinksldjump" tgtFrame="_blank"/>
          </p:cNvPr>
          <p:cNvPicPr/>
          <p:nvPr/>
        </p:nvPicPr>
        <p:blipFill>
          <a:blip r:embed="rId3"/>
          <a:srcRect l="18727" b="49866"/>
          <a:stretch>
            <a:fillRect/>
          </a:stretch>
        </p:blipFill>
        <p:spPr bwMode="auto">
          <a:xfrm>
            <a:off x="3286116" y="2000240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http://im2-tub.yandex.net/i?id=11700434&amp;tov=2">
            <a:hlinkClick r:id="rId4" action="ppaction://hlinksldjump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143248"/>
            <a:ext cx="26432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http://im7-tub.yandex.net/i?id=18323368&amp;tov=7">
            <a:hlinkClick r:id="rId6" action="ppaction://hlinksldjump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4429132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Рисунок 10" descr="http://im4-tub.yandex.net/i?id=31137536&amp;tov=4">
            <a:hlinkClick r:id="rId6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3357562"/>
            <a:ext cx="25003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МОЛОТ И НАКОВАЛЬНЯ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ПРАВИЛЬНО!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4929190" y="5000636"/>
            <a:ext cx="385765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СЛЕДУЮЩЕЕ ЗАДАНИЕ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42976" y="3699804"/>
            <a:ext cx="7000924" cy="5150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НЕ ПРАВИЛЬНО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14282" y="4857760"/>
            <a:ext cx="3786214" cy="1428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ПОДУМАЙ ЕЩЕ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4800" dirty="0" smtClean="0">
                <a:solidFill>
                  <a:schemeClr val="bg1"/>
                </a:solidFill>
              </a:rPr>
              <a:t>ПОДБЕРИ АТРИБУТЫ ПОСЕЙДОНУ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iml" descr="Посейдон">
            <a:hlinkClick r:id="rId2" action="ppaction://hlinksldjump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 l="28254" r="19560"/>
          <a:stretch>
            <a:fillRect/>
          </a:stretch>
        </p:blipFill>
        <p:spPr bwMode="auto">
          <a:xfrm>
            <a:off x="3643306" y="1785926"/>
            <a:ext cx="23574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iml" descr="Посейдон">
            <a:hlinkClick r:id="rId4" action="ppaction://hlinksldjump" tgtFrame="_blank"/>
          </p:cNvPr>
          <p:cNvPicPr/>
          <p:nvPr/>
        </p:nvPicPr>
        <p:blipFill>
          <a:blip r:embed="rId3"/>
          <a:srcRect l="5190" r="70066" b="41153"/>
          <a:stretch>
            <a:fillRect/>
          </a:stretch>
        </p:blipFill>
        <p:spPr bwMode="auto">
          <a:xfrm>
            <a:off x="6858016" y="2643182"/>
            <a:ext cx="185738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iml" descr="Пьяный Дионис, поддерживаемый сатиром">
            <a:hlinkClick r:id="rId5" action="ppaction://hlinksldjump" tgtFrame="_blank"/>
          </p:cNvPr>
          <p:cNvPicPr/>
          <p:nvPr/>
        </p:nvPicPr>
        <p:blipFill>
          <a:blip r:embed="rId6"/>
          <a:srcRect l="58418" t="13873" r="24681" b="52149"/>
          <a:stretch>
            <a:fillRect/>
          </a:stretch>
        </p:blipFill>
        <p:spPr bwMode="auto">
          <a:xfrm>
            <a:off x="2571736" y="4429132"/>
            <a:ext cx="18573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http://im5-tub.yandex.net/i?id=15923801&amp;tov=5">
            <a:hlinkClick r:id="rId5" action="ppaction://hlinksldjump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857496"/>
            <a:ext cx="21431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http://im4-tub.yandex.net/i?id=37743655&amp;tov=4">
            <a:hlinkClick r:id="rId5" action="ppaction://hlinksldjump"/>
          </p:cNvPr>
          <p:cNvPicPr/>
          <p:nvPr/>
        </p:nvPicPr>
        <p:blipFill>
          <a:blip r:embed="rId8"/>
          <a:srcRect r="43654" b="34155"/>
          <a:stretch>
            <a:fillRect/>
          </a:stretch>
        </p:blipFill>
        <p:spPr bwMode="auto">
          <a:xfrm>
            <a:off x="4786314" y="4357694"/>
            <a:ext cx="18573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НЕ ПРАВИЛЬНО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58" y="5143512"/>
            <a:ext cx="3786214" cy="13573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ПОДУМАЙ   ЕЩЕ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ТРЕЗУБЕЦ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ПРАВИЛЬНО!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429256" y="5286388"/>
            <a:ext cx="3286148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СЛЕДУЮЩЕЕ ЗАДАНИЕ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56235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6000" dirty="0" smtClean="0">
                <a:solidFill>
                  <a:schemeClr val="bg1"/>
                </a:solidFill>
              </a:rPr>
              <a:t>ВЫБЕРИТЕ  ПРЕДМЕТ КОТОРЫЙ  СВЯЗАН С ПРОМЕТЕЕМ </a:t>
            </a:r>
            <a:r>
              <a:rPr sz="6000" smtClean="0">
                <a:solidFill>
                  <a:schemeClr val="bg1"/>
                </a:solidFill>
              </a:rPr>
              <a:t> </a:t>
            </a:r>
            <a:r>
              <a:rPr lang="ru-RU" sz="6000" dirty="0" smtClean="0">
                <a:solidFill>
                  <a:schemeClr val="bg1"/>
                </a:solidFill>
              </a:rPr>
              <a:t>И ГЕФЕСТОМ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857628"/>
            <a:ext cx="29659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804" y="3857628"/>
            <a:ext cx="291391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8049" y="3786190"/>
            <a:ext cx="275166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ОГОНЬ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ГЕФЕСТ БОГ ОГНЯ, А ПРОМЕТЕЙ ПОДАРИЛ ЛЮДЯМ ОГОНЬ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ПРАВИЛЬНО!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286380" y="5286388"/>
            <a:ext cx="3429024" cy="1142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СЛЕДУЮЩЕЕ ЗАДАНИЕ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НЕ ПРАВИЛЬНО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58" y="5072074"/>
            <a:ext cx="3500430" cy="12858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ПОДУМАЙ   ЕЩЕ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2432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6000" dirty="0" smtClean="0">
                <a:solidFill>
                  <a:schemeClr val="bg1"/>
                </a:solidFill>
              </a:rPr>
              <a:t>АХИЛЕСОВА ПЯТА –ЭТО…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" name="Выноска со стрелкой вверх 5">
            <a:hlinkClick r:id="rId2" action="ppaction://hlinksldjump"/>
          </p:cNvPr>
          <p:cNvSpPr/>
          <p:nvPr/>
        </p:nvSpPr>
        <p:spPr>
          <a:xfrm>
            <a:off x="571472" y="2214554"/>
            <a:ext cx="3500462" cy="3500462"/>
          </a:xfrm>
          <a:prstGeom prst="upArrowCallou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МУЧЕНИЯ  ОТ  СОЗНАНИЯ БЛИЗОСТИ  ЖЕЛАЕМОЙ  ЦЕЛИ  И  НЕВОЗМОЖНОСТИ ЕЕ  ДОСТИГНУТЬ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Выноска со стрелкой вверх 6">
            <a:hlinkClick r:id="rId3" action="ppaction://hlinksldjump"/>
          </p:cNvPr>
          <p:cNvSpPr/>
          <p:nvPr/>
        </p:nvSpPr>
        <p:spPr>
          <a:xfrm>
            <a:off x="4929190" y="2071678"/>
            <a:ext cx="3571900" cy="3643338"/>
          </a:xfrm>
          <a:prstGeom prst="upArrowCallou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СЛАБАЯ СТОРОНА , УЯЗВИМОЕ МЕСТО ЧЕГО ЛИБО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ПРАВИЛЬНО!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500694" y="4286256"/>
            <a:ext cx="3071834" cy="1428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Следующее задание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3863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ПРАВИЛЬНО!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Картинка 2 из 17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85926"/>
            <a:ext cx="364333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5500694" y="5214950"/>
            <a:ext cx="3357586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СЛЕДУЮЩЕЕ ЗАДАНИЕ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957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ЭТО МУКИ  ТАНТАЛА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НЕ ПРАВИЛЬНО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://im5-tub.yandex.net/i?id=39930554&amp;tov=5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2347609" cy="36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5214942" y="5143512"/>
            <a:ext cx="3429024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bg1"/>
                </a:solidFill>
              </a:rPr>
              <a:t>СЛЕДУЮЩЕЕ ЗАДАНИЕ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6000" dirty="0" smtClean="0">
                <a:solidFill>
                  <a:schemeClr val="bg1"/>
                </a:solidFill>
              </a:rPr>
              <a:t>ГОРДИЕВ  УЗЕЛ –ЭТО…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785926"/>
            <a:ext cx="8215370" cy="414340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Выноска со стрелкой вверх 7">
            <a:hlinkClick r:id="rId2" action="ppaction://hlinksldjump"/>
          </p:cNvPr>
          <p:cNvSpPr/>
          <p:nvPr/>
        </p:nvSpPr>
        <p:spPr>
          <a:xfrm>
            <a:off x="928662" y="1857364"/>
            <a:ext cx="3714776" cy="3571900"/>
          </a:xfrm>
          <a:prstGeom prst="upArrowCallou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ЗАПУТАННОЕ ДЕЛО ИЛИ ТРУДНО РАЗРЕШИМЫЙ ВОПРОС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Выноска со стрелкой вверх 4">
            <a:hlinkClick r:id="rId3" action="ppaction://hlinksldjump"/>
          </p:cNvPr>
          <p:cNvSpPr/>
          <p:nvPr/>
        </p:nvSpPr>
        <p:spPr>
          <a:xfrm>
            <a:off x="5000628" y="1857364"/>
            <a:ext cx="3500462" cy="3500462"/>
          </a:xfrm>
          <a:prstGeom prst="upArrowCallou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НАВИСШАЯ  НАД  КЕМ-ЛИБО  ПОСТОЯННАЯ  УГРОЗА  ПРИ ВИДИМОМ  БЛАГОПОЛУЧИИ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957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ЭТО ДАМОКЛОВ МЕЧ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НЕ ПРАВИЛЬНО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4865" t="3011" r="24054" b="30323"/>
          <a:stretch>
            <a:fillRect/>
          </a:stretch>
        </p:blipFill>
        <p:spPr bwMode="auto">
          <a:xfrm>
            <a:off x="500034" y="2643182"/>
            <a:ext cx="32147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5500694" y="5500702"/>
            <a:ext cx="328614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ДАЛЬШЕ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3863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ПРАВИЛЬНО!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4" name="Picture 3" descr="Картинка 6 из 1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85992"/>
            <a:ext cx="5311550" cy="329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5572132" y="5286388"/>
            <a:ext cx="3000396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ДАЛЬШЕ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595430"/>
          </a:xfrm>
        </p:spPr>
        <p:txBody>
          <a:bodyPr/>
          <a:lstStyle/>
          <a:p>
            <a:pPr>
              <a:buNone/>
            </a:pPr>
            <a:r>
              <a:rPr lang="ru-RU" sz="7200" b="1" dirty="0" smtClean="0">
                <a:solidFill>
                  <a:schemeClr val="bg1"/>
                </a:solidFill>
              </a:rPr>
              <a:t>ТЕСТ ЗАКОНЧЕН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071966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bg1"/>
                </a:solidFill>
                <a:latin typeface="Monotype Corsiva" pitchFamily="66" charset="0"/>
              </a:rPr>
              <a:t>Культура  основывается  вовсе  не  на любопытстве,  а   на  любви  к  совершенству;  культура -  это  познание   совершенства. 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                                            </a:t>
            </a:r>
            <a:r>
              <a:rPr lang="ru-RU" sz="3600" dirty="0" smtClean="0">
                <a:solidFill>
                  <a:schemeClr val="bg1"/>
                </a:solidFill>
              </a:rPr>
              <a:t>Мэтью Арнольд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НЕ ПРАВИЛЬНО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14282" y="4714884"/>
            <a:ext cx="3357586" cy="13573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Подумай еще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09562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714644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800" dirty="0" smtClean="0">
                <a:solidFill>
                  <a:schemeClr val="bg1"/>
                </a:solidFill>
              </a:rPr>
              <a:t> АНТИЧНОСТЬ- СОВОКУПНОСТЬ ПРОЯВЛЕНИЙ КУЛЬТУРЫ  ДРЕВНИХ .… </a:t>
            </a:r>
            <a:r>
              <a:rPr lang="ru-RU" sz="2800" dirty="0" smtClean="0">
                <a:solidFill>
                  <a:schemeClr val="bg1"/>
                </a:solidFill>
              </a:rPr>
              <a:t>(</a:t>
            </a:r>
            <a:r>
              <a:rPr lang="ru-RU" sz="2800" i="1" dirty="0" smtClean="0">
                <a:solidFill>
                  <a:schemeClr val="bg1"/>
                </a:solidFill>
              </a:rPr>
              <a:t>ВЫБЕРИТЕ НУЖНОЕ)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857224" y="3643314"/>
            <a:ext cx="2000264" cy="1571636"/>
          </a:xfrm>
          <a:prstGeom prst="horizontalScroll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СЛАВЯН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Горизонтальный свиток 4">
            <a:hlinkClick r:id="rId2" action="ppaction://hlinksldjump"/>
          </p:cNvPr>
          <p:cNvSpPr/>
          <p:nvPr/>
        </p:nvSpPr>
        <p:spPr>
          <a:xfrm>
            <a:off x="3571868" y="3643314"/>
            <a:ext cx="2000264" cy="1571636"/>
          </a:xfrm>
          <a:prstGeom prst="horizontalScroll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ЕГИПТЯН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6143636" y="3500438"/>
            <a:ext cx="1928826" cy="1714512"/>
          </a:xfrm>
          <a:prstGeom prst="horizontalScroll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ГРЕКОВ И РИМЛЯН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ПРАВИЛЬНО!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500694" y="4714884"/>
            <a:ext cx="3286148" cy="1500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Следующее задание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НЕ ПРАВИЛЬНО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14282" y="4786322"/>
            <a:ext cx="3000396" cy="15716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Подумай еще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АФИНА</a:t>
            </a: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6000" dirty="0" smtClean="0">
                <a:solidFill>
                  <a:schemeClr val="bg1"/>
                </a:solidFill>
              </a:rPr>
              <a:t>НАЙДИТЕ СООТВЕТСТВИЕ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" name="iml" descr="Афина">
            <a:hlinkClick r:id="rId2" action="ppaction://hlinksldjump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200026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Выноска со стрелкой влево 4">
            <a:hlinkClick r:id="rId4" action="ppaction://hlinksldjump"/>
          </p:cNvPr>
          <p:cNvSpPr/>
          <p:nvPr/>
        </p:nvSpPr>
        <p:spPr>
          <a:xfrm>
            <a:off x="2786050" y="2357430"/>
            <a:ext cx="3000396" cy="1071570"/>
          </a:xfrm>
          <a:prstGeom prst="leftArrowCallou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МОРЕ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Выноска со стрелкой влево 5">
            <a:hlinkClick r:id="rId4" action="ppaction://hlinksldjump"/>
          </p:cNvPr>
          <p:cNvSpPr/>
          <p:nvPr/>
        </p:nvSpPr>
        <p:spPr>
          <a:xfrm>
            <a:off x="3857620" y="3643314"/>
            <a:ext cx="3000396" cy="1071570"/>
          </a:xfrm>
          <a:prstGeom prst="leftArrow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ЛЮБОВЬ, КРАСОТА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Выноска со стрелкой влево 6">
            <a:hlinkClick r:id="rId5" action="ppaction://hlinksldjump"/>
          </p:cNvPr>
          <p:cNvSpPr/>
          <p:nvPr/>
        </p:nvSpPr>
        <p:spPr>
          <a:xfrm>
            <a:off x="5214942" y="4929198"/>
            <a:ext cx="2857520" cy="1071570"/>
          </a:xfrm>
          <a:prstGeom prst="leftArrow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МУДРОСТЬ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ПРАВИЛЬНО!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715008" y="5000636"/>
            <a:ext cx="3071834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СЛЕДУЮЩЕЕ ЗАДАНИЕ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421</TotalTime>
  <Words>301</Words>
  <Application>Microsoft Office PowerPoint</Application>
  <PresentationFormat>Экран (4:3)</PresentationFormat>
  <Paragraphs>96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Бумажная</vt:lpstr>
      <vt:lpstr>ТЕСТ  ПО  МХК  ДЛЯ  5  КЛАССА (ПО ПРОГРАММЕ Г.И.ДАНИЛОВОЙ)</vt:lpstr>
      <vt:lpstr>1. МИФ  –ЭТО….</vt:lpstr>
      <vt:lpstr>ПРАВИЛЬНО!</vt:lpstr>
      <vt:lpstr>НЕ ПРАВИЛЬНО</vt:lpstr>
      <vt:lpstr>2.  АНТИЧНОСТЬ- СОВОКУПНОСТЬ ПРОЯВЛЕНИЙ КУЛЬТУРЫ  ДРЕВНИХ .… (ВЫБЕРИТЕ НУЖНОЕ)</vt:lpstr>
      <vt:lpstr>ПРАВИЛЬНО!</vt:lpstr>
      <vt:lpstr>НЕ ПРАВИЛЬНО</vt:lpstr>
      <vt:lpstr>3. НАЙДИТЕ СООТВЕТСТВИЕ</vt:lpstr>
      <vt:lpstr>ПРАВИЛЬНО!</vt:lpstr>
      <vt:lpstr>НЕ ПРАВИЛЬНО</vt:lpstr>
      <vt:lpstr>4. НАЙДИТЕ СООТВЕТСТВИЕ</vt:lpstr>
      <vt:lpstr>НЕ ПРАВИЛЬНО</vt:lpstr>
      <vt:lpstr>ПРАВИЛЬНО!</vt:lpstr>
      <vt:lpstr>5. НАЙДИТЕ СООТВЕТСТВИЕ</vt:lpstr>
      <vt:lpstr>ПРАВИЛЬНО!</vt:lpstr>
      <vt:lpstr>НЕ ПРАВИЛЬНО</vt:lpstr>
      <vt:lpstr>6. ПОДБЕРИ  АТРИБУТЫ  ЗЕВСУ</vt:lpstr>
      <vt:lpstr>ПРАВИЛЬНО!</vt:lpstr>
      <vt:lpstr>НЕ ПРАВИЛЬНО</vt:lpstr>
      <vt:lpstr>7. ПОДБЕРИ АТРИБУТЫ ГЕФЕСТУ</vt:lpstr>
      <vt:lpstr>ПРАВИЛЬНО!</vt:lpstr>
      <vt:lpstr>НЕ ПРАВИЛЬНО</vt:lpstr>
      <vt:lpstr>8. ПОДБЕРИ АТРИБУТЫ ПОСЕЙДОНУ</vt:lpstr>
      <vt:lpstr>НЕ ПРАВИЛЬНО</vt:lpstr>
      <vt:lpstr>ПРАВИЛЬНО!</vt:lpstr>
      <vt:lpstr>9. ВЫБЕРИТЕ  ПРЕДМЕТ КОТОРЫЙ  СВЯЗАН С ПРОМЕТЕЕМ  И ГЕФЕСТОМ</vt:lpstr>
      <vt:lpstr>ПРАВИЛЬНО!</vt:lpstr>
      <vt:lpstr>НЕ ПРАВИЛЬНО</vt:lpstr>
      <vt:lpstr>10. АХИЛЕСОВА ПЯТА –ЭТО…</vt:lpstr>
      <vt:lpstr>ПРАВИЛЬНО!</vt:lpstr>
      <vt:lpstr>НЕ ПРАВИЛЬНО</vt:lpstr>
      <vt:lpstr>11. ГОРДИЕВ  УЗЕЛ –ЭТО…</vt:lpstr>
      <vt:lpstr>НЕ ПРАВИЛЬНО</vt:lpstr>
      <vt:lpstr>ПРАВИЛЬНО!</vt:lpstr>
      <vt:lpstr>Культура  основывается  вовсе  не  на любопытстве,  а   на  любви  к  совершенству;  культура -  это  познание   совершенства.                                              Мэтью Арнольд </vt:lpstr>
    </vt:vector>
  </TitlesOfParts>
  <Company>---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ПРАВИЛЬНО!</dc:title>
  <dc:creator>---</dc:creator>
  <cp:lastModifiedBy>---</cp:lastModifiedBy>
  <cp:revision>48</cp:revision>
  <dcterms:created xsi:type="dcterms:W3CDTF">2008-12-07T07:37:56Z</dcterms:created>
  <dcterms:modified xsi:type="dcterms:W3CDTF">2008-12-16T14:13:24Z</dcterms:modified>
</cp:coreProperties>
</file>