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64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1/22/2009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6096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i="1" dirty="0" smtClean="0">
                <a:solidFill>
                  <a:srgbClr val="FFC000"/>
                </a:solidFill>
              </a:rPr>
              <a:t>“Предмет математики настолько серьёзен,</a:t>
            </a:r>
            <a:br>
              <a:rPr lang="ru-RU" sz="5300" i="1" dirty="0" smtClean="0">
                <a:solidFill>
                  <a:srgbClr val="FFC000"/>
                </a:solidFill>
              </a:rPr>
            </a:br>
            <a:r>
              <a:rPr lang="ru-RU" sz="5300" i="1" dirty="0" smtClean="0">
                <a:solidFill>
                  <a:srgbClr val="FFC000"/>
                </a:solidFill>
              </a:rPr>
              <a:t>что полезно не упускать случаев делать его немного занимательным”</a:t>
            </a:r>
            <a:r>
              <a:rPr lang="ru-RU" sz="5300" dirty="0" smtClean="0">
                <a:solidFill>
                  <a:srgbClr val="FFC000"/>
                </a:solidFill>
              </a:rPr>
              <a:t>.</a:t>
            </a:r>
            <a:br>
              <a:rPr lang="ru-RU" sz="5300" dirty="0" smtClean="0">
                <a:solidFill>
                  <a:srgbClr val="FFC000"/>
                </a:solidFill>
              </a:rPr>
            </a:br>
            <a:r>
              <a:rPr lang="ru-RU" sz="5300" dirty="0" smtClean="0">
                <a:solidFill>
                  <a:srgbClr val="FFC000"/>
                </a:solidFill>
              </a:rPr>
              <a:t/>
            </a:r>
            <a:br>
              <a:rPr lang="ru-RU" sz="5300" dirty="0" smtClean="0">
                <a:solidFill>
                  <a:srgbClr val="FFC000"/>
                </a:solidFill>
              </a:rPr>
            </a:br>
            <a:r>
              <a:rPr lang="ru-RU" sz="5300" b="1" i="1" dirty="0" smtClean="0">
                <a:solidFill>
                  <a:srgbClr val="FFC000"/>
                </a:solidFill>
              </a:rPr>
              <a:t>Б. Паскаль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0"/>
            <a:ext cx="8686800" cy="6553200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FFC000"/>
                </a:solidFill>
                <a:latin typeface="Mistral" pitchFamily="66" charset="0"/>
              </a:rPr>
              <a:t>ЕСТЕСТВЕННО - МАТЕМАТИЧЕСКИЙ</a:t>
            </a:r>
            <a:br>
              <a:rPr lang="ru-RU" sz="9600" b="1" dirty="0" smtClean="0">
                <a:solidFill>
                  <a:srgbClr val="FFC000"/>
                </a:solidFill>
                <a:latin typeface="Mistral" pitchFamily="66" charset="0"/>
              </a:rPr>
            </a:br>
            <a:r>
              <a:rPr lang="ru-RU" sz="6600" b="1" dirty="0" smtClean="0"/>
              <a:t> </a:t>
            </a:r>
            <a:br>
              <a:rPr lang="ru-RU" sz="6600" b="1" dirty="0" smtClean="0"/>
            </a:br>
            <a:r>
              <a:rPr lang="ru-RU" sz="13800" b="1" dirty="0" smtClean="0"/>
              <a:t>  </a:t>
            </a:r>
            <a:endParaRPr lang="ru-RU" sz="6600" dirty="0"/>
          </a:p>
        </p:txBody>
      </p:sp>
      <p:sp>
        <p:nvSpPr>
          <p:cNvPr id="9" name="Прямоугольник 8"/>
          <p:cNvSpPr/>
          <p:nvPr/>
        </p:nvSpPr>
        <p:spPr>
          <a:xfrm rot="875332">
            <a:off x="133335" y="2861856"/>
            <a:ext cx="2276159" cy="37702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>
                <a:rot lat="300000" lon="20699988" rev="21299999"/>
              </a:camera>
              <a:lightRig rig="freezing" dir="t">
                <a:rot lat="0" lon="0" rev="5400000"/>
              </a:lightRig>
            </a:scene3d>
            <a:sp3d extrusionH="57150" prstMaterial="dkEdge">
              <a:bevelT w="38100" h="38100" prst="relaxedInset"/>
            </a:sp3d>
          </a:bodyPr>
          <a:lstStyle/>
          <a:p>
            <a:pPr algn="ctr"/>
            <a:r>
              <a:rPr lang="ru-RU" sz="23900" b="1" cap="none" spc="0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1257300" dist="1270000" dir="18600000" algn="tl">
                    <a:srgbClr val="FFFF00">
                      <a:alpha val="40000"/>
                    </a:srgbClr>
                  </a:outerShdw>
                </a:effectLst>
              </a:rPr>
              <a:t>К</a:t>
            </a:r>
            <a:endParaRPr lang="ru-RU" sz="23900" b="1" cap="none" spc="0" dirty="0">
              <a:ln w="18000">
                <a:solidFill>
                  <a:srgbClr val="FFFF0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1257300" dist="1270000" dir="18600000" algn="tl">
                  <a:srgbClr val="FFFF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0400" y="3276600"/>
            <a:ext cx="2362199" cy="37702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900" b="1" cap="none" spc="0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</a:t>
            </a:r>
            <a:endParaRPr lang="ru-RU" sz="23900" b="1" cap="none" spc="0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1112130">
            <a:off x="6170425" y="2914288"/>
            <a:ext cx="2720618" cy="3770263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300000" lon="0" rev="0"/>
            </a:camera>
            <a:lightRig rig="threePt" dir="t"/>
          </a:scene3d>
          <a:sp3d prstMaterial="softEdge">
            <a:bevelT w="95250" h="88900" prst="convex"/>
            <a:bevelB prst="slop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3900" b="1" cap="none" spc="0" dirty="0" smtClean="0">
                <a:ln w="1905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endParaRPr lang="ru-RU" sz="23900" b="1" cap="none" spc="0" dirty="0">
              <a:ln w="1905">
                <a:solidFill>
                  <a:schemeClr val="accent1">
                    <a:lumMod val="50000"/>
                  </a:schemeClr>
                </a:solidFill>
              </a:ln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20764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C000"/>
                </a:solidFill>
                <a:latin typeface="a_AlbionicTtlRg&amp;Bt" pitchFamily="34" charset="-52"/>
              </a:rPr>
              <a:t>“В И З И Т К А” </a:t>
            </a:r>
            <a:r>
              <a:rPr lang="ru-RU" sz="8000" b="1" dirty="0" smtClean="0">
                <a:latin typeface="a_AlbionicTtlRg&amp;Bt" pitchFamily="34" charset="-52"/>
              </a:rPr>
              <a:t/>
            </a:r>
            <a:br>
              <a:rPr lang="ru-RU" sz="8000" b="1" dirty="0" smtClean="0">
                <a:latin typeface="a_AlbionicTtlRg&amp;Bt" pitchFamily="34" charset="-52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8610600" cy="36576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Команды должны представиться:   название команды, девиз, приветствие.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95400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FF00"/>
                </a:solidFill>
                <a:latin typeface="a_DexterOtlSpUp" pitchFamily="82" charset="-52"/>
              </a:rPr>
              <a:t>“РАЗМИНКА”</a:t>
            </a:r>
            <a:endParaRPr lang="ru-RU" sz="8000" dirty="0">
              <a:solidFill>
                <a:srgbClr val="FFFF00"/>
              </a:solidFill>
              <a:latin typeface="a_DexterOtlSpUp" pitchFamily="8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19200"/>
            <a:ext cx="4343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Вопросы команде 1</a:t>
            </a:r>
          </a:p>
          <a:p>
            <a:pPr algn="ctr"/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Петух, стоя на одной ноге ,весит 5кг. Сколько он будет весить, стоя на двух ногах?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Тройка лошадей пробежала путь 30км. Сколько пробежала каждая лошадь?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Дед, бабка, внучка, Жучка, кошка, мышка тянули-тянули и вытянули репку. Сколько глаз смотрело на репку?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Какое число приказывает?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Сколько лет двадцатилетнему человеку было 4 года назад? </a:t>
            </a:r>
          </a:p>
          <a:p>
            <a:pPr marL="342900" lvl="0" indent="-342900">
              <a:buFont typeface="+mj-lt"/>
              <a:buAutoNum type="arabicPeriod"/>
            </a:pPr>
            <a:endParaRPr lang="ru-RU" dirty="0" smtClean="0"/>
          </a:p>
          <a:p>
            <a:pPr marL="342900" lvl="0" indent="-342900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1219201"/>
            <a:ext cx="4343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Вопросы команде 2</a:t>
            </a:r>
          </a:p>
          <a:p>
            <a:pPr algn="ctr"/>
            <a:endParaRPr lang="ru-RU" dirty="0" smtClean="0"/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На руках 10 пальцев. Сколько пальцев на 10 руках?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Из-под забора видно 6 пар лошадиных ног. Сколько этих животных во дворе?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Катались 2 сына на трёхколёсных велосипедах, и их отец – на двухколёсном велосипеде. Сколько всего было колёс?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/>
              <a:t>Когда сутки короче: зимой или летом? 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На складе было 5 цистерн с горючим, по 6 т в каждой. Из 2 цистерн горючее выдали колхозам. Сколько цистерн осталось?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6764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  <a:latin typeface="a_DexterOtlSpUp" pitchFamily="82" charset="-52"/>
              </a:rPr>
              <a:t>“РАЗМИНКА”</a:t>
            </a:r>
            <a:br>
              <a:rPr lang="ru-RU" sz="8000" dirty="0" smtClean="0">
                <a:solidFill>
                  <a:srgbClr val="FFFF00"/>
                </a:solidFill>
                <a:latin typeface="a_DexterOtlSpUp" pitchFamily="82" charset="-52"/>
              </a:rPr>
            </a:br>
            <a:r>
              <a:rPr lang="ru-RU" sz="3600" dirty="0" smtClean="0">
                <a:solidFill>
                  <a:srgbClr val="FFFF00"/>
                </a:solidFill>
                <a:latin typeface="a_DexterOtlSpUp" pitchFamily="82" charset="-52"/>
              </a:rPr>
              <a:t>(</a:t>
            </a:r>
            <a:r>
              <a:rPr lang="ru-RU" sz="3600" dirty="0" smtClean="0">
                <a:solidFill>
                  <a:srgbClr val="FFFF00"/>
                </a:solidFill>
                <a:latin typeface="a_CooperBlackRg" pitchFamily="18" charset="-52"/>
              </a:rPr>
              <a:t>продолжение</a:t>
            </a:r>
            <a:r>
              <a:rPr lang="ru-RU" sz="3600" dirty="0" smtClean="0">
                <a:solidFill>
                  <a:srgbClr val="FFFF00"/>
                </a:solidFill>
                <a:latin typeface="a_DexterOtlSpUp" pitchFamily="82" charset="-52"/>
              </a:rPr>
              <a:t>)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3962400" cy="4800600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Вопросы команде 1</a:t>
            </a:r>
          </a:p>
          <a:p>
            <a:pPr lvl="0" algn="l"/>
            <a:r>
              <a:rPr lang="ru-RU" sz="1800" dirty="0" smtClean="0">
                <a:solidFill>
                  <a:srgbClr val="FFFF00"/>
                </a:solidFill>
              </a:rPr>
              <a:t>6. Назовите месяцы весны.</a:t>
            </a:r>
          </a:p>
          <a:p>
            <a:pPr lvl="0" algn="l"/>
            <a:r>
              <a:rPr lang="ru-RU" sz="1800" dirty="0" smtClean="0">
                <a:solidFill>
                  <a:srgbClr val="FFFF00"/>
                </a:solidFill>
              </a:rPr>
              <a:t>7. Как называется углубление в дереве, в котором живёт белка.</a:t>
            </a:r>
          </a:p>
          <a:p>
            <a:pPr lvl="0" algn="l"/>
            <a:r>
              <a:rPr lang="ru-RU" sz="1800" dirty="0" smtClean="0">
                <a:solidFill>
                  <a:srgbClr val="FFFF00"/>
                </a:solidFill>
              </a:rPr>
              <a:t>8. Кто круглый год серый? </a:t>
            </a:r>
          </a:p>
          <a:p>
            <a:pPr lvl="0" algn="l"/>
            <a:r>
              <a:rPr lang="ru-RU" sz="1800" dirty="0" smtClean="0">
                <a:solidFill>
                  <a:srgbClr val="FFFF00"/>
                </a:solidFill>
              </a:rPr>
              <a:t>9. Полевой цветок, у которого лепестки белые, а середина жёлтая. </a:t>
            </a:r>
          </a:p>
          <a:p>
            <a:pPr lvl="0" algn="l"/>
            <a:r>
              <a:rPr lang="ru-RU" sz="1800" dirty="0" smtClean="0">
                <a:solidFill>
                  <a:srgbClr val="FFFF00"/>
                </a:solidFill>
              </a:rPr>
              <a:t>10. Какая крупная река протекает по территории Омской области? </a:t>
            </a:r>
          </a:p>
          <a:p>
            <a:pPr algn="ctr"/>
            <a:endParaRPr lang="ru-RU" sz="2400" dirty="0" smtClean="0">
              <a:solidFill>
                <a:srgbClr val="FFFF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981200"/>
            <a:ext cx="4038600" cy="361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Вопросы команде 2</a:t>
            </a:r>
          </a:p>
          <a:p>
            <a:pPr lvl="0"/>
            <a:r>
              <a:rPr lang="ru-RU" dirty="0" smtClean="0"/>
              <a:t>6) Назовите времена года.</a:t>
            </a:r>
          </a:p>
          <a:p>
            <a:pPr lvl="0"/>
            <a:r>
              <a:rPr lang="ru-RU" dirty="0" smtClean="0"/>
              <a:t>7) Для какой птицы люди строят весной домики?     </a:t>
            </a:r>
          </a:p>
          <a:p>
            <a:pPr lvl="0"/>
            <a:r>
              <a:rPr lang="ru-RU" dirty="0" smtClean="0"/>
              <a:t>8) Кто собирает яблоки спиной? </a:t>
            </a:r>
          </a:p>
          <a:p>
            <a:pPr lvl="0"/>
            <a:r>
              <a:rPr lang="ru-RU" dirty="0" smtClean="0"/>
              <a:t>9) У какого дерева ствол белый? </a:t>
            </a:r>
          </a:p>
          <a:p>
            <a:pPr lvl="0"/>
            <a:r>
              <a:rPr lang="ru-RU" dirty="0" smtClean="0"/>
              <a:t>10) Какие цветы расцветают у нас первыми? </a:t>
            </a:r>
          </a:p>
          <a:p>
            <a:endParaRPr lang="ru-RU" sz="24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79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6000" b="1" dirty="0" smtClean="0">
                <a:solidFill>
                  <a:srgbClr val="FFC000"/>
                </a:solidFill>
              </a:rPr>
              <a:t>“РЕШАЕМ ВМЕСТЕ”</a:t>
            </a:r>
            <a:endParaRPr lang="ru-RU" sz="60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Сколько треугольников изображено на чертеже?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457200" y="2971800"/>
            <a:ext cx="18288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" y="3886200"/>
            <a:ext cx="3124200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" y="2057400"/>
            <a:ext cx="3124200" cy="18288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76200" y="2819400"/>
            <a:ext cx="1447800" cy="6858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685800" y="2895600"/>
            <a:ext cx="1447800" cy="533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105400" y="3886200"/>
            <a:ext cx="3505200" cy="1588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4838700" y="2705100"/>
            <a:ext cx="1447800" cy="914400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019800" y="2438400"/>
            <a:ext cx="2590800" cy="1447800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257800" y="3124200"/>
            <a:ext cx="1447800" cy="76200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943600" y="2971800"/>
            <a:ext cx="1066800" cy="914400"/>
          </a:xfrm>
          <a:prstGeom prst="line">
            <a:avLst/>
          </a:prstGeom>
          <a:ln w="28575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"/>
            <a:ext cx="8991600" cy="838199"/>
          </a:xfrm>
        </p:spPr>
        <p:txBody>
          <a:bodyPr>
            <a:noAutofit/>
          </a:bodyPr>
          <a:lstStyle/>
          <a:p>
            <a:pPr algn="ctr"/>
            <a:r>
              <a:rPr lang="ru-RU" sz="5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_Algerius" pitchFamily="82" charset="-52"/>
              </a:rPr>
              <a:t>“КОНКУРС  КАПИТАНОВ” </a:t>
            </a:r>
            <a:endParaRPr lang="ru-RU" sz="5000" dirty="0">
              <a:solidFill>
                <a:schemeClr val="accent5">
                  <a:lumMod val="40000"/>
                  <a:lumOff val="60000"/>
                </a:schemeClr>
              </a:solidFill>
              <a:latin typeface="a_Algerius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1" y="838200"/>
            <a:ext cx="861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1) Вместо звёздочек поставьте соответствующие цифры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21920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_Algerius" pitchFamily="82" charset="-52"/>
              </a:rPr>
              <a:t>2 * 7</a:t>
            </a:r>
          </a:p>
          <a:p>
            <a:pPr algn="ctr"/>
            <a:r>
              <a:rPr lang="ru-RU" sz="3600" dirty="0" smtClean="0">
                <a:latin typeface="a_Algerius" pitchFamily="82" charset="-52"/>
              </a:rPr>
              <a:t>* 6 *</a:t>
            </a:r>
          </a:p>
          <a:p>
            <a:pPr algn="ctr"/>
            <a:r>
              <a:rPr lang="ru-RU" sz="3600" dirty="0" smtClean="0">
                <a:latin typeface="a_Algerius" pitchFamily="82" charset="-52"/>
              </a:rPr>
              <a:t>1 2 8</a:t>
            </a:r>
          </a:p>
          <a:p>
            <a:r>
              <a:rPr lang="ru-RU" sz="2400" dirty="0" smtClean="0"/>
              <a:t>2) Подчеркни </a:t>
            </a:r>
            <a:r>
              <a:rPr lang="ru-RU" sz="2400" dirty="0" smtClean="0"/>
              <a:t>слова, которые относятся </a:t>
            </a:r>
            <a:r>
              <a:rPr lang="ru-RU" sz="2400" dirty="0" smtClean="0"/>
              <a:t>к неживой природе:</a:t>
            </a:r>
            <a:endParaRPr lang="ru-RU" sz="4000" dirty="0" smtClean="0"/>
          </a:p>
          <a:p>
            <a:pPr algn="ctr"/>
            <a:r>
              <a:rPr lang="ru-RU" sz="4000" b="1" dirty="0" smtClean="0"/>
              <a:t> </a:t>
            </a:r>
            <a:r>
              <a:rPr lang="ru-RU" sz="2800" dirty="0" smtClean="0">
                <a:solidFill>
                  <a:srgbClr val="FFFF00"/>
                </a:solidFill>
              </a:rPr>
              <a:t>Воробей, дерево, дождь, арбуз, трава, камень, снежинка, луна, песок, бабочка, солнце.</a:t>
            </a:r>
          </a:p>
          <a:p>
            <a:pPr algn="ctr"/>
            <a:endParaRPr lang="ru-RU" sz="4000" dirty="0">
              <a:latin typeface="a_Algerius" pitchFamily="82" charset="-52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657600" y="1828800"/>
            <a:ext cx="3810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62400" y="2362200"/>
            <a:ext cx="13716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" y="4267200"/>
            <a:ext cx="868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“ХУДОЖНИКИ”</a:t>
            </a:r>
            <a:endParaRPr lang="ru-RU" sz="28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Команде необходимо нарисовать животное, используя только геометрические фигуры, математические знаки, цифры. </a:t>
            </a:r>
            <a:endParaRPr lang="ru-RU" sz="28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3200400"/>
          </a:xfrm>
        </p:spPr>
        <p:txBody>
          <a:bodyPr>
            <a:noAutofit/>
          </a:bodyPr>
          <a:lstStyle/>
          <a:p>
            <a:pPr lvl="0"/>
            <a:r>
              <a:rPr lang="ru-RU" sz="4000" dirty="0" smtClean="0">
                <a:solidFill>
                  <a:srgbClr val="FFC000"/>
                </a:solidFill>
              </a:rPr>
              <a:t>Много из математики не остается в памяти, но когда поймешь ее, тогда легко при случае вспомнить забытое.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400" dirty="0" smtClean="0"/>
              <a:t>М.В. Остроградский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305800" cy="317226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6000" dirty="0" smtClean="0">
                <a:solidFill>
                  <a:srgbClr val="FFFF00"/>
                </a:solidFill>
                <a:latin typeface="a_Algerius" pitchFamily="82" charset="-52"/>
              </a:rPr>
              <a:t>Спасибо за участие!</a:t>
            </a:r>
            <a:endParaRPr lang="ru-RU" sz="6000" dirty="0">
              <a:solidFill>
                <a:srgbClr val="FFFF00"/>
              </a:solidFill>
              <a:latin typeface="a_Algerius" pitchFamily="8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369</Words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“Предмет математики настолько серьёзен, что полезно не упускать случаев делать его немного занимательным”.  Б. Паскаль </vt:lpstr>
      <vt:lpstr>ЕСТЕСТВЕННО - МАТЕМАТИЧЕСКИЙ     </vt:lpstr>
      <vt:lpstr>“В И З И Т К А”   </vt:lpstr>
      <vt:lpstr>“РАЗМИНКА”</vt:lpstr>
      <vt:lpstr>“РАЗМИНКА” (продолжение)</vt:lpstr>
      <vt:lpstr> “РЕШАЕМ ВМЕСТЕ”</vt:lpstr>
      <vt:lpstr>“КОНКУРС  КАПИТАНОВ” </vt:lpstr>
      <vt:lpstr>Много из математики не остается в памяти, но когда поймешь ее, тогда легко при случае вспомнить забытое.  М.В. Остроградский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29</cp:revision>
  <dcterms:modified xsi:type="dcterms:W3CDTF">2009-01-22T14:03:12Z</dcterms:modified>
</cp:coreProperties>
</file>