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59" r:id="rId5"/>
    <p:sldId id="260" r:id="rId6"/>
    <p:sldId id="261" r:id="rId7"/>
    <p:sldId id="266" r:id="rId8"/>
    <p:sldId id="268" r:id="rId9"/>
    <p:sldId id="270" r:id="rId10"/>
    <p:sldId id="271" r:id="rId11"/>
    <p:sldId id="264" r:id="rId12"/>
    <p:sldId id="262" r:id="rId13"/>
    <p:sldId id="263" r:id="rId14"/>
    <p:sldId id="265" r:id="rId15"/>
    <p:sldId id="267"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3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6F253-3D0F-424C-B543-25041044ACB9}" type="datetimeFigureOut">
              <a:rPr lang="ru-RU" smtClean="0"/>
              <a:t>26.01.2009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89BC6C-02FC-48B6-A945-C1275BC1098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B2A28AE-3765-4050-8849-9F6F00C6E56B}" type="datetime1">
              <a:rPr lang="ru-RU" smtClean="0"/>
              <a:t>26.01.2009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E1D47B-9712-486B-97ED-74839D1E3E11}" type="datetime1">
              <a:rPr lang="ru-RU" smtClean="0"/>
              <a:t>26.01.2009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A5C1AF-9C99-4E66-98D5-3F5461BD9885}" type="datetime1">
              <a:rPr lang="ru-RU" smtClean="0"/>
              <a:t>26.01.2009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23C3B5-C97B-438A-983D-2A1D66D9A1B6}" type="datetime1">
              <a:rPr lang="ru-RU" smtClean="0"/>
              <a:t>26.01.2009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C9B136-F69C-4D0B-B723-A3B5011112F1}" type="datetime1">
              <a:rPr lang="ru-RU" smtClean="0"/>
              <a:t>26.01.2009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75C39EA-FBF5-45FF-933D-7D2DB876A614}" type="datetime1">
              <a:rPr lang="ru-RU" smtClean="0"/>
              <a:t>26.01.2009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676C2B1-B141-4D53-9409-E66ED661CEA9}" type="datetime1">
              <a:rPr lang="ru-RU" smtClean="0"/>
              <a:t>26.01.2009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16F79B5-4894-4AB5-9E88-67475BF1E365}" type="datetime1">
              <a:rPr lang="ru-RU" smtClean="0"/>
              <a:t>26.01.2009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12EC3D-AA21-4867-9768-8E16E6A49A2F}" type="datetime1">
              <a:rPr lang="ru-RU" smtClean="0"/>
              <a:t>26.01.2009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759FB1-1969-412E-93DA-029839CE7E56}" type="datetime1">
              <a:rPr lang="ru-RU" smtClean="0"/>
              <a:t>26.01.2009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F965FA-4BFC-4442-B2AC-585626371F0A}" type="datetime1">
              <a:rPr lang="ru-RU" smtClean="0"/>
              <a:t>26.01.2009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1D00D6-C1C6-4B6A-8ED2-58236D07329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CD568-4F6C-46F3-B8B1-64A2EEBD5CCC}" type="datetime1">
              <a:rPr lang="ru-RU" smtClean="0"/>
              <a:t>26.01.2009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D00D6-C1C6-4B6A-8ED2-58236D07329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371600" y="3886200"/>
            <a:ext cx="6400800" cy="2971800"/>
          </a:xfrm>
        </p:spPr>
        <p:txBody>
          <a:bodyPr>
            <a:normAutofit/>
          </a:bodyPr>
          <a:lstStyle/>
          <a:p>
            <a:endParaRPr lang="ru-RU" dirty="0" smtClean="0"/>
          </a:p>
          <a:p>
            <a:endParaRPr lang="ru-RU" dirty="0"/>
          </a:p>
          <a:p>
            <a:r>
              <a:rPr lang="ru-RU" sz="4400" dirty="0" smtClean="0"/>
              <a:t>Урок истории</a:t>
            </a:r>
          </a:p>
          <a:p>
            <a:r>
              <a:rPr lang="ru-RU" sz="4400" dirty="0" smtClean="0"/>
              <a:t>11 класс</a:t>
            </a:r>
            <a:endParaRPr lang="ru-RU" sz="4400" dirty="0"/>
          </a:p>
        </p:txBody>
      </p:sp>
      <p:sp>
        <p:nvSpPr>
          <p:cNvPr id="5" name="Прямоугольник 4"/>
          <p:cNvSpPr/>
          <p:nvPr/>
        </p:nvSpPr>
        <p:spPr>
          <a:xfrm>
            <a:off x="1000100" y="1214422"/>
            <a:ext cx="7341451"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Красная армия</a:t>
            </a:r>
            <a:br>
              <a:rPr lang="ru-RU"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в 30-ые годы 20 века</a:t>
            </a:r>
            <a:endParaRPr lang="ru-RU"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Номер слайда 5"/>
          <p:cNvSpPr>
            <a:spLocks noGrp="1"/>
          </p:cNvSpPr>
          <p:nvPr>
            <p:ph type="sldNum" sz="quarter" idx="12"/>
          </p:nvPr>
        </p:nvSpPr>
        <p:spPr/>
        <p:txBody>
          <a:bodyPr/>
          <a:lstStyle/>
          <a:p>
            <a:fld id="{2E1D00D6-C1C6-4B6A-8ED2-58236D07329F}"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0"/>
            <a:ext cx="4143372" cy="6643710"/>
          </a:xfrm>
        </p:spPr>
        <p:txBody>
          <a:bodyPr>
            <a:normAutofit fontScale="90000"/>
          </a:bodyPr>
          <a:lstStyle/>
          <a:p>
            <a:r>
              <a:rPr lang="ru-RU" sz="3600" dirty="0" smtClean="0"/>
              <a:t>Каменев С.С.</a:t>
            </a:r>
            <a:br>
              <a:rPr lang="ru-RU" sz="3600" dirty="0" smtClean="0"/>
            </a:br>
            <a:r>
              <a:rPr lang="ru-RU" sz="3200" dirty="0" smtClean="0"/>
              <a:t>(1881-1936)</a:t>
            </a:r>
            <a:br>
              <a:rPr lang="ru-RU" sz="3200" dirty="0" smtClean="0"/>
            </a:br>
            <a:r>
              <a:rPr lang="ru-RU" sz="2000" dirty="0" smtClean="0"/>
              <a:t>Командарм </a:t>
            </a:r>
            <a:r>
              <a:rPr lang="ru-RU" sz="2000" dirty="0" smtClean="0"/>
              <a:t>1-го ранга (1935). Член КПСС с 1930. Родился в семье военного инженера. Окончил Александровское военное училище (1900) и Академию Генштаба (1907). Во время 1-й мировой войны 1914—18 на штабных </a:t>
            </a:r>
            <a:r>
              <a:rPr lang="ru-RU" sz="2000" dirty="0" smtClean="0"/>
              <a:t>должностях. В </a:t>
            </a:r>
            <a:r>
              <a:rPr lang="ru-RU" sz="2000" dirty="0" smtClean="0"/>
              <a:t>начале 1918 добровольно вступил в Красную Армию.  С </a:t>
            </a:r>
            <a:r>
              <a:rPr lang="ru-RU" sz="2000" dirty="0" smtClean="0"/>
              <a:t>1918 </a:t>
            </a:r>
            <a:r>
              <a:rPr lang="ru-RU" sz="2000" dirty="0" smtClean="0"/>
              <a:t>по </a:t>
            </a:r>
            <a:r>
              <a:rPr lang="ru-RU" sz="2000" dirty="0" smtClean="0"/>
              <a:t>1919 </a:t>
            </a:r>
            <a:r>
              <a:rPr lang="ru-RU" sz="2000" dirty="0" smtClean="0"/>
              <a:t>успешно командовал войсками Восточного фронта </a:t>
            </a:r>
            <a:r>
              <a:rPr lang="ru-RU" sz="2000" dirty="0" smtClean="0"/>
              <a:t>, затем </a:t>
            </a:r>
            <a:r>
              <a:rPr lang="ru-RU" sz="2000" dirty="0" smtClean="0"/>
              <a:t>при обороне и наступлении против войск Колчака в 1919. С </a:t>
            </a:r>
            <a:r>
              <a:rPr lang="ru-RU" sz="2000" dirty="0" smtClean="0"/>
              <a:t>1919 </a:t>
            </a:r>
            <a:r>
              <a:rPr lang="ru-RU" sz="2000" dirty="0" smtClean="0"/>
              <a:t>по </a:t>
            </a:r>
            <a:r>
              <a:rPr lang="ru-RU" sz="2000" dirty="0" smtClean="0"/>
              <a:t>1924 </a:t>
            </a:r>
            <a:r>
              <a:rPr lang="ru-RU" sz="2000" dirty="0" smtClean="0"/>
              <a:t>— главнокомандующий вооруженными силами Республики. </a:t>
            </a:r>
            <a:r>
              <a:rPr lang="ru-RU" sz="2000" dirty="0" smtClean="0"/>
              <a:t/>
            </a:r>
            <a:br>
              <a:rPr lang="ru-RU" sz="2000" dirty="0" smtClean="0"/>
            </a:br>
            <a:r>
              <a:rPr lang="ru-RU" sz="2000" dirty="0" smtClean="0"/>
              <a:t>С 1934 </a:t>
            </a:r>
            <a:r>
              <a:rPr lang="ru-RU" sz="2000" dirty="0" smtClean="0"/>
              <a:t>начальник управления ПВО и одновременно  </a:t>
            </a:r>
            <a:r>
              <a:rPr lang="ru-RU" sz="2000" dirty="0" smtClean="0"/>
              <a:t>член </a:t>
            </a:r>
            <a:r>
              <a:rPr lang="ru-RU" sz="2000" dirty="0" smtClean="0"/>
              <a:t>Военного совета при Наркомате обороны СССР. Скончался 25 августа 1936 года от сердечного приступа.  </a:t>
            </a:r>
            <a:br>
              <a:rPr lang="ru-RU" sz="2000" dirty="0" smtClean="0"/>
            </a:br>
            <a:endParaRPr lang="ru-RU" sz="2000" dirty="0"/>
          </a:p>
        </p:txBody>
      </p:sp>
      <p:pic>
        <p:nvPicPr>
          <p:cNvPr id="5" name="Содержимое 4" descr="Kamenev-ss.gif"/>
          <p:cNvPicPr>
            <a:picLocks noGrp="1" noChangeAspect="1"/>
          </p:cNvPicPr>
          <p:nvPr>
            <p:ph idx="1"/>
          </p:nvPr>
        </p:nvPicPr>
        <p:blipFill>
          <a:blip r:embed="rId2"/>
          <a:stretch>
            <a:fillRect/>
          </a:stretch>
        </p:blipFill>
        <p:spPr>
          <a:xfrm>
            <a:off x="0" y="0"/>
            <a:ext cx="5006340" cy="6858000"/>
          </a:xfrm>
        </p:spPr>
      </p:pic>
      <p:sp>
        <p:nvSpPr>
          <p:cNvPr id="4" name="Номер слайда 3"/>
          <p:cNvSpPr>
            <a:spLocks noGrp="1"/>
          </p:cNvSpPr>
          <p:nvPr>
            <p:ph type="sldNum" sz="quarter" idx="12"/>
          </p:nvPr>
        </p:nvSpPr>
        <p:spPr/>
        <p:txBody>
          <a:bodyPr/>
          <a:lstStyle/>
          <a:p>
            <a:fld id="{2E1D00D6-C1C6-4B6A-8ED2-58236D07329F}"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0"/>
            <a:ext cx="4429124" cy="6858000"/>
          </a:xfrm>
        </p:spPr>
        <p:txBody>
          <a:bodyPr>
            <a:normAutofit/>
          </a:bodyPr>
          <a:lstStyle/>
          <a:p>
            <a:r>
              <a:rPr lang="ru-RU" sz="3600" b="1" dirty="0"/>
              <a:t>Б.М. Шапошников  </a:t>
            </a:r>
            <a:r>
              <a:rPr lang="ru-RU" sz="2000" b="1" dirty="0" smtClean="0"/>
              <a:t/>
            </a:r>
            <a:br>
              <a:rPr lang="ru-RU" sz="2000" b="1" dirty="0" smtClean="0"/>
            </a:br>
            <a:r>
              <a:rPr lang="ru-RU" sz="3200" b="1" dirty="0" smtClean="0"/>
              <a:t>(</a:t>
            </a:r>
            <a:r>
              <a:rPr lang="ru-RU" sz="3200" b="1" dirty="0"/>
              <a:t>1882-1945)</a:t>
            </a:r>
            <a:r>
              <a:rPr lang="ru-RU" sz="2000" dirty="0"/>
              <a:t/>
            </a:r>
            <a:br>
              <a:rPr lang="ru-RU" sz="2000" dirty="0"/>
            </a:br>
            <a:r>
              <a:rPr lang="ru-RU" sz="2000" dirty="0" smtClean="0"/>
              <a:t/>
            </a:r>
            <a:br>
              <a:rPr lang="ru-RU" sz="2000" dirty="0" smtClean="0"/>
            </a:br>
            <a:r>
              <a:rPr lang="ru-RU" sz="2000" dirty="0" smtClean="0"/>
              <a:t>На </a:t>
            </a:r>
            <a:r>
              <a:rPr lang="ru-RU" sz="2000" dirty="0"/>
              <a:t>военной службе с 1901 г. Участник Первой мировой войны (полковник), в Красной Армии с 1918 г. В годы Гражданской войны и после её окончания – на штабной и военно-преподавательской работе. Во время Великой Отечественной войны – начальник Генерального штаба, заместитель наркома обороны. Маршал Советского Союза. Внёс значительный вклад в теорию и практику строительства Вооружённых Сил СССР.</a:t>
            </a:r>
            <a:br>
              <a:rPr lang="ru-RU" sz="2000" dirty="0"/>
            </a:br>
            <a:endParaRPr lang="ru-RU" sz="2000" dirty="0"/>
          </a:p>
        </p:txBody>
      </p:sp>
      <p:pic>
        <p:nvPicPr>
          <p:cNvPr id="4" name="Содержимое 3" descr="200px-Shaposhnikov1929.jpg"/>
          <p:cNvPicPr>
            <a:picLocks noGrp="1" noChangeAspect="1"/>
          </p:cNvPicPr>
          <p:nvPr>
            <p:ph idx="1"/>
          </p:nvPr>
        </p:nvPicPr>
        <p:blipFill>
          <a:blip r:embed="rId2"/>
          <a:stretch>
            <a:fillRect/>
          </a:stretch>
        </p:blipFill>
        <p:spPr>
          <a:xfrm>
            <a:off x="0" y="0"/>
            <a:ext cx="4714876" cy="6860144"/>
          </a:xfrm>
        </p:spPr>
      </p:pic>
      <p:sp>
        <p:nvSpPr>
          <p:cNvPr id="5" name="Номер слайда 4"/>
          <p:cNvSpPr>
            <a:spLocks noGrp="1"/>
          </p:cNvSpPr>
          <p:nvPr>
            <p:ph type="sldNum" sz="quarter" idx="12"/>
          </p:nvPr>
        </p:nvSpPr>
        <p:spPr/>
        <p:txBody>
          <a:bodyPr/>
          <a:lstStyle/>
          <a:p>
            <a:fld id="{2E1D00D6-C1C6-4B6A-8ED2-58236D07329F}"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0"/>
            <a:ext cx="4143372" cy="6858000"/>
          </a:xfrm>
        </p:spPr>
        <p:txBody>
          <a:bodyPr>
            <a:normAutofit/>
          </a:bodyPr>
          <a:lstStyle/>
          <a:p>
            <a:r>
              <a:rPr lang="ru-RU" sz="3600" b="1" dirty="0"/>
              <a:t>И.Э. Якир </a:t>
            </a:r>
            <a:r>
              <a:rPr lang="ru-RU" sz="2000" dirty="0"/>
              <a:t/>
            </a:r>
            <a:br>
              <a:rPr lang="ru-RU" sz="2000" dirty="0"/>
            </a:br>
            <a:r>
              <a:rPr lang="ru-RU" sz="3200" dirty="0"/>
              <a:t>(</a:t>
            </a:r>
            <a:r>
              <a:rPr lang="ru-RU" sz="3200" dirty="0" smtClean="0"/>
              <a:t>1896-1937)</a:t>
            </a:r>
            <a:r>
              <a:rPr lang="ru-RU" sz="2000" dirty="0" smtClean="0"/>
              <a:t/>
            </a:r>
            <a:br>
              <a:rPr lang="ru-RU" sz="2000" dirty="0" smtClean="0"/>
            </a:br>
            <a:r>
              <a:rPr lang="ru-RU" sz="2000" dirty="0" smtClean="0"/>
              <a:t/>
            </a:r>
            <a:br>
              <a:rPr lang="ru-RU" sz="2000" dirty="0" smtClean="0"/>
            </a:br>
            <a:r>
              <a:rPr lang="ru-RU" sz="2000" dirty="0" smtClean="0"/>
              <a:t>Участник </a:t>
            </a:r>
            <a:r>
              <a:rPr lang="ru-RU" sz="2000" dirty="0"/>
              <a:t>Гражданской войны. В конце 1920-х гг. учился в немецкой военной академии. 12 лет командовал Украинским военным округом. В 1935—1936 гг. в Политбюро принимались решения о назначениях Якира и Уборевича, как наиболее талантливых командующих войсками двух ведущих военных округов, на высшие должности в центральном аппарате НКО. Якир отказался от должности начальника Генштаба. Репрессирован в 1937г</a:t>
            </a:r>
            <a:br>
              <a:rPr lang="ru-RU" sz="2000" dirty="0"/>
            </a:br>
            <a:endParaRPr lang="ru-RU" sz="2000" dirty="0"/>
          </a:p>
        </p:txBody>
      </p:sp>
      <p:pic>
        <p:nvPicPr>
          <p:cNvPr id="4" name="Содержимое 3" descr="Yakir_Iona.jpg"/>
          <p:cNvPicPr>
            <a:picLocks noGrp="1" noChangeAspect="1"/>
          </p:cNvPicPr>
          <p:nvPr>
            <p:ph idx="1"/>
          </p:nvPr>
        </p:nvPicPr>
        <p:blipFill>
          <a:blip r:embed="rId2"/>
          <a:stretch>
            <a:fillRect/>
          </a:stretch>
        </p:blipFill>
        <p:spPr>
          <a:xfrm>
            <a:off x="0" y="0"/>
            <a:ext cx="5000628" cy="6800854"/>
          </a:xfrm>
        </p:spPr>
      </p:pic>
      <p:sp>
        <p:nvSpPr>
          <p:cNvPr id="5" name="Номер слайда 4"/>
          <p:cNvSpPr>
            <a:spLocks noGrp="1"/>
          </p:cNvSpPr>
          <p:nvPr>
            <p:ph type="sldNum" sz="quarter" idx="12"/>
          </p:nvPr>
        </p:nvSpPr>
        <p:spPr/>
        <p:txBody>
          <a:bodyPr/>
          <a:lstStyle/>
          <a:p>
            <a:fld id="{2E1D00D6-C1C6-4B6A-8ED2-58236D07329F}"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0"/>
            <a:ext cx="4643438" cy="6858000"/>
          </a:xfrm>
        </p:spPr>
        <p:txBody>
          <a:bodyPr>
            <a:normAutofit/>
          </a:bodyPr>
          <a:lstStyle/>
          <a:p>
            <a:r>
              <a:rPr lang="ru-RU" sz="3600" dirty="0"/>
              <a:t>И.П. Уборевич </a:t>
            </a:r>
            <a:r>
              <a:rPr lang="ru-RU" sz="2000" dirty="0" smtClean="0"/>
              <a:t/>
            </a:r>
            <a:br>
              <a:rPr lang="ru-RU" sz="2000" dirty="0" smtClean="0"/>
            </a:br>
            <a:r>
              <a:rPr lang="ru-RU" sz="3200" b="1" dirty="0" smtClean="0"/>
              <a:t>(</a:t>
            </a:r>
            <a:r>
              <a:rPr lang="ru-RU" sz="3200" b="1" dirty="0"/>
              <a:t>1896-1937)</a:t>
            </a:r>
            <a:r>
              <a:rPr lang="ru-RU" sz="2000" dirty="0"/>
              <a:t/>
            </a:r>
            <a:br>
              <a:rPr lang="ru-RU" sz="2000" dirty="0"/>
            </a:br>
            <a:r>
              <a:rPr lang="ru-RU" sz="2000" dirty="0" smtClean="0"/>
              <a:t/>
            </a:r>
            <a:br>
              <a:rPr lang="ru-RU" sz="2000" dirty="0" smtClean="0"/>
            </a:br>
            <a:r>
              <a:rPr lang="ru-RU" sz="2000" dirty="0" smtClean="0"/>
              <a:t> </a:t>
            </a:r>
            <a:r>
              <a:rPr lang="ru-RU" sz="2000" dirty="0"/>
              <a:t>В конце 1920-х гг. учился в немецкой военной академии. В 1930 г. был назначен 1-м заместителем наркома по военным и морским делам. Затем командующий Белорусским военным округом. </a:t>
            </a:r>
            <a:r>
              <a:rPr lang="ru-RU" sz="2000" b="1" dirty="0"/>
              <a:t> В</a:t>
            </a:r>
            <a:r>
              <a:rPr lang="ru-RU" sz="2000" dirty="0"/>
              <a:t> Белорусском округе под руководством Уборевича выросли талантливые командиры, ставшие видными полководцами Великой Отечественной войны: будущие маршалы Г.К.Жуков, И.С.Конев, К.А.Мерецков и др. </a:t>
            </a:r>
          </a:p>
        </p:txBody>
      </p:sp>
      <p:pic>
        <p:nvPicPr>
          <p:cNvPr id="4" name="Содержимое 3" descr="Уборевич И.П.-2.jpg"/>
          <p:cNvPicPr>
            <a:picLocks noGrp="1" noChangeAspect="1"/>
          </p:cNvPicPr>
          <p:nvPr>
            <p:ph idx="1"/>
          </p:nvPr>
        </p:nvPicPr>
        <p:blipFill>
          <a:blip r:embed="rId2"/>
          <a:stretch>
            <a:fillRect/>
          </a:stretch>
        </p:blipFill>
        <p:spPr>
          <a:xfrm>
            <a:off x="0" y="-1"/>
            <a:ext cx="4572000" cy="6886221"/>
          </a:xfrm>
        </p:spPr>
      </p:pic>
      <p:sp>
        <p:nvSpPr>
          <p:cNvPr id="5" name="Номер слайда 4"/>
          <p:cNvSpPr>
            <a:spLocks noGrp="1"/>
          </p:cNvSpPr>
          <p:nvPr>
            <p:ph type="sldNum" sz="quarter" idx="12"/>
          </p:nvPr>
        </p:nvSpPr>
        <p:spPr/>
        <p:txBody>
          <a:bodyPr/>
          <a:lstStyle/>
          <a:p>
            <a:fld id="{2E1D00D6-C1C6-4B6A-8ED2-58236D07329F}"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0"/>
            <a:ext cx="4000496" cy="6858000"/>
          </a:xfrm>
        </p:spPr>
        <p:txBody>
          <a:bodyPr>
            <a:normAutofit fontScale="90000"/>
          </a:bodyPr>
          <a:lstStyle/>
          <a:p>
            <a:r>
              <a:rPr lang="ru-RU" sz="3600" b="1" dirty="0" smtClean="0"/>
              <a:t>Я.Б. </a:t>
            </a:r>
            <a:r>
              <a:rPr lang="ru-RU" sz="3600" b="1" dirty="0"/>
              <a:t>Гамарник </a:t>
            </a:r>
            <a:r>
              <a:rPr lang="ru-RU" sz="2000" b="1" dirty="0" smtClean="0"/>
              <a:t/>
            </a:r>
            <a:br>
              <a:rPr lang="ru-RU" sz="2000" b="1" dirty="0" smtClean="0"/>
            </a:br>
            <a:r>
              <a:rPr lang="ru-RU" sz="3200" b="1" dirty="0" smtClean="0"/>
              <a:t>(</a:t>
            </a:r>
            <a:r>
              <a:rPr lang="ru-RU" sz="3200" b="1" dirty="0"/>
              <a:t>1884-1937)</a:t>
            </a:r>
            <a:r>
              <a:rPr lang="ru-RU" sz="2000" dirty="0"/>
              <a:t/>
            </a:r>
            <a:br>
              <a:rPr lang="ru-RU" sz="2000" dirty="0"/>
            </a:br>
            <a:r>
              <a:rPr lang="ru-RU" sz="2000" dirty="0"/>
              <a:t/>
            </a:r>
            <a:br>
              <a:rPr lang="ru-RU" sz="2000" dirty="0"/>
            </a:br>
            <a:r>
              <a:rPr lang="ru-RU" sz="2000" dirty="0" smtClean="0"/>
              <a:t>В 1929—1937 гг. начальник Политуправления РККА. Возглавил чистку политического состава РККА от «бывших белых» В 1930—1934 гг. первый зам. наркома по военным и морским делам СССР Ворошилова и зам. председателя Реввоенсовета СССР. Оказывал всемерное содействие Тухачевскому в осуществлении технической реконструкции Красной Армии и сыграл большую роль в повышении боеготовности РККА.В 1934—1937 гг. первый зам. наркома обороны СССР. Гамарнику первым в Красной Армии в 1935 было присвоено звание армейского комиссара 1-го ранга, соответствующее званию командарма 1-го ранга. Застрелился </a:t>
            </a:r>
            <a:r>
              <a:rPr lang="ru-RU" sz="2000" smtClean="0"/>
              <a:t>накануне неизбежного </a:t>
            </a:r>
            <a:r>
              <a:rPr lang="ru-RU" sz="2000" dirty="0" smtClean="0"/>
              <a:t>ареста</a:t>
            </a:r>
            <a:endParaRPr lang="ru-RU" sz="2000" dirty="0"/>
          </a:p>
        </p:txBody>
      </p:sp>
      <p:pic>
        <p:nvPicPr>
          <p:cNvPr id="4" name="Содержимое 3" descr="Gamarnik.jpg"/>
          <p:cNvPicPr>
            <a:picLocks noGrp="1" noChangeAspect="1"/>
          </p:cNvPicPr>
          <p:nvPr>
            <p:ph idx="1"/>
          </p:nvPr>
        </p:nvPicPr>
        <p:blipFill>
          <a:blip r:embed="rId2"/>
          <a:stretch>
            <a:fillRect/>
          </a:stretch>
        </p:blipFill>
        <p:spPr>
          <a:xfrm>
            <a:off x="0" y="0"/>
            <a:ext cx="5143500" cy="6858000"/>
          </a:xfrm>
        </p:spPr>
      </p:pic>
      <p:sp>
        <p:nvSpPr>
          <p:cNvPr id="5" name="Номер слайда 4"/>
          <p:cNvSpPr>
            <a:spLocks noGrp="1"/>
          </p:cNvSpPr>
          <p:nvPr>
            <p:ph type="sldNum" sz="quarter" idx="12"/>
          </p:nvPr>
        </p:nvSpPr>
        <p:spPr/>
        <p:txBody>
          <a:bodyPr/>
          <a:lstStyle/>
          <a:p>
            <a:fld id="{2E1D00D6-C1C6-4B6A-8ED2-58236D07329F}" type="slidenum">
              <a:rPr lang="ru-RU" smtClean="0"/>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6314" y="0"/>
            <a:ext cx="4357686" cy="6858000"/>
          </a:xfrm>
        </p:spPr>
        <p:txBody>
          <a:bodyPr>
            <a:normAutofit/>
          </a:bodyPr>
          <a:lstStyle/>
          <a:p>
            <a:r>
              <a:rPr lang="ru-RU" sz="3600" b="1" dirty="0"/>
              <a:t>А.И. </a:t>
            </a:r>
            <a:r>
              <a:rPr lang="ru-RU" sz="3600" b="1" dirty="0" err="1"/>
              <a:t>Корк</a:t>
            </a:r>
            <a:r>
              <a:rPr lang="ru-RU" sz="3600" b="1" dirty="0"/>
              <a:t> </a:t>
            </a:r>
            <a:r>
              <a:rPr lang="ru-RU" sz="2000" b="1" dirty="0" smtClean="0"/>
              <a:t/>
            </a:r>
            <a:br>
              <a:rPr lang="ru-RU" sz="2000" b="1" dirty="0" smtClean="0"/>
            </a:br>
            <a:r>
              <a:rPr lang="ru-RU" sz="3200" b="1" dirty="0" smtClean="0"/>
              <a:t>(1887-1937)</a:t>
            </a:r>
            <a:r>
              <a:rPr lang="ru-RU" sz="2000" dirty="0"/>
              <a:t/>
            </a:r>
            <a:br>
              <a:rPr lang="ru-RU" sz="2000" dirty="0"/>
            </a:br>
            <a:r>
              <a:rPr lang="ru-RU" sz="2000" dirty="0" smtClean="0"/>
              <a:t>военспец, командующий армиями в период Гражданской войны, командарм 2-го ранга (1935), начальник Военной Академии РККА им.Фрунзе, член ЦИК СССР, член ВКП(б) с 1927 года. Во время 1-й мировой войны был на штабных должностях, подполковник. Расстрелян в ходе репрессий в РККА (1937).</a:t>
            </a:r>
            <a:endParaRPr lang="ru-RU" sz="2000" dirty="0"/>
          </a:p>
        </p:txBody>
      </p:sp>
      <p:pic>
        <p:nvPicPr>
          <p:cNvPr id="4" name="Содержимое 3" descr="Kork.jpg"/>
          <p:cNvPicPr>
            <a:picLocks noGrp="1" noChangeAspect="1"/>
          </p:cNvPicPr>
          <p:nvPr>
            <p:ph idx="1"/>
          </p:nvPr>
        </p:nvPicPr>
        <p:blipFill>
          <a:blip r:embed="rId2"/>
          <a:stretch>
            <a:fillRect/>
          </a:stretch>
        </p:blipFill>
        <p:spPr>
          <a:xfrm>
            <a:off x="0" y="-83169"/>
            <a:ext cx="4714876" cy="7001591"/>
          </a:xfrm>
        </p:spPr>
      </p:pic>
      <p:sp>
        <p:nvSpPr>
          <p:cNvPr id="5" name="Номер слайда 4"/>
          <p:cNvSpPr>
            <a:spLocks noGrp="1"/>
          </p:cNvSpPr>
          <p:nvPr>
            <p:ph type="sldNum" sz="quarter" idx="12"/>
          </p:nvPr>
        </p:nvSpPr>
        <p:spPr/>
        <p:txBody>
          <a:bodyPr/>
          <a:lstStyle/>
          <a:p>
            <a:fld id="{2E1D00D6-C1C6-4B6A-8ED2-58236D07329F}"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0"/>
            <a:ext cx="4572000" cy="6858000"/>
          </a:xfrm>
        </p:spPr>
        <p:txBody>
          <a:bodyPr>
            <a:normAutofit/>
          </a:bodyPr>
          <a:lstStyle/>
          <a:p>
            <a:r>
              <a:rPr lang="ru-RU" sz="3600" b="1" dirty="0"/>
              <a:t>В.М. Примаков </a:t>
            </a:r>
            <a:r>
              <a:rPr lang="ru-RU" sz="2000" b="1" dirty="0" smtClean="0"/>
              <a:t/>
            </a:r>
            <a:br>
              <a:rPr lang="ru-RU" sz="2000" b="1" dirty="0" smtClean="0"/>
            </a:br>
            <a:r>
              <a:rPr lang="ru-RU" sz="3200" b="1" dirty="0" smtClean="0"/>
              <a:t>(1897-1937)</a:t>
            </a:r>
            <a:r>
              <a:rPr lang="ru-RU" sz="2000" dirty="0"/>
              <a:t/>
            </a:r>
            <a:br>
              <a:rPr lang="ru-RU" sz="2000" dirty="0"/>
            </a:br>
            <a:r>
              <a:rPr lang="ru-RU" sz="2000" dirty="0"/>
              <a:t/>
            </a:r>
            <a:br>
              <a:rPr lang="ru-RU" sz="2000" dirty="0"/>
            </a:br>
            <a:r>
              <a:rPr lang="ru-RU" sz="2000" dirty="0" smtClean="0"/>
              <a:t>В 1914 вступил в РСДРП, большевик. Награжден двумя орденами Красного Знамени (1920, 1921). Поддерживал дисциплину с помощью карательных мер. Образование получил на Высших военно-академических курсах (1923). </a:t>
            </a:r>
            <a:r>
              <a:rPr lang="ru-RU" sz="2000" dirty="0" smtClean="0"/>
              <a:t/>
            </a:r>
            <a:br>
              <a:rPr lang="ru-RU" sz="2000" dirty="0" smtClean="0"/>
            </a:br>
            <a:r>
              <a:rPr lang="ru-RU" sz="2000" dirty="0" smtClean="0"/>
              <a:t> </a:t>
            </a:r>
            <a:r>
              <a:rPr lang="ru-RU" sz="2000" dirty="0" smtClean="0"/>
              <a:t>В 1933—1935 — зам. командующего </a:t>
            </a:r>
            <a:r>
              <a:rPr lang="ru-RU" sz="2000" dirty="0" err="1" smtClean="0"/>
              <a:t>Северо-Кавказским</a:t>
            </a:r>
            <a:r>
              <a:rPr lang="ru-RU" sz="2000" dirty="0" smtClean="0"/>
              <a:t> военным округом, зам. инспектора высших военно-учебных заведений. С 1935 зам. командующего Ленинградским военным округом. В1937 приговорен к смертной казни. Расстрелян. В 1957 реабилитирован.</a:t>
            </a:r>
            <a:br>
              <a:rPr lang="ru-RU" sz="2000" dirty="0" smtClean="0"/>
            </a:br>
            <a:endParaRPr lang="ru-RU" sz="2000" dirty="0">
              <a:solidFill>
                <a:schemeClr val="bg1"/>
              </a:solidFill>
            </a:endParaRPr>
          </a:p>
        </p:txBody>
      </p:sp>
      <p:pic>
        <p:nvPicPr>
          <p:cNvPr id="4" name="Содержимое 3" descr="Примаков В.М..jpg"/>
          <p:cNvPicPr>
            <a:picLocks noGrp="1" noChangeAspect="1"/>
          </p:cNvPicPr>
          <p:nvPr>
            <p:ph idx="1"/>
          </p:nvPr>
        </p:nvPicPr>
        <p:blipFill>
          <a:blip r:embed="rId2"/>
          <a:stretch>
            <a:fillRect/>
          </a:stretch>
        </p:blipFill>
        <p:spPr>
          <a:xfrm>
            <a:off x="0" y="0"/>
            <a:ext cx="4572000" cy="6968970"/>
          </a:xfrm>
        </p:spPr>
      </p:pic>
      <p:sp>
        <p:nvSpPr>
          <p:cNvPr id="5" name="Номер слайда 4"/>
          <p:cNvSpPr>
            <a:spLocks noGrp="1"/>
          </p:cNvSpPr>
          <p:nvPr>
            <p:ph type="sldNum" sz="quarter" idx="12"/>
          </p:nvPr>
        </p:nvSpPr>
        <p:spPr/>
        <p:txBody>
          <a:bodyPr/>
          <a:lstStyle/>
          <a:p>
            <a:fld id="{2E1D00D6-C1C6-4B6A-8ED2-58236D07329F}" type="slidenum">
              <a:rPr lang="ru-RU" smtClean="0"/>
              <a:pPr/>
              <a:t>16</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mso5B2A6"/>
          <p:cNvPicPr>
            <a:picLocks noChangeAspect="1" noChangeArrowheads="1"/>
          </p:cNvPicPr>
          <p:nvPr/>
        </p:nvPicPr>
        <p:blipFill>
          <a:blip r:embed="rId2" cstate="print"/>
          <a:srcRect l="4921" t="2072" r="3937"/>
          <a:stretch>
            <a:fillRect/>
          </a:stretch>
        </p:blipFill>
        <p:spPr bwMode="auto">
          <a:xfrm>
            <a:off x="500034" y="0"/>
            <a:ext cx="2931011" cy="6858000"/>
          </a:xfrm>
          <a:prstGeom prst="rect">
            <a:avLst/>
          </a:prstGeom>
          <a:noFill/>
          <a:ln w="9525">
            <a:noFill/>
            <a:miter lim="800000"/>
            <a:headEnd/>
            <a:tailEnd/>
          </a:ln>
        </p:spPr>
      </p:pic>
      <p:pic>
        <p:nvPicPr>
          <p:cNvPr id="1027" name="Picture 3" descr="mso66022"/>
          <p:cNvPicPr>
            <a:picLocks noChangeAspect="1" noChangeArrowheads="1"/>
          </p:cNvPicPr>
          <p:nvPr/>
        </p:nvPicPr>
        <p:blipFill>
          <a:blip r:embed="rId3" cstate="print"/>
          <a:srcRect t="308" r="2654" b="17"/>
          <a:stretch>
            <a:fillRect/>
          </a:stretch>
        </p:blipFill>
        <p:spPr bwMode="auto">
          <a:xfrm>
            <a:off x="3571868" y="0"/>
            <a:ext cx="5166160" cy="685800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fld id="{2E1D00D6-C1C6-4B6A-8ED2-58236D07329F}" type="slidenum">
              <a:rPr lang="ru-RU" smtClean="0"/>
              <a:pPr/>
              <a:t>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solidFill>
                  <a:srgbClr val="FF0000"/>
                </a:solidFill>
              </a:rPr>
              <a:t>Красные маршалы</a:t>
            </a:r>
            <a:r>
              <a:rPr lang="ru-RU" sz="3600" dirty="0"/>
              <a:t>:</a:t>
            </a:r>
            <a:r>
              <a:rPr lang="ru-RU" sz="2000" dirty="0"/>
              <a:t/>
            </a:r>
            <a:br>
              <a:rPr lang="ru-RU" sz="2000" dirty="0"/>
            </a:br>
            <a:r>
              <a:rPr lang="ru-RU" sz="2000" dirty="0"/>
              <a:t>1ряд: М. Тухачевский, К. Ворошилов, А. Егоров, 2 ряд: С.Будённый, В. Блюхер</a:t>
            </a:r>
            <a:br>
              <a:rPr lang="ru-RU" sz="2000" dirty="0"/>
            </a:br>
            <a:endParaRPr lang="ru-RU" sz="2000" dirty="0"/>
          </a:p>
        </p:txBody>
      </p:sp>
      <p:pic>
        <p:nvPicPr>
          <p:cNvPr id="4" name="Содержимое 3" descr="300px-5marshals_01.jpg"/>
          <p:cNvPicPr>
            <a:picLocks noGrp="1" noChangeAspect="1"/>
          </p:cNvPicPr>
          <p:nvPr>
            <p:ph idx="1"/>
          </p:nvPr>
        </p:nvPicPr>
        <p:blipFill>
          <a:blip r:embed="rId2"/>
          <a:stretch>
            <a:fillRect/>
          </a:stretch>
        </p:blipFill>
        <p:spPr>
          <a:xfrm>
            <a:off x="857224" y="1200925"/>
            <a:ext cx="7786742" cy="5580498"/>
          </a:xfrm>
        </p:spPr>
      </p:pic>
      <p:sp>
        <p:nvSpPr>
          <p:cNvPr id="5" name="Номер слайда 4"/>
          <p:cNvSpPr>
            <a:spLocks noGrp="1"/>
          </p:cNvSpPr>
          <p:nvPr>
            <p:ph type="sldNum" sz="quarter" idx="12"/>
          </p:nvPr>
        </p:nvSpPr>
        <p:spPr/>
        <p:txBody>
          <a:bodyPr/>
          <a:lstStyle/>
          <a:p>
            <a:fld id="{2E1D00D6-C1C6-4B6A-8ED2-58236D07329F}" type="slidenum">
              <a:rPr lang="ru-RU" smtClean="0"/>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0"/>
            <a:ext cx="4643438" cy="6858000"/>
          </a:xfrm>
        </p:spPr>
        <p:txBody>
          <a:bodyPr>
            <a:normAutofit/>
          </a:bodyPr>
          <a:lstStyle/>
          <a:p>
            <a:r>
              <a:rPr lang="ru-RU" sz="3600" b="1" dirty="0"/>
              <a:t>К.Е. </a:t>
            </a:r>
            <a:r>
              <a:rPr lang="ru-RU" sz="3600" b="1" dirty="0" smtClean="0"/>
              <a:t>Ворошилов</a:t>
            </a:r>
            <a:r>
              <a:rPr lang="ru-RU" sz="2000" b="1" dirty="0" smtClean="0"/>
              <a:t/>
            </a:r>
            <a:br>
              <a:rPr lang="ru-RU" sz="2000" b="1" dirty="0" smtClean="0"/>
            </a:br>
            <a:r>
              <a:rPr lang="ru-RU" sz="3200" b="1" dirty="0" smtClean="0"/>
              <a:t>(</a:t>
            </a:r>
            <a:r>
              <a:rPr lang="ru-RU" sz="3200" b="1" dirty="0"/>
              <a:t>1881-1969)</a:t>
            </a:r>
            <a:r>
              <a:rPr lang="ru-RU" sz="2000" dirty="0"/>
              <a:t/>
            </a:r>
            <a:br>
              <a:rPr lang="ru-RU" sz="2000" dirty="0"/>
            </a:br>
            <a:r>
              <a:rPr lang="ru-RU" sz="2000" dirty="0"/>
              <a:t>В 1925-1934 гг. – нарком по военным и морским делам, председатель РВС СССР. 1934-1940 – нарком обороны СССР, с 1940 –заместитель председателя Совнаркома. В годы Великой Отечественной войны – член ГКО и представитель Ставки Верховного Главнокомандующего на ряде фронтов. В начале войны проявил полную неспособность руководить войсками. В 1953-1960 </a:t>
            </a:r>
            <a:r>
              <a:rPr lang="ru-RU" sz="2000" dirty="0" err="1"/>
              <a:t>гг</a:t>
            </a:r>
            <a:r>
              <a:rPr lang="ru-RU" sz="2000" dirty="0"/>
              <a:t> – Председатель Президиума, а с 1960 года – член Президиума Верховного Совета СССР</a:t>
            </a:r>
            <a:br>
              <a:rPr lang="ru-RU" sz="2000" dirty="0"/>
            </a:br>
            <a:endParaRPr lang="ru-RU" sz="2000" dirty="0"/>
          </a:p>
        </p:txBody>
      </p:sp>
      <p:pic>
        <p:nvPicPr>
          <p:cNvPr id="5" name="Содержимое 4" descr="Ворошилов К.Е..jpg"/>
          <p:cNvPicPr>
            <a:picLocks noGrp="1" noChangeAspect="1"/>
          </p:cNvPicPr>
          <p:nvPr>
            <p:ph idx="1"/>
          </p:nvPr>
        </p:nvPicPr>
        <p:blipFill>
          <a:blip r:embed="rId2"/>
          <a:stretch>
            <a:fillRect/>
          </a:stretch>
        </p:blipFill>
        <p:spPr>
          <a:xfrm>
            <a:off x="0" y="0"/>
            <a:ext cx="4500562" cy="6797340"/>
          </a:xfrm>
        </p:spPr>
      </p:pic>
      <p:sp>
        <p:nvSpPr>
          <p:cNvPr id="4" name="Номер слайда 3"/>
          <p:cNvSpPr>
            <a:spLocks noGrp="1"/>
          </p:cNvSpPr>
          <p:nvPr>
            <p:ph type="sldNum" sz="quarter" idx="12"/>
          </p:nvPr>
        </p:nvSpPr>
        <p:spPr/>
        <p:txBody>
          <a:bodyPr/>
          <a:lstStyle/>
          <a:p>
            <a:fld id="{2E1D00D6-C1C6-4B6A-8ED2-58236D07329F}"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1934" y="0"/>
            <a:ext cx="4614866" cy="6858000"/>
          </a:xfrm>
        </p:spPr>
        <p:txBody>
          <a:bodyPr>
            <a:normAutofit/>
          </a:bodyPr>
          <a:lstStyle/>
          <a:p>
            <a:r>
              <a:rPr lang="ru-RU" sz="3600" b="1" dirty="0"/>
              <a:t>С.М. </a:t>
            </a:r>
            <a:r>
              <a:rPr lang="ru-RU" sz="3600" b="1" dirty="0" smtClean="0"/>
              <a:t>Будённый</a:t>
            </a:r>
            <a:r>
              <a:rPr lang="ru-RU" sz="2000" b="1" dirty="0" smtClean="0"/>
              <a:t/>
            </a:r>
            <a:br>
              <a:rPr lang="ru-RU" sz="2000" b="1" dirty="0" smtClean="0"/>
            </a:br>
            <a:r>
              <a:rPr lang="ru-RU" sz="3200" b="1" dirty="0" smtClean="0"/>
              <a:t> (1883-1973</a:t>
            </a:r>
            <a:r>
              <a:rPr lang="ru-RU" sz="3200" b="1" dirty="0"/>
              <a:t>)</a:t>
            </a:r>
            <a:r>
              <a:rPr lang="ru-RU" sz="2000" dirty="0"/>
              <a:t/>
            </a:r>
            <a:br>
              <a:rPr lang="ru-RU" sz="2000" dirty="0"/>
            </a:br>
            <a:r>
              <a:rPr lang="ru-RU" sz="2000" dirty="0"/>
              <a:t>В Гражданскую войну командовал 1-й Конной Армии (1919-1923). Позже на командных должностях  в Красной Армии, заместитель и первый заместитель наркома обороны. В 1941-1942 гг. – командовал войсками ряда фронтов и направлений, затем – кавалерией Красной Армии. С января 1943 командующий кавалерией Советской Армии и чл. Высшего военного совета Министерства Вооруженных Сил СССР, а в 1947-53 одновременно зам. министра сельского х-ва по коневодству. С мая 1953 по сентябрь 1954 инспектор кавалерии.</a:t>
            </a:r>
            <a:br>
              <a:rPr lang="ru-RU" sz="2000" dirty="0"/>
            </a:br>
            <a:endParaRPr lang="ru-RU" sz="2000" dirty="0"/>
          </a:p>
        </p:txBody>
      </p:sp>
      <p:pic>
        <p:nvPicPr>
          <p:cNvPr id="5" name="Содержимое 4" descr="Будённый С.М..jpg"/>
          <p:cNvPicPr>
            <a:picLocks noGrp="1" noChangeAspect="1"/>
          </p:cNvPicPr>
          <p:nvPr>
            <p:ph idx="1"/>
          </p:nvPr>
        </p:nvPicPr>
        <p:blipFill>
          <a:blip r:embed="rId2"/>
          <a:stretch>
            <a:fillRect/>
          </a:stretch>
        </p:blipFill>
        <p:spPr>
          <a:xfrm>
            <a:off x="0" y="0"/>
            <a:ext cx="4071934" cy="6857994"/>
          </a:xfrm>
        </p:spPr>
      </p:pic>
      <p:sp>
        <p:nvSpPr>
          <p:cNvPr id="4" name="Номер слайда 3"/>
          <p:cNvSpPr>
            <a:spLocks noGrp="1"/>
          </p:cNvSpPr>
          <p:nvPr>
            <p:ph type="sldNum" sz="quarter" idx="12"/>
          </p:nvPr>
        </p:nvSpPr>
        <p:spPr/>
        <p:txBody>
          <a:bodyPr/>
          <a:lstStyle/>
          <a:p>
            <a:fld id="{2E1D00D6-C1C6-4B6A-8ED2-58236D07329F}"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3570" y="0"/>
            <a:ext cx="3500430" cy="6858000"/>
          </a:xfrm>
        </p:spPr>
        <p:txBody>
          <a:bodyPr>
            <a:normAutofit/>
          </a:bodyPr>
          <a:lstStyle/>
          <a:p>
            <a:r>
              <a:rPr lang="ru-RU" sz="3600" b="1" dirty="0"/>
              <a:t>А.И. Егоров </a:t>
            </a:r>
            <a:r>
              <a:rPr lang="ru-RU" sz="2000" b="1" dirty="0" smtClean="0"/>
              <a:t/>
            </a:r>
            <a:br>
              <a:rPr lang="ru-RU" sz="2000" b="1" dirty="0" smtClean="0"/>
            </a:br>
            <a:r>
              <a:rPr lang="ru-RU" sz="3200" b="1" dirty="0" smtClean="0"/>
              <a:t>(</a:t>
            </a:r>
            <a:r>
              <a:rPr lang="ru-RU" sz="3200" b="1" dirty="0"/>
              <a:t>1883-1939)</a:t>
            </a:r>
            <a:r>
              <a:rPr lang="ru-RU" sz="2000" dirty="0"/>
              <a:t/>
            </a:r>
            <a:br>
              <a:rPr lang="ru-RU" sz="2000" dirty="0"/>
            </a:br>
            <a:r>
              <a:rPr lang="ru-RU" sz="2000" dirty="0"/>
              <a:t>Окончил Юнкерское пехотное училище. Участник Первой мировой войны (полковник). После октябрьской революции перешёл на сторону  советской власти. Участник Гражданской войны. Затем начальник Генерального штаба, заместитель наркома обороны СССР. Маршал Советского Союза. Расстрелян с группой военачальников. Реабилитирован посмертно.</a:t>
            </a:r>
            <a:br>
              <a:rPr lang="ru-RU" sz="2000" dirty="0"/>
            </a:br>
            <a:endParaRPr lang="ru-RU" sz="2000" dirty="0"/>
          </a:p>
        </p:txBody>
      </p:sp>
      <p:pic>
        <p:nvPicPr>
          <p:cNvPr id="4" name="Содержимое 3" descr="Егоров А.И..jpg"/>
          <p:cNvPicPr>
            <a:picLocks noGrp="1" noChangeAspect="1"/>
          </p:cNvPicPr>
          <p:nvPr>
            <p:ph idx="1"/>
          </p:nvPr>
        </p:nvPicPr>
        <p:blipFill>
          <a:blip r:embed="rId2"/>
          <a:stretch>
            <a:fillRect/>
          </a:stretch>
        </p:blipFill>
        <p:spPr>
          <a:xfrm>
            <a:off x="0" y="0"/>
            <a:ext cx="5705060" cy="6858000"/>
          </a:xfrm>
        </p:spPr>
      </p:pic>
      <p:sp>
        <p:nvSpPr>
          <p:cNvPr id="5" name="Номер слайда 4"/>
          <p:cNvSpPr>
            <a:spLocks noGrp="1"/>
          </p:cNvSpPr>
          <p:nvPr>
            <p:ph type="sldNum" sz="quarter" idx="12"/>
          </p:nvPr>
        </p:nvSpPr>
        <p:spPr/>
        <p:txBody>
          <a:bodyPr/>
          <a:lstStyle/>
          <a:p>
            <a:fld id="{2E1D00D6-C1C6-4B6A-8ED2-58236D07329F}"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0"/>
            <a:ext cx="4143372" cy="6858000"/>
          </a:xfrm>
        </p:spPr>
        <p:txBody>
          <a:bodyPr>
            <a:normAutofit/>
          </a:bodyPr>
          <a:lstStyle/>
          <a:p>
            <a:r>
              <a:rPr lang="ru-RU" sz="3600" b="1" dirty="0"/>
              <a:t>В.К. Блюхер  </a:t>
            </a:r>
            <a:r>
              <a:rPr lang="ru-RU" sz="2000" b="1" dirty="0" smtClean="0"/>
              <a:t/>
            </a:r>
            <a:br>
              <a:rPr lang="ru-RU" sz="2000" b="1" dirty="0" smtClean="0"/>
            </a:br>
            <a:r>
              <a:rPr lang="ru-RU" sz="3200" b="1" dirty="0" smtClean="0"/>
              <a:t>(</a:t>
            </a:r>
            <a:r>
              <a:rPr lang="ru-RU" sz="3200" b="1" dirty="0"/>
              <a:t>1890-1938)</a:t>
            </a:r>
            <a:r>
              <a:rPr lang="ru-RU" sz="2000" dirty="0"/>
              <a:t/>
            </a:r>
            <a:br>
              <a:rPr lang="ru-RU" sz="2000" dirty="0"/>
            </a:br>
            <a:r>
              <a:rPr lang="ru-RU" sz="2000" dirty="0"/>
              <a:t>В1920-1922 гг. – военный министр и главнокомандующий Народно-революционной армией Дальневосточной республики. Первый кавалер ордена Красного Знамени. После Гражданской войны – на высших командных постах в армии. В 1929-1938 гг. – командующий Отдельной Дальневосточной армией. В 1938 г. арестован и расстрелян</a:t>
            </a:r>
            <a:br>
              <a:rPr lang="ru-RU" sz="2000" dirty="0"/>
            </a:br>
            <a:endParaRPr lang="ru-RU" sz="2000" dirty="0"/>
          </a:p>
        </p:txBody>
      </p:sp>
      <p:pic>
        <p:nvPicPr>
          <p:cNvPr id="4" name="Содержимое 3" descr="Блюхер В.К..jpg"/>
          <p:cNvPicPr>
            <a:picLocks noGrp="1" noChangeAspect="1"/>
          </p:cNvPicPr>
          <p:nvPr>
            <p:ph idx="1"/>
          </p:nvPr>
        </p:nvPicPr>
        <p:blipFill>
          <a:blip r:embed="rId2"/>
          <a:stretch>
            <a:fillRect/>
          </a:stretch>
        </p:blipFill>
        <p:spPr>
          <a:xfrm>
            <a:off x="0" y="0"/>
            <a:ext cx="5072066" cy="6837145"/>
          </a:xfrm>
        </p:spPr>
      </p:pic>
      <p:sp>
        <p:nvSpPr>
          <p:cNvPr id="5" name="Номер слайда 4"/>
          <p:cNvSpPr>
            <a:spLocks noGrp="1"/>
          </p:cNvSpPr>
          <p:nvPr>
            <p:ph type="sldNum" sz="quarter" idx="12"/>
          </p:nvPr>
        </p:nvSpPr>
        <p:spPr/>
        <p:txBody>
          <a:bodyPr/>
          <a:lstStyle/>
          <a:p>
            <a:fld id="{2E1D00D6-C1C6-4B6A-8ED2-58236D07329F}"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8" y="0"/>
            <a:ext cx="3428992" cy="6858000"/>
          </a:xfrm>
        </p:spPr>
        <p:txBody>
          <a:bodyPr>
            <a:normAutofit/>
          </a:bodyPr>
          <a:lstStyle/>
          <a:p>
            <a:r>
              <a:rPr lang="ru-RU" sz="3600" b="1" dirty="0"/>
              <a:t>М.Н. </a:t>
            </a:r>
            <a:r>
              <a:rPr lang="ru-RU" sz="3600" b="1" dirty="0" smtClean="0"/>
              <a:t>Тухачевский</a:t>
            </a:r>
            <a:r>
              <a:rPr lang="ru-RU" sz="1800" b="1" dirty="0" smtClean="0"/>
              <a:t/>
            </a:r>
            <a:br>
              <a:rPr lang="ru-RU" sz="1800" b="1" dirty="0" smtClean="0"/>
            </a:br>
            <a:r>
              <a:rPr lang="ru-RU" sz="3600" b="1" dirty="0" smtClean="0"/>
              <a:t>(</a:t>
            </a:r>
            <a:r>
              <a:rPr lang="ru-RU" sz="3600" b="1" dirty="0"/>
              <a:t>1893-1937)</a:t>
            </a:r>
            <a:r>
              <a:rPr lang="ru-RU" sz="1800" dirty="0"/>
              <a:t/>
            </a:r>
            <a:br>
              <a:rPr lang="ru-RU" sz="1800" dirty="0"/>
            </a:br>
            <a:r>
              <a:rPr lang="ru-RU" sz="2000" dirty="0"/>
              <a:t>Из дворян. Окончил военное училище. Участник Первой мировой войны (гвардии подпоручик). Сначала 1918г. – в Красной Армии После Гражданской войны 1918-20 принимал деятельное участие в проведении Военной реформы 1924-25</a:t>
            </a:r>
            <a:r>
              <a:rPr lang="ru-RU" sz="2000" dirty="0" smtClean="0"/>
              <a:t>. С 1934 </a:t>
            </a:r>
            <a:r>
              <a:rPr lang="ru-RU" sz="2000" dirty="0"/>
              <a:t>заместитель наркома обороны, с 1936 1-й заместитель наркома обороны и начальник управления боевой подготовки. </a:t>
            </a:r>
            <a:r>
              <a:rPr lang="ru-RU" sz="2000" dirty="0" smtClean="0"/>
              <a:t> Был расстрелян в 1937 году.</a:t>
            </a:r>
            <a:endParaRPr lang="ru-RU" sz="2000" dirty="0"/>
          </a:p>
        </p:txBody>
      </p:sp>
      <p:pic>
        <p:nvPicPr>
          <p:cNvPr id="4" name="Содержимое 3" descr="Тухачевский М.Н.jpg"/>
          <p:cNvPicPr>
            <a:picLocks noGrp="1" noChangeAspect="1"/>
          </p:cNvPicPr>
          <p:nvPr>
            <p:ph idx="1"/>
          </p:nvPr>
        </p:nvPicPr>
        <p:blipFill>
          <a:blip r:embed="rId2"/>
          <a:stretch>
            <a:fillRect/>
          </a:stretch>
        </p:blipFill>
        <p:spPr>
          <a:xfrm>
            <a:off x="-1" y="0"/>
            <a:ext cx="5743575" cy="6858000"/>
          </a:xfrm>
        </p:spPr>
      </p:pic>
      <p:sp>
        <p:nvSpPr>
          <p:cNvPr id="6" name="Номер слайда 5"/>
          <p:cNvSpPr>
            <a:spLocks noGrp="1"/>
          </p:cNvSpPr>
          <p:nvPr>
            <p:ph type="sldNum" sz="quarter" idx="12"/>
          </p:nvPr>
        </p:nvSpPr>
        <p:spPr/>
        <p:txBody>
          <a:bodyPr/>
          <a:lstStyle/>
          <a:p>
            <a:fld id="{2E1D00D6-C1C6-4B6A-8ED2-58236D07329F}"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0"/>
            <a:ext cx="4000528" cy="6858000"/>
          </a:xfrm>
        </p:spPr>
        <p:txBody>
          <a:bodyPr>
            <a:normAutofit fontScale="90000"/>
          </a:bodyPr>
          <a:lstStyle/>
          <a:p>
            <a:r>
              <a:rPr lang="ru-RU" sz="3600" dirty="0" smtClean="0"/>
              <a:t>Белов И.П.</a:t>
            </a:r>
            <a:br>
              <a:rPr lang="ru-RU" sz="3600" dirty="0" smtClean="0"/>
            </a:br>
            <a:r>
              <a:rPr lang="ru-RU" sz="3200" dirty="0" smtClean="0"/>
              <a:t>(1893-1938)</a:t>
            </a:r>
            <a:r>
              <a:rPr lang="ru-RU" sz="3200" dirty="0" smtClean="0"/>
              <a:t/>
            </a:r>
            <a:br>
              <a:rPr lang="ru-RU" sz="3200" dirty="0" smtClean="0"/>
            </a:br>
            <a:r>
              <a:rPr lang="ru-RU" sz="2200" dirty="0" smtClean="0"/>
              <a:t> командарм 1-го ранга (1935). Сын крестьянина-бедняка. </a:t>
            </a:r>
            <a:r>
              <a:rPr lang="ru-RU" sz="2200" dirty="0" smtClean="0"/>
              <a:t>Участник </a:t>
            </a:r>
            <a:r>
              <a:rPr lang="ru-RU" sz="2200" dirty="0" smtClean="0"/>
              <a:t>1-й мировой войны, унтер-офицер. В 1919 главнокомандующий войсками Туркестанской республики. </a:t>
            </a:r>
            <a:r>
              <a:rPr lang="ru-RU" sz="2200" dirty="0" smtClean="0"/>
              <a:t>Успешно </a:t>
            </a:r>
            <a:r>
              <a:rPr lang="ru-RU" sz="2200" dirty="0" smtClean="0"/>
              <a:t>боролся с басмаческими отрядами, применяя против них их же террористические методы. </a:t>
            </a:r>
            <a:r>
              <a:rPr lang="ru-RU" sz="2200" dirty="0" smtClean="0"/>
              <a:t/>
            </a:r>
            <a:br>
              <a:rPr lang="ru-RU" sz="2200" dirty="0" smtClean="0"/>
            </a:br>
            <a:r>
              <a:rPr lang="ru-RU" sz="2200" dirty="0" smtClean="0"/>
              <a:t>В </a:t>
            </a:r>
            <a:r>
              <a:rPr lang="ru-RU" sz="2200" dirty="0" smtClean="0"/>
              <a:t>1938 на посту командующего войсками Белорусского военного округа арестован. Приговорен к смертной казни. Расстрелян. </a:t>
            </a:r>
            <a:r>
              <a:rPr lang="ru-RU" sz="2200" dirty="0" smtClean="0"/>
              <a:t/>
            </a:r>
            <a:br>
              <a:rPr lang="ru-RU" sz="2200" dirty="0" smtClean="0"/>
            </a:br>
            <a:r>
              <a:rPr lang="ru-RU" sz="2200" dirty="0" smtClean="0"/>
              <a:t>В  </a:t>
            </a:r>
            <a:r>
              <a:rPr lang="ru-RU" sz="2200" dirty="0" smtClean="0"/>
              <a:t>1956 реабилитирован.</a:t>
            </a:r>
            <a:r>
              <a:rPr lang="ru-RU" sz="3200" dirty="0" smtClean="0"/>
              <a:t/>
            </a:r>
            <a:br>
              <a:rPr lang="ru-RU" sz="3200" dirty="0" smtClean="0"/>
            </a:br>
            <a:endParaRPr lang="ru-RU" sz="3600" dirty="0"/>
          </a:p>
        </p:txBody>
      </p:sp>
      <p:pic>
        <p:nvPicPr>
          <p:cNvPr id="5" name="Содержимое 4" descr="Белов И.П..gif"/>
          <p:cNvPicPr>
            <a:picLocks noGrp="1" noChangeAspect="1"/>
          </p:cNvPicPr>
          <p:nvPr>
            <p:ph idx="1"/>
          </p:nvPr>
        </p:nvPicPr>
        <p:blipFill>
          <a:blip r:embed="rId2"/>
          <a:stretch>
            <a:fillRect/>
          </a:stretch>
        </p:blipFill>
        <p:spPr>
          <a:xfrm>
            <a:off x="-1" y="0"/>
            <a:ext cx="5006341" cy="6858000"/>
          </a:xfrm>
        </p:spPr>
      </p:pic>
      <p:sp>
        <p:nvSpPr>
          <p:cNvPr id="6" name="Номер слайда 5"/>
          <p:cNvSpPr>
            <a:spLocks noGrp="1"/>
          </p:cNvSpPr>
          <p:nvPr>
            <p:ph type="sldNum" sz="quarter" idx="12"/>
          </p:nvPr>
        </p:nvSpPr>
        <p:spPr/>
        <p:txBody>
          <a:bodyPr/>
          <a:lstStyle/>
          <a:p>
            <a:fld id="{2E1D00D6-C1C6-4B6A-8ED2-58236D07329F}"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64</Words>
  <Application>Microsoft Office PowerPoint</Application>
  <PresentationFormat>Экран (4:3)</PresentationFormat>
  <Paragraphs>35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Красные маршалы: 1ряд: М. Тухачевский, К. Ворошилов, А. Егоров, 2 ряд: С.Будённый, В. Блюхер </vt:lpstr>
      <vt:lpstr>К.Е. Ворошилов (1881-1969) В 1925-1934 гг. – нарком по военным и морским делам, председатель РВС СССР. 1934-1940 – нарком обороны СССР, с 1940 –заместитель председателя Совнаркома. В годы Великой Отечественной войны – член ГКО и представитель Ставки Верховного Главнокомандующего на ряде фронтов. В начале войны проявил полную неспособность руководить войсками. В 1953-1960 гг – Председатель Президиума, а с 1960 года – член Президиума Верховного Совета СССР </vt:lpstr>
      <vt:lpstr>С.М. Будённый  (1883-1973) В Гражданскую войну командовал 1-й Конной Армии (1919-1923). Позже на командных должностях  в Красной Армии, заместитель и первый заместитель наркома обороны. В 1941-1942 гг. – командовал войсками ряда фронтов и направлений, затем – кавалерией Красной Армии. С января 1943 командующий кавалерией Советской Армии и чл. Высшего военного совета Министерства Вооруженных Сил СССР, а в 1947-53 одновременно зам. министра сельского х-ва по коневодству. С мая 1953 по сентябрь 1954 инспектор кавалерии. </vt:lpstr>
      <vt:lpstr>А.И. Егоров  (1883-1939) Окончил Юнкерское пехотное училище. Участник Первой мировой войны (полковник). После октябрьской революции перешёл на сторону  советской власти. Участник Гражданской войны. Затем начальник Генерального штаба, заместитель наркома обороны СССР. Маршал Советского Союза. Расстрелян с группой военачальников. Реабилитирован посмертно. </vt:lpstr>
      <vt:lpstr>В.К. Блюхер   (1890-1938) В1920-1922 гг. – военный министр и главнокомандующий Народно-революционной армией Дальневосточной республики. Первый кавалер ордена Красного Знамени. После Гражданской войны – на высших командных постах в армии. В 1929-1938 гг. – командующий Отдельной Дальневосточной армией. В 1938 г. арестован и расстрелян </vt:lpstr>
      <vt:lpstr>М.Н. Тухачевский (1893-1937) Из дворян. Окончил военное училище. Участник Первой мировой войны (гвардии подпоручик). Сначала 1918г. – в Красной Армии После Гражданской войны 1918-20 принимал деятельное участие в проведении Военной реформы 1924-25. С 1934 заместитель наркома обороны, с 1936 1-й заместитель наркома обороны и начальник управления боевой подготовки.  Был расстрелян в 1937 году.</vt:lpstr>
      <vt:lpstr>Белов И.П. (1893-1938)  командарм 1-го ранга (1935). Сын крестьянина-бедняка. Участник 1-й мировой войны, унтер-офицер. В 1919 главнокомандующий войсками Туркестанской республики. Успешно боролся с басмаческими отрядами, применяя против них их же террористические методы.  В 1938 на посту командующего войсками Белорусского военного округа арестован. Приговорен к смертной казни. Расстрелян.  В  1956 реабилитирован. </vt:lpstr>
      <vt:lpstr>Каменев С.С. (1881-1936) Командарм 1-го ранга (1935). Член КПСС с 1930. Родился в семье военного инженера. Окончил Александровское военное училище (1900) и Академию Генштаба (1907). Во время 1-й мировой войны 1914—18 на штабных должностях. В начале 1918 добровольно вступил в Красную Армию.  С 1918 по 1919 успешно командовал войсками Восточного фронта , затем при обороне и наступлении против войск Колчака в 1919. С 1919 по 1924 — главнокомандующий вооруженными силами Республики.  С 1934 начальник управления ПВО и одновременно  член Военного совета при Наркомате обороны СССР. Скончался 25 августа 1936 года от сердечного приступа.   </vt:lpstr>
      <vt:lpstr>Б.М. Шапошников   (1882-1945)  На военной службе с 1901 г. Участник Первой мировой войны (полковник), в Красной Армии с 1918 г. В годы Гражданской войны и после её окончания – на штабной и военно-преподавательской работе. Во время Великой Отечественной войны – начальник Генерального штаба, заместитель наркома обороны. Маршал Советского Союза. Внёс значительный вклад в теорию и практику строительства Вооружённых Сил СССР. </vt:lpstr>
      <vt:lpstr>И.Э. Якир  (1896-1937)  Участник Гражданской войны. В конце 1920-х гг. учился в немецкой военной академии. 12 лет командовал Украинским военным округом. В 1935—1936 гг. в Политбюро принимались решения о назначениях Якира и Уборевича, как наиболее талантливых командующих войсками двух ведущих военных округов, на высшие должности в центральном аппарате НКО. Якир отказался от должности начальника Генштаба. Репрессирован в 1937г </vt:lpstr>
      <vt:lpstr>И.П. Уборевич  (1896-1937)   В конце 1920-х гг. учился в немецкой военной академии. В 1930 г. был назначен 1-м заместителем наркома по военным и морским делам. Затем командующий Белорусским военным округом.  В Белорусском округе под руководством Уборевича выросли талантливые командиры, ставшие видными полководцами Великой Отечественной войны: будущие маршалы Г.К.Жуков, И.С.Конев, К.А.Мерецков и др. </vt:lpstr>
      <vt:lpstr>Я.Б. Гамарник  (1884-1937)  В 1929—1937 гг. начальник Политуправления РККА. Возглавил чистку политического состава РККА от «бывших белых» В 1930—1934 гг. первый зам. наркома по военным и морским делам СССР Ворошилова и зам. председателя Реввоенсовета СССР. Оказывал всемерное содействие Тухачевскому в осуществлении технической реконструкции Красной Армии и сыграл большую роль в повышении боеготовности РККА.В 1934—1937 гг. первый зам. наркома обороны СССР. Гамарнику первым в Красной Армии в 1935 было присвоено звание армейского комиссара 1-го ранга, соответствующее званию командарма 1-го ранга. Застрелился накануне неизбежного ареста</vt:lpstr>
      <vt:lpstr>А.И. Корк  (1887-1937) военспец, командующий армиями в период Гражданской войны, командарм 2-го ранга (1935), начальник Военной Академии РККА им.Фрунзе, член ЦИК СССР, член ВКП(б) с 1927 года. Во время 1-й мировой войны был на штабных должностях, подполковник. Расстрелян в ходе репрессий в РККА (1937).</vt:lpstr>
      <vt:lpstr>В.М. Примаков  (1897-1937)  В 1914 вступил в РСДРП, большевик. Награжден двумя орденами Красного Знамени (1920, 1921). Поддерживал дисциплину с помощью карательных мер. Образование получил на Высших военно-академических курсах (1923).   В 1933—1935 — зам. командующего Северо-Кавказским военным округом, зам. инспектора высших военно-учебных заведений. С 1935 зам. командующего Ленинградским военным округом. В1937 приговорен к смертной казни. Расстрелян. В 1957 реабилитирован.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c:creator>
  <cp:lastModifiedBy>a</cp:lastModifiedBy>
  <cp:revision>22</cp:revision>
  <dcterms:created xsi:type="dcterms:W3CDTF">2009-01-25T13:33:23Z</dcterms:created>
  <dcterms:modified xsi:type="dcterms:W3CDTF">2009-01-26T13:17:50Z</dcterms:modified>
</cp:coreProperties>
</file>