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57" r:id="rId3"/>
    <p:sldId id="258" r:id="rId4"/>
    <p:sldId id="279" r:id="rId5"/>
    <p:sldId id="260" r:id="rId6"/>
    <p:sldId id="262" r:id="rId7"/>
    <p:sldId id="263" r:id="rId8"/>
    <p:sldId id="264" r:id="rId9"/>
    <p:sldId id="283" r:id="rId10"/>
    <p:sldId id="282" r:id="rId11"/>
    <p:sldId id="266" r:id="rId12"/>
    <p:sldId id="278" r:id="rId13"/>
    <p:sldId id="265" r:id="rId14"/>
    <p:sldId id="284" r:id="rId15"/>
    <p:sldId id="281" r:id="rId16"/>
    <p:sldId id="276" r:id="rId17"/>
    <p:sldId id="277" r:id="rId18"/>
    <p:sldId id="268" r:id="rId19"/>
    <p:sldId id="275" r:id="rId20"/>
    <p:sldId id="271" r:id="rId21"/>
    <p:sldId id="285" r:id="rId22"/>
    <p:sldId id="28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DD2FF-8E13-4E2F-B7A7-17F0FD9E4E38}" type="datetimeFigureOut">
              <a:rPr lang="ru-RU"/>
              <a:pPr>
                <a:defRPr/>
              </a:pPr>
              <a:t>12.01.2009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778D4-34ED-44F9-8F02-A6C14FFA3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95CB6-1BE8-4D6E-B8CD-B456EF2689DE}" type="datetimeFigureOut">
              <a:rPr lang="ru-RU"/>
              <a:pPr>
                <a:defRPr/>
              </a:pPr>
              <a:t>12.01.2009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69BB6-786D-4677-A119-1753116C5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F59CF-A7BB-48A8-8DD2-90F6A872797C}" type="datetimeFigureOut">
              <a:rPr lang="ru-RU"/>
              <a:pPr>
                <a:defRPr/>
              </a:pPr>
              <a:t>12.01.2009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A1B82-6029-45EA-B09D-014E4502D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8F138-0F45-4291-9DAE-592C7DEF052F}" type="datetimeFigureOut">
              <a:rPr lang="ru-RU"/>
              <a:pPr>
                <a:defRPr/>
              </a:pPr>
              <a:t>12.01.2009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E16D9-FC67-4CD5-84E9-D08E4CD84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F8871-11F2-4B09-BAD3-6B0BB834BECA}" type="datetimeFigureOut">
              <a:rPr lang="ru-RU"/>
              <a:pPr>
                <a:defRPr/>
              </a:pPr>
              <a:t>12.01.2009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4A000-09A6-4636-B33A-F04452A7D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0A52C-AFC9-47F2-A71F-3D63A9F58270}" type="datetimeFigureOut">
              <a:rPr lang="ru-RU"/>
              <a:pPr>
                <a:defRPr/>
              </a:pPr>
              <a:t>12.01.2009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6DC0C-6AE2-4018-970A-020ECB5A7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45640-4AF6-44F8-B4FD-C786DD2E50E7}" type="datetimeFigureOut">
              <a:rPr lang="ru-RU"/>
              <a:pPr>
                <a:defRPr/>
              </a:pPr>
              <a:t>12.01.2009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D3FEC-E7F6-4562-A49E-E72131C20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E2EE0-694B-41A9-B5AE-131526B5BED4}" type="datetimeFigureOut">
              <a:rPr lang="ru-RU"/>
              <a:pPr>
                <a:defRPr/>
              </a:pPr>
              <a:t>12.01.2009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882BE-3C84-4B8C-B95E-9D76DC40C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A6279-1F8B-479C-9DE4-86989F7C9DFD}" type="datetimeFigureOut">
              <a:rPr lang="ru-RU"/>
              <a:pPr>
                <a:defRPr/>
              </a:pPr>
              <a:t>12.01.2009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862A1-F626-443C-A12C-6BAE457CA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6617C-E427-48AE-8AC0-AA980C0E82ED}" type="datetimeFigureOut">
              <a:rPr lang="ru-RU"/>
              <a:pPr>
                <a:defRPr/>
              </a:pPr>
              <a:t>12.01.2009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88A4-DB2D-4817-A51A-0F6F8A40B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72763-2B6C-4C91-9004-D85644A376A6}" type="datetimeFigureOut">
              <a:rPr lang="ru-RU"/>
              <a:pPr>
                <a:defRPr/>
              </a:pPr>
              <a:t>12.01.2009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C3504-D462-4439-B9C5-E066316F5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1228E53-235B-4D1F-BBF9-993FA702FFB1}" type="datetimeFigureOut">
              <a:rPr lang="ru-RU"/>
              <a:pPr>
                <a:defRPr/>
              </a:pPr>
              <a:t>12.01.2009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3CEB9BC-AEA7-4D35-A89E-00885F870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39" r:id="rId2"/>
    <p:sldLayoutId id="2147483848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9" r:id="rId9"/>
    <p:sldLayoutId id="2147483845" r:id="rId10"/>
    <p:sldLayoutId id="21474838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-747713"/>
            <a:ext cx="8772525" cy="54006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женек\Мои документы\Мои результаты сканировани\сканирование0019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857250"/>
            <a:ext cx="52149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Picture 4" descr="48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83534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женек\Мои документы\Мои результаты сканировани\сканирование0020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928688"/>
            <a:ext cx="52863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443913" cy="928688"/>
          </a:xfrm>
        </p:spPr>
        <p:txBody>
          <a:bodyPr/>
          <a:lstStyle/>
          <a:p>
            <a:pPr eaLnBrk="1" hangingPunct="1"/>
            <a:r>
              <a:rPr lang="ru-RU" sz="3600" b="1" u="sng" smtClean="0">
                <a:solidFill>
                  <a:srgbClr val="0070C0"/>
                </a:solidFill>
              </a:rPr>
              <a:t>Рассмотрите записи, выберите уравнения</a:t>
            </a:r>
          </a:p>
        </p:txBody>
      </p:sp>
      <p:pic>
        <p:nvPicPr>
          <p:cNvPr id="17411" name="Picture 9" descr="D:\оля\картинки и рисунки\картинки\Aliens\ALIEN09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2286000"/>
            <a:ext cx="2571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571612"/>
            <a:ext cx="28392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а) 13 - 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571744"/>
            <a:ext cx="48061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б) 15 – (10 : 2)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3643314"/>
            <a:ext cx="45929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в) Х – 16 = 40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4714884"/>
            <a:ext cx="476284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г) 35 – 25 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&lt; 60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304800" y="642938"/>
            <a:ext cx="8686800" cy="54371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6000" smtClean="0">
                <a:solidFill>
                  <a:srgbClr val="0070C0"/>
                </a:solidFill>
                <a:latin typeface="Ariac" pitchFamily="34" charset="0"/>
              </a:rPr>
              <a:t>Х – 16 =40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6000" smtClean="0">
                <a:solidFill>
                  <a:srgbClr val="0070C0"/>
                </a:solidFill>
                <a:latin typeface="Ariac" pitchFamily="34" charset="0"/>
              </a:rPr>
              <a:t>Х = 40 +16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6000" u="sng" smtClean="0">
                <a:solidFill>
                  <a:srgbClr val="0070C0"/>
                </a:solidFill>
                <a:latin typeface="Ariac" pitchFamily="34" charset="0"/>
              </a:rPr>
              <a:t>Х = 56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6000" smtClean="0">
                <a:solidFill>
                  <a:srgbClr val="0070C0"/>
                </a:solidFill>
                <a:latin typeface="Ariac" pitchFamily="34" charset="0"/>
              </a:rPr>
              <a:t>56 – 16 = 40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6000" smtClean="0">
                <a:solidFill>
                  <a:srgbClr val="0070C0"/>
                </a:solidFill>
                <a:latin typeface="Ariac" pitchFamily="34" charset="0"/>
              </a:rPr>
              <a:t>        40 =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женек\Мои документы\Мои результаты сканировани\сканирование0017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857250"/>
            <a:ext cx="492918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физминутка</a:t>
            </a:r>
          </a:p>
        </p:txBody>
      </p:sp>
      <p:pic>
        <p:nvPicPr>
          <p:cNvPr id="20483" name="Picture 2" descr="D:\оля\картинки и рисунки\картинки\ToonADay\AEROBICS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23352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D:\оля\картинки и рисунки\картинки\Sports Cartoons\SPORT0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2071688"/>
            <a:ext cx="26003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D:\оля\картинки и рисунки\картинки\Sports Cartoons\SWBOY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2928938"/>
            <a:ext cx="197802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b="1" smtClean="0"/>
              <a:t>задача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304800" y="2143125"/>
            <a:ext cx="8686800" cy="2286000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70C0"/>
                </a:solidFill>
                <a:latin typeface="Arial" charset="0"/>
                <a:cs typeface="Arial" charset="0"/>
              </a:rPr>
              <a:t>Белочка и ёжик собирали грибы. Белка нашла 26 грибов, а ёжик – 15. Среди всех грибов было 7 несъедобных. Сколько съедобных грибов насушили белка и ёжик</a:t>
            </a:r>
            <a:r>
              <a:rPr lang="ru-RU" smtClean="0"/>
              <a:t>?</a:t>
            </a:r>
          </a:p>
        </p:txBody>
      </p:sp>
      <p:pic>
        <p:nvPicPr>
          <p:cNvPr id="21508" name="Picture 11" descr="D:\оля\картинки и рисунки\картинки\Animal Cartoons\ANTN03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0"/>
            <a:ext cx="25717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:\оля\картинки и рисунки\картинки\Animal Cartoons\SQRLMUSH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3857625"/>
            <a:ext cx="23574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08" y="4357694"/>
            <a:ext cx="588426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1с.   (26 + 15) – 7 =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5000636"/>
            <a:ext cx="519377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2с.  (26 – 7) + 15 =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5572140"/>
            <a:ext cx="469391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 с.  26 + (15 – 7) =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34503" y="4286256"/>
            <a:ext cx="190949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34 (гр.)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77170" y="4929198"/>
            <a:ext cx="176683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34(гр.)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34503" y="5500702"/>
            <a:ext cx="190949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34 (гр.)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57250"/>
            <a:ext cx="8686800" cy="5643563"/>
          </a:xfrm>
        </p:spPr>
        <p:txBody>
          <a:bodyPr/>
          <a:lstStyle/>
          <a:p>
            <a:pPr eaLnBrk="1" hangingPunct="1">
              <a:buClr>
                <a:srgbClr val="FEB80A"/>
              </a:buClr>
              <a:buFont typeface="Wingdings 2" pitchFamily="18" charset="2"/>
              <a:buNone/>
            </a:pPr>
            <a:r>
              <a:rPr lang="en-US" sz="6600" smtClean="0"/>
              <a:t>          </a:t>
            </a:r>
            <a:r>
              <a:rPr lang="en-US" sz="6600" smtClean="0">
                <a:solidFill>
                  <a:srgbClr val="0070C0"/>
                </a:solidFill>
                <a:latin typeface="Ariac" pitchFamily="34" charset="0"/>
              </a:rPr>
              <a:t>5 + 5 + 4 +4 = 18</a:t>
            </a:r>
          </a:p>
          <a:p>
            <a:pPr eaLnBrk="1" hangingPunct="1">
              <a:buClr>
                <a:srgbClr val="FEB80A"/>
              </a:buClr>
              <a:buFont typeface="Wingdings 2" pitchFamily="18" charset="2"/>
              <a:buNone/>
            </a:pPr>
            <a:r>
              <a:rPr lang="en-US" sz="6600" smtClean="0">
                <a:solidFill>
                  <a:srgbClr val="0070C0"/>
                </a:solidFill>
                <a:latin typeface="Ariac" pitchFamily="34" charset="0"/>
              </a:rPr>
              <a:t>           5•2 + 4•2 = 18</a:t>
            </a:r>
            <a:endParaRPr lang="ru-RU" sz="6600" smtClean="0">
              <a:solidFill>
                <a:srgbClr val="0070C0"/>
              </a:solidFill>
              <a:latin typeface="Ariac" pitchFamily="34" charset="0"/>
            </a:endParaRPr>
          </a:p>
        </p:txBody>
      </p:sp>
      <p:pic>
        <p:nvPicPr>
          <p:cNvPr id="4" name="Picture 21" descr="D:\оля\картинки и рисунки\картинки\Animal Cartoons\SQRLMUSH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3143250"/>
            <a:ext cx="321468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50"/>
            <a:ext cx="8686800" cy="3357563"/>
          </a:xfrm>
        </p:spPr>
        <p:txBody>
          <a:bodyPr/>
          <a:lstStyle/>
          <a:p>
            <a:pPr eaLnBrk="1" hangingPunct="1">
              <a:buClr>
                <a:srgbClr val="D2DA7A"/>
              </a:buClr>
              <a:buFont typeface="Wingdings 2" pitchFamily="18" charset="2"/>
              <a:buNone/>
            </a:pPr>
            <a:r>
              <a:rPr lang="ru-RU" sz="4400" b="1" smtClean="0">
                <a:solidFill>
                  <a:srgbClr val="0070C0"/>
                </a:solidFill>
                <a:latin typeface="Ariac" pitchFamily="34" charset="0"/>
              </a:rPr>
              <a:t>1 способ       7 + 7 + 2 + 2 = </a:t>
            </a:r>
          </a:p>
          <a:p>
            <a:pPr eaLnBrk="1" hangingPunct="1">
              <a:buClr>
                <a:srgbClr val="D2DA7A"/>
              </a:buClr>
              <a:buFont typeface="Wingdings 2" pitchFamily="18" charset="2"/>
              <a:buNone/>
            </a:pPr>
            <a:r>
              <a:rPr lang="ru-RU" sz="4400" b="1" smtClean="0">
                <a:solidFill>
                  <a:srgbClr val="0070C0"/>
                </a:solidFill>
                <a:latin typeface="Ariac" pitchFamily="34" charset="0"/>
              </a:rPr>
              <a:t>2 способ          7 ∙ 2 + 2 ∙ 2 = </a:t>
            </a:r>
          </a:p>
          <a:p>
            <a:pPr eaLnBrk="1" hangingPunct="1">
              <a:buClr>
                <a:srgbClr val="D2DA7A"/>
              </a:buClr>
              <a:buFont typeface="Wingdings 2" pitchFamily="18" charset="2"/>
              <a:buNone/>
            </a:pPr>
            <a:r>
              <a:rPr lang="ru-RU" sz="4400" b="1" smtClean="0">
                <a:solidFill>
                  <a:srgbClr val="0070C0"/>
                </a:solidFill>
                <a:latin typeface="Ariac" pitchFamily="34" charset="0"/>
              </a:rPr>
              <a:t>3 способ            ( 7 + 2) ∙ 2 = </a:t>
            </a:r>
          </a:p>
          <a:p>
            <a:pPr eaLnBrk="1" hangingPunct="1">
              <a:buClr>
                <a:srgbClr val="D2DA7A"/>
              </a:buClr>
              <a:buFont typeface="Wingdings 2" pitchFamily="18" charset="2"/>
              <a:buNone/>
            </a:pPr>
            <a:endParaRPr lang="ru-RU" sz="4400" b="1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2125" y="1143000"/>
            <a:ext cx="3214688" cy="18573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357166"/>
            <a:ext cx="102833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7 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1643050"/>
            <a:ext cx="124264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2 м</a:t>
            </a:r>
          </a:p>
        </p:txBody>
      </p:sp>
      <p:pic>
        <p:nvPicPr>
          <p:cNvPr id="7170" name="Picture 2" descr="D:\оля\картинки и рисунки\картинки\Animal Cartoons\FROGSIT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28625" y="1000125"/>
            <a:ext cx="21939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357950" y="1571612"/>
            <a:ext cx="16770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Р = 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3214686"/>
            <a:ext cx="170904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18 (м)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3929066"/>
            <a:ext cx="170904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18 (м)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43702" y="4786322"/>
            <a:ext cx="170904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18 (м)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/>
              <a:t>Разгадайте      ребус</a:t>
            </a: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3" y="1775861"/>
            <a:ext cx="2643206" cy="240065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40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2571744"/>
            <a:ext cx="12858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а</a:t>
            </a:r>
          </a:p>
        </p:txBody>
      </p:sp>
      <p:pic>
        <p:nvPicPr>
          <p:cNvPr id="5" name="Picture 18" descr="D:\оля\картинки и рисунки\картинки\Animal Cartoons\PCARRIER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714500"/>
            <a:ext cx="42862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женек\Мои документы\Мои результаты сканировани\сканирование001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428625"/>
            <a:ext cx="65722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Учебник с. 84, № 19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928802"/>
            <a:ext cx="35562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 вариант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2000240"/>
            <a:ext cx="35562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 вариант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2500313" y="4000500"/>
            <a:ext cx="421481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лако 9"/>
          <p:cNvSpPr/>
          <p:nvPr/>
        </p:nvSpPr>
        <p:spPr>
          <a:xfrm>
            <a:off x="571500" y="5572125"/>
            <a:ext cx="1214438" cy="785813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6786563" y="4000500"/>
            <a:ext cx="1643062" cy="1000125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2643188" y="3929063"/>
            <a:ext cx="1500187" cy="1071562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642938" y="4357688"/>
            <a:ext cx="1214437" cy="785812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642938" y="3143250"/>
            <a:ext cx="1214437" cy="785813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5000625" y="5357813"/>
            <a:ext cx="1214438" cy="785812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5000625" y="4143375"/>
            <a:ext cx="1214438" cy="785813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5072063" y="3071813"/>
            <a:ext cx="1214437" cy="785812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5786" y="307181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71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14348" y="4286256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39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14348" y="5500702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77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714612" y="3929066"/>
            <a:ext cx="14287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214942" y="3000372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72066" y="4071942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24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072066" y="521495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91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929454" y="4000504"/>
            <a:ext cx="13388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7200" b="1" smtClean="0">
                <a:latin typeface="Bookman Old Style" pitchFamily="18" charset="0"/>
              </a:rPr>
              <a:t>Спасибо за урок </a:t>
            </a:r>
          </a:p>
        </p:txBody>
      </p:sp>
      <p:pic>
        <p:nvPicPr>
          <p:cNvPr id="26627" name="Picture 2" descr="D:\оля\картинки и рисунки\картинки\Animal Cartoons\RMAGICAN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928813"/>
            <a:ext cx="45720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68644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Здравствуйте, ребята!</a:t>
            </a:r>
            <a:br>
              <a:rPr lang="ru-RU" dirty="0" smtClean="0"/>
            </a:br>
            <a:r>
              <a:rPr lang="ru-RU" dirty="0" smtClean="0"/>
              <a:t>Приглашаем вас в лес. </a:t>
            </a:r>
            <a:br>
              <a:rPr lang="ru-RU" dirty="0" smtClean="0"/>
            </a:br>
            <a:r>
              <a:rPr lang="ru-RU" dirty="0" smtClean="0"/>
              <a:t>Но  чтобы в него попасть, вы должны показать  отличные знания математики и правил поведения в лесу.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u="sng" dirty="0" smtClean="0"/>
              <a:t>Лесные жители</a:t>
            </a:r>
            <a:endParaRPr lang="ru-RU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женек\Мои документы\Мои результаты сканировани\сканирование0018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714375"/>
            <a:ext cx="52149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48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83534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D:\оля\картинки и рисунки\картинки\Animal Cartoons\CRTN0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786313"/>
            <a:ext cx="1500187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8" descr="D:\оля\картинки и рисунки\картинки\Animal Cartoons\PCARRIER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500063"/>
            <a:ext cx="2571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D:\оля\картинки и рисунки\картинки\Animal Cartoons\CRTN046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5357813"/>
            <a:ext cx="11430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8286750" y="2857500"/>
            <a:ext cx="642938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00875" y="2857500"/>
            <a:ext cx="642938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29313" y="2786063"/>
            <a:ext cx="642937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14875" y="2857500"/>
            <a:ext cx="642938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500438" y="2857500"/>
            <a:ext cx="642937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357438" y="2857500"/>
            <a:ext cx="642937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14438" y="2857500"/>
            <a:ext cx="642937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42875" y="2857500"/>
            <a:ext cx="642938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Цепочка     примеров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071688"/>
            <a:ext cx="8686800" cy="15001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B32C16"/>
              </a:buClr>
              <a:buFont typeface="Wingdings 2" pitchFamily="18" charset="2"/>
              <a:buNone/>
            </a:pPr>
            <a:endParaRPr lang="ru-RU" sz="4400" b="1" i="1" dirty="0" smtClean="0"/>
          </a:p>
          <a:p>
            <a:pPr eaLnBrk="1" hangingPunct="1">
              <a:lnSpc>
                <a:spcPct val="90000"/>
              </a:lnSpc>
              <a:buClr>
                <a:srgbClr val="B32C16"/>
              </a:buClr>
              <a:buFont typeface="Wingdings 2" pitchFamily="18" charset="2"/>
              <a:buNone/>
            </a:pPr>
            <a:r>
              <a:rPr lang="ru-RU" sz="4100" b="1" dirty="0" smtClean="0">
                <a:latin typeface="Calibri" pitchFamily="34" charset="0"/>
              </a:rPr>
              <a:t>7       2      6    </a:t>
            </a:r>
            <a:r>
              <a:rPr lang="ru-RU" sz="4100" b="1" dirty="0" smtClean="0">
                <a:latin typeface="Arial" charset="0"/>
              </a:rPr>
              <a:t>   </a:t>
            </a:r>
            <a:r>
              <a:rPr lang="ru-RU" sz="4100" b="1" dirty="0" smtClean="0">
                <a:latin typeface="Calibri" pitchFamily="34" charset="0"/>
              </a:rPr>
              <a:t>2        </a:t>
            </a:r>
            <a:r>
              <a:rPr lang="ru-RU" sz="4100" b="1" smtClean="0">
                <a:latin typeface="Calibri" pitchFamily="34" charset="0"/>
              </a:rPr>
              <a:t>3    </a:t>
            </a:r>
            <a:r>
              <a:rPr lang="ru-RU" sz="4100" b="1" smtClean="0">
                <a:latin typeface="Arial" charset="0"/>
              </a:rPr>
              <a:t>    </a:t>
            </a:r>
            <a:r>
              <a:rPr lang="ru-RU" sz="4100" b="1" smtClean="0">
                <a:latin typeface="Calibri" pitchFamily="34" charset="0"/>
              </a:rPr>
              <a:t>9      3        </a:t>
            </a:r>
            <a:endParaRPr lang="ru-RU" sz="4100" b="1" dirty="0" smtClean="0">
              <a:latin typeface="Calibri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857250" y="3143250"/>
            <a:ext cx="35718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643688" y="3143250"/>
            <a:ext cx="357187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500688" y="3143250"/>
            <a:ext cx="357187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286250" y="3143250"/>
            <a:ext cx="35718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071813" y="3143250"/>
            <a:ext cx="357187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928813" y="3143250"/>
            <a:ext cx="357187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Умножение 19"/>
          <p:cNvSpPr/>
          <p:nvPr/>
        </p:nvSpPr>
        <p:spPr>
          <a:xfrm>
            <a:off x="857250" y="2357438"/>
            <a:ext cx="428625" cy="50006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люс 20"/>
          <p:cNvSpPr/>
          <p:nvPr/>
        </p:nvSpPr>
        <p:spPr>
          <a:xfrm>
            <a:off x="1928813" y="2357438"/>
            <a:ext cx="428625" cy="50006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Деление 21"/>
          <p:cNvSpPr/>
          <p:nvPr/>
        </p:nvSpPr>
        <p:spPr>
          <a:xfrm>
            <a:off x="3000375" y="2357438"/>
            <a:ext cx="571500" cy="500062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Умножение 22"/>
          <p:cNvSpPr/>
          <p:nvPr/>
        </p:nvSpPr>
        <p:spPr>
          <a:xfrm>
            <a:off x="4286250" y="2357438"/>
            <a:ext cx="357188" cy="50006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Минус 23"/>
          <p:cNvSpPr/>
          <p:nvPr/>
        </p:nvSpPr>
        <p:spPr>
          <a:xfrm>
            <a:off x="5500688" y="2500313"/>
            <a:ext cx="357187" cy="28575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Деление 24"/>
          <p:cNvSpPr/>
          <p:nvPr/>
        </p:nvSpPr>
        <p:spPr>
          <a:xfrm>
            <a:off x="6500813" y="2428875"/>
            <a:ext cx="571500" cy="428625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Равно 25"/>
          <p:cNvSpPr/>
          <p:nvPr/>
        </p:nvSpPr>
        <p:spPr>
          <a:xfrm>
            <a:off x="7786688" y="2928938"/>
            <a:ext cx="428625" cy="35718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358214" y="2714620"/>
            <a:ext cx="49795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</a:p>
        </p:txBody>
      </p:sp>
      <p:pic>
        <p:nvPicPr>
          <p:cNvPr id="10266" name="Picture 3" descr="D:\оля\картинки и рисунки\картинки\Flower Cartoons\CLOWER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3786188"/>
            <a:ext cx="22145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7" grpId="0" animBg="1"/>
      <p:bldP spid="6" grpId="0" animBg="1"/>
      <p:bldP spid="5" grpId="0" animBg="1"/>
      <p:bldP spid="4" grpId="0" animBg="1"/>
      <p:bldP spid="3" grpId="0" build="p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25"/>
            <a:ext cx="8686800" cy="5080000"/>
          </a:xfrm>
        </p:spPr>
        <p:txBody>
          <a:bodyPr/>
          <a:lstStyle/>
          <a:p>
            <a:pPr eaLnBrk="1" hangingPunct="1">
              <a:buClr>
                <a:srgbClr val="8CADAE"/>
              </a:buClr>
              <a:buFont typeface="Wingdings 2" pitchFamily="18" charset="2"/>
              <a:buNone/>
            </a:pPr>
            <a:r>
              <a:rPr lang="ru-RU" sz="5400" b="1" smtClean="0"/>
              <a:t>   </a:t>
            </a:r>
            <a:r>
              <a:rPr lang="ru-RU" sz="5400" b="1" smtClean="0">
                <a:solidFill>
                  <a:srgbClr val="0070C0"/>
                </a:solidFill>
                <a:latin typeface="Ariac" pitchFamily="34" charset="0"/>
              </a:rPr>
              <a:t>7 ∙ 2 + 7 =           6  </a:t>
            </a:r>
          </a:p>
          <a:p>
            <a:pPr eaLnBrk="1" hangingPunct="1">
              <a:buClr>
                <a:srgbClr val="8CADAE"/>
              </a:buClr>
              <a:buFont typeface="Wingdings 2" pitchFamily="18" charset="2"/>
              <a:buNone/>
            </a:pPr>
            <a:r>
              <a:rPr lang="ru-RU" sz="5400" b="1" smtClean="0">
                <a:solidFill>
                  <a:srgbClr val="0070C0"/>
                </a:solidFill>
                <a:latin typeface="Ariac" pitchFamily="34" charset="0"/>
              </a:rPr>
              <a:t>   8 ∙ 2 + 8 =           2 </a:t>
            </a:r>
          </a:p>
          <a:p>
            <a:pPr eaLnBrk="1" hangingPunct="1">
              <a:buClr>
                <a:srgbClr val="8CADAE"/>
              </a:buClr>
              <a:buFont typeface="Wingdings 2" pitchFamily="18" charset="2"/>
              <a:buNone/>
            </a:pPr>
            <a:r>
              <a:rPr lang="ru-RU" sz="5400" b="1" smtClean="0">
                <a:solidFill>
                  <a:srgbClr val="0070C0"/>
                </a:solidFill>
                <a:latin typeface="Ariac" pitchFamily="34" charset="0"/>
              </a:rPr>
              <a:t>(5 + 7) : 2 =           21   </a:t>
            </a:r>
          </a:p>
          <a:p>
            <a:pPr eaLnBrk="1" hangingPunct="1">
              <a:buClr>
                <a:srgbClr val="8CADAE"/>
              </a:buClr>
              <a:buFont typeface="Wingdings 2" pitchFamily="18" charset="2"/>
              <a:buNone/>
            </a:pPr>
            <a:r>
              <a:rPr lang="ru-RU" sz="5400" b="1" smtClean="0">
                <a:solidFill>
                  <a:srgbClr val="0070C0"/>
                </a:solidFill>
                <a:latin typeface="Ariac" pitchFamily="34" charset="0"/>
              </a:rPr>
              <a:t>(7 + 9) : 8 =           24   </a:t>
            </a:r>
          </a:p>
          <a:p>
            <a:pPr eaLnBrk="1" hangingPunct="1">
              <a:buClr>
                <a:srgbClr val="8CADAE"/>
              </a:buClr>
              <a:buFont typeface="Wingdings 2" pitchFamily="18" charset="2"/>
              <a:buNone/>
            </a:pPr>
            <a:endParaRPr lang="ru-RU" sz="5400" b="1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>
            <a:off x="3357563" y="1428750"/>
            <a:ext cx="1857375" cy="157162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3286126" y="2786062"/>
            <a:ext cx="1928812" cy="164306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3393282" y="1750219"/>
            <a:ext cx="1785937" cy="157162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3393282" y="2750344"/>
            <a:ext cx="1714500" cy="1500187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3" descr="D:\оля\картинки и рисунки\картинки\Animal Cartoons\CRTN0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1357313"/>
            <a:ext cx="1928812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214546" y="2143116"/>
            <a:ext cx="5886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&lt;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3143248"/>
            <a:ext cx="5918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&gt;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14563" y="214312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14546" y="4071942"/>
            <a:ext cx="5918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&lt;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1142984"/>
            <a:ext cx="5918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&gt;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63"/>
            <a:ext cx="8686800" cy="4643437"/>
          </a:xfrm>
        </p:spPr>
        <p:txBody>
          <a:bodyPr/>
          <a:lstStyle/>
          <a:p>
            <a:pPr eaLnBrk="1" hangingPunct="1">
              <a:buClr>
                <a:srgbClr val="9BBB59"/>
              </a:buClr>
              <a:buFont typeface="Wingdings 2" pitchFamily="18" charset="2"/>
              <a:buNone/>
            </a:pPr>
            <a:r>
              <a:rPr lang="ru-RU" sz="5400" smtClean="0"/>
              <a:t>  </a:t>
            </a:r>
            <a:r>
              <a:rPr lang="ru-RU" sz="5400" smtClean="0">
                <a:solidFill>
                  <a:srgbClr val="0070C0"/>
                </a:solidFill>
              </a:rPr>
              <a:t>3 ∙ 7      2 ∙ 7</a:t>
            </a:r>
          </a:p>
          <a:p>
            <a:pPr eaLnBrk="1" hangingPunct="1">
              <a:buClr>
                <a:srgbClr val="9BBB59"/>
              </a:buClr>
              <a:buFont typeface="Wingdings 2" pitchFamily="18" charset="2"/>
              <a:buNone/>
            </a:pPr>
            <a:r>
              <a:rPr lang="ru-RU" sz="5400" smtClean="0">
                <a:solidFill>
                  <a:srgbClr val="0070C0"/>
                </a:solidFill>
              </a:rPr>
              <a:t>  9 ∙ 2     10 ∙ 2</a:t>
            </a:r>
          </a:p>
          <a:p>
            <a:pPr eaLnBrk="1" hangingPunct="1">
              <a:buClr>
                <a:srgbClr val="9BBB59"/>
              </a:buClr>
              <a:buFont typeface="Wingdings 2" pitchFamily="18" charset="2"/>
              <a:buNone/>
            </a:pPr>
            <a:r>
              <a:rPr lang="ru-RU" sz="5400" smtClean="0">
                <a:solidFill>
                  <a:srgbClr val="0070C0"/>
                </a:solidFill>
              </a:rPr>
              <a:t>  3 ∙ 8       3 + 8</a:t>
            </a:r>
          </a:p>
          <a:p>
            <a:pPr eaLnBrk="1" hangingPunct="1">
              <a:buClr>
                <a:srgbClr val="9BBB59"/>
              </a:buClr>
              <a:buFont typeface="Wingdings 2" pitchFamily="18" charset="2"/>
              <a:buNone/>
            </a:pPr>
            <a:r>
              <a:rPr lang="ru-RU" sz="5400" smtClean="0">
                <a:solidFill>
                  <a:srgbClr val="0070C0"/>
                </a:solidFill>
              </a:rPr>
              <a:t>  1 ∙ 8       1 + 8</a:t>
            </a:r>
          </a:p>
          <a:p>
            <a:pPr eaLnBrk="1" hangingPunct="1">
              <a:buClr>
                <a:srgbClr val="9BBB59"/>
              </a:buClr>
              <a:buFont typeface="Wingdings 2" pitchFamily="18" charset="2"/>
              <a:buNone/>
            </a:pPr>
            <a:endParaRPr lang="ru-RU" sz="5400" smtClean="0">
              <a:solidFill>
                <a:srgbClr val="0070C0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2357438" y="1428750"/>
            <a:ext cx="285750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357438" y="2428875"/>
            <a:ext cx="285750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357438" y="3429000"/>
            <a:ext cx="285750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357438" y="4357688"/>
            <a:ext cx="285750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6900" y="214290"/>
            <a:ext cx="886281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Сравните </a:t>
            </a:r>
            <a:r>
              <a:rPr lang="ru-RU" sz="4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выражения: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2301" name="Picture 12" descr="D:\оля\картинки и рисунки\картинки\Animal Cartoons\ANTN05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357813" y="1928813"/>
            <a:ext cx="3000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928688"/>
          </a:xfrm>
        </p:spPr>
        <p:txBody>
          <a:bodyPr/>
          <a:lstStyle/>
          <a:p>
            <a:pPr eaLnBrk="1" hangingPunct="1"/>
            <a:r>
              <a:rPr lang="ru-RU" b="1" u="sng" smtClean="0">
                <a:solidFill>
                  <a:srgbClr val="0070C0"/>
                </a:solidFill>
              </a:rPr>
              <a:t>задача</a:t>
            </a:r>
          </a:p>
        </p:txBody>
      </p:sp>
      <p:pic>
        <p:nvPicPr>
          <p:cNvPr id="5" name="Picture 15" descr="D:\оля\картинки и рисунки\картинки\Animal Cartoons\CRTN08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28625" y="2857500"/>
            <a:ext cx="214312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D:\оля\картинки и рисунки\картинки\Animal Cartoons\ANTN03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286500" y="1143000"/>
            <a:ext cx="19065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1428736"/>
            <a:ext cx="60837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(2 + 3) ∙ 3 = 15 (м.)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4572008"/>
            <a:ext cx="47852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40 : 4 = 10 (в.)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1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4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6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416</TotalTime>
  <Words>324</Words>
  <Application>Microsoft Office PowerPoint</Application>
  <PresentationFormat>Экран (4:3)</PresentationFormat>
  <Paragraphs>66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Разгадайте      ребус</vt:lpstr>
      <vt:lpstr>Здравствуйте, ребята! Приглашаем вас в лес.  Но  чтобы в него попасть, вы должны показать  отличные знания математики и правил поведения в лесу.  Лесные жители</vt:lpstr>
      <vt:lpstr>Слайд 4</vt:lpstr>
      <vt:lpstr>Слайд 5</vt:lpstr>
      <vt:lpstr>Цепочка     примеров</vt:lpstr>
      <vt:lpstr>Слайд 7</vt:lpstr>
      <vt:lpstr>Слайд 8</vt:lpstr>
      <vt:lpstr>задача</vt:lpstr>
      <vt:lpstr>Слайд 10</vt:lpstr>
      <vt:lpstr>Слайд 11</vt:lpstr>
      <vt:lpstr>Слайд 12</vt:lpstr>
      <vt:lpstr>Рассмотрите записи, выберите уравнения</vt:lpstr>
      <vt:lpstr>Слайд 14</vt:lpstr>
      <vt:lpstr>Слайд 15</vt:lpstr>
      <vt:lpstr>физминутка</vt:lpstr>
      <vt:lpstr>задача</vt:lpstr>
      <vt:lpstr>Слайд 18</vt:lpstr>
      <vt:lpstr>Слайд 19</vt:lpstr>
      <vt:lpstr>Слайд 20</vt:lpstr>
      <vt:lpstr>Учебник с. 84, № 19</vt:lpstr>
      <vt:lpstr>Спасибо за урок </vt:lpstr>
    </vt:vector>
  </TitlesOfParts>
  <Company>SERCOM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во 2 классе тема урока:  Повторение. Решение задач.</dc:title>
  <dc:creator>ЖЕНЕК</dc:creator>
  <cp:lastModifiedBy>Фаина</cp:lastModifiedBy>
  <cp:revision>52</cp:revision>
  <dcterms:created xsi:type="dcterms:W3CDTF">2007-05-14T17:04:43Z</dcterms:created>
  <dcterms:modified xsi:type="dcterms:W3CDTF">2009-01-12T15:17:33Z</dcterms:modified>
</cp:coreProperties>
</file>