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7" r:id="rId2"/>
    <p:sldMasterId id="2147483659" r:id="rId3"/>
    <p:sldMasterId id="2147483661" r:id="rId4"/>
    <p:sldMasterId id="2147483663" r:id="rId5"/>
    <p:sldMasterId id="2147483665" r:id="rId6"/>
    <p:sldMasterId id="2147483667" r:id="rId7"/>
    <p:sldMasterId id="2147483669" r:id="rId8"/>
    <p:sldMasterId id="2147483671" r:id="rId9"/>
    <p:sldMasterId id="2147483673" r:id="rId10"/>
    <p:sldMasterId id="2147483679" r:id="rId11"/>
    <p:sldMasterId id="2147483681" r:id="rId12"/>
    <p:sldMasterId id="2147483683" r:id="rId13"/>
  </p:sldMasterIdLst>
  <p:sldIdLst>
    <p:sldId id="256" r:id="rId14"/>
    <p:sldId id="257" r:id="rId15"/>
    <p:sldId id="258" r:id="rId16"/>
    <p:sldId id="259" r:id="rId17"/>
    <p:sldId id="260" r:id="rId18"/>
    <p:sldId id="262" r:id="rId19"/>
    <p:sldId id="261" r:id="rId20"/>
    <p:sldId id="264" r:id="rId21"/>
    <p:sldId id="263" r:id="rId22"/>
    <p:sldId id="265" r:id="rId23"/>
    <p:sldId id="266" r:id="rId24"/>
    <p:sldId id="267" r:id="rId25"/>
    <p:sldId id="269" r:id="rId26"/>
    <p:sldId id="271" r:id="rId27"/>
    <p:sldId id="268" r:id="rId28"/>
    <p:sldId id="270" r:id="rId29"/>
    <p:sldId id="272" r:id="rId30"/>
    <p:sldId id="273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6E072-3AAD-4793-94F6-E04B5A8E2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15EA2-EE64-41D9-8EE5-6FC7FC322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48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48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ED0F0-833F-40F2-AE85-9AA94E177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2251-A152-4B69-B1E7-AFB6752DA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6EF24-E5B7-493C-88E5-38F77095B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63CE5-401E-42EE-95ED-4F6A97476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48F4-8183-47BF-9D22-A63222056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8006-1E41-4134-B087-B68D7F23C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5810-1CDD-4B33-86E1-8E7539795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005D1-1B55-463B-A787-7FA901D44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150D5-9AA1-40A4-8DFD-ADB05DB6B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509AA-94B5-41A0-AC06-1DD02E6AE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EE5F-8D69-4C90-9CAC-E5D211A97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485A-FF65-4A2F-9E2F-EB55CE96D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39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9F66-A1B5-4330-9240-AC9DDE52C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EF88D-3008-49F4-BD5E-8C47985E9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85D5C-4B61-414D-9D8D-A44D77BF0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8FF0-6C6B-4A72-9BA7-8DB6BD87E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7B0B5-A9AB-4204-BC7D-AD0A0184D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A4EF0-B37F-4FBD-83CF-DFF170190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1F7C7-6991-47D6-92B1-6F66D1ADC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FB83-CE66-4BEC-A7EE-E0DE05980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C3A9-B989-4F6B-ABC0-4A879F87C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B0A8-80EF-4463-BF9B-BA55BE02E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B8FAB-5C4E-4807-B0FD-93C9F8397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CD9CC-56F2-40FC-B921-527DFEA80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72C6-0C32-4988-9450-0C33AEEE3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2724C-9F75-4D98-899D-BB36590C5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BF71-A5DE-4739-A943-63CC73412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0AD0F-90F6-4BE3-9A8D-283603BDE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3256-9F0E-4C83-A1B6-C6CB9C8E6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A63F9-7702-4FCD-A82A-16D7F8DB1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8CDBB-01C6-4683-961B-985050120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A203-B669-4925-855E-48F9952C4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A0AF3-8907-465E-9434-A45A180A1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75521-5C07-41CF-8C6D-93F54D15E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EC03-5E2F-4FA1-AC81-680751E84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354EA-F733-4120-88F4-75DDDF916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44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44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D261-0FDD-48DF-8D50-0115611B2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999DC-D8F5-4ACF-88C0-DA76ED548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FA62B-5724-496A-A093-2F811A9B8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C3C1-F820-4EF6-BF38-2E1FD9862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6534-EDD8-4738-B34F-1BC38D47C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0CF92-19CE-478B-9AF8-0DCF29DE4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945E8-3375-41CF-91DB-2B3F6AF3F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CC01B-6AD1-4521-B3D3-C0587F0B4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917C1-2418-4D0A-8962-6CBA16A47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E779-AC9F-4E14-BA3B-BD4E3005C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D089D-C3E0-47C2-B27D-9ED6D00ED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27B5-03B1-4B59-BECF-B15AD847C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E238F-3C5F-4B83-A1A7-6A7D39856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2AC41-5F2F-442A-B4BB-DB744CD8C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D556-D0FF-48B3-8F92-A888152A0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C9E99-B601-4FB4-8F52-E1A353D3B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0E1E8-41E1-4BA0-A00C-1336CCB0A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B8A31-5202-48A6-8E89-F0DFE5AC7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5818-036C-4957-A3FC-A9E9912AE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B65DB-31FF-41C1-BC45-3DF487B5F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4C5AB-EF0B-4DE7-998F-DCB301AE2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97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7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0FF5-D8ED-47EF-B2B3-CBD73C40C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0083D-B811-44F5-9A5E-F470BA768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CDA5F-5649-447C-8BC6-E08D88207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28C2E-1C9D-4CE4-B3B8-0CECA5291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6610-8057-4236-B84A-9C0CDD2EA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D7DC-313F-4D45-B5F2-4F215F5FD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6301B-73AE-4255-819A-B7D9F17F7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3683D-9ADF-45AF-9175-4CD20203A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034BB-DE4A-4725-879A-B2AC0C377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AFAE0-F9BF-4476-BF0F-7C809BE8A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1C36-0146-41B2-81E3-A17977C60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F7E77-E855-442E-A6FD-0E93D890B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0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0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D0FD-4A23-497D-AFC8-A7CBBB3D8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FB1B3-A62A-4101-9876-FD1329D3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0C9AD-D820-4CC1-9B97-B82C8938F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529C-6F28-47B9-8F2A-9EA46FFE0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4770-F9E6-4089-9F56-C6A8CB969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FA06C-1FA1-4B6A-A188-DE4CBE3BE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B657-D177-4CF3-95BC-451750F6C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6D645-269D-4C3C-808E-90298FFB1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DD21-A920-4FD2-BF51-1AA6CE988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FE765-9EE6-4C71-A10A-F5BAAB849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2B33A-1A37-4AD0-8FFF-9B27F9DF4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59591-28F6-4D92-9C1D-B09479C4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F1BF9-5DC5-4EE8-BEA8-02E44D2BA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AEBF4-D559-441A-ADB4-BC2B7AB01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4287E-B8D3-43BD-BD19-AB173B7EF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90520-C841-456A-9805-DF4874B84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F9B23-7188-446B-BEC8-2D049907F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EA1FE-0AFF-4D1F-98A5-5E88592AB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F6B58-B076-4A3A-9D9E-F8ACC92F0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B2852-C0B4-4DA2-A607-C4D46BB1D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D9A56-BD60-4241-B845-E3CCB48E3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83CF-2895-4AF2-83B4-5257AE3F4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2170-8AE5-4175-93DF-AC0BFD43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1017F-4F7D-4F87-BC49-4AEAF3AE6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1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0567-DBD4-41B2-B2FF-998CE2E45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6CA3C-63EC-483B-A657-462087FE2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9F697-03F3-4B8C-8CDD-9B0D90563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93E06-1F0F-4BA5-A9C9-803522F92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758F-97D3-4542-AE53-2FDE57BDC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81ECC-9CD4-4FFC-9E88-F40457EDC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3874-2FD5-4A62-98BF-B41BDB7D2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C2093-7857-4A69-99CE-ADB36CA9E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19FF1-8DEA-4103-993E-C2C8FC6C4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901A8-9933-48CC-8318-C144C802D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DEAA9-3E09-4F08-808B-41DEFA2E5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8768B-84B6-4FC2-8DD1-D7B5F6F97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32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064B-06CC-4459-9C8F-16DCBF2B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8A589-9129-48C2-92CC-A442293C4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E457-D7A9-4BB3-BFB4-38F7691FD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E7A5F-79A0-4E56-9489-E06DE5B41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A1B96-A3ED-4471-A01A-13CADC1B3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61104-6C49-4CD1-B4A3-43708FC5D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7B08-B6A5-4AB0-9401-735820974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0C61-7783-4661-92E0-DABBCA118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8823-E2D5-4D9D-BC66-4EBD886A2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09113-30AD-48C4-BF2E-F981FDB4D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F0F92-216D-4EA8-B39C-E9B0A3F00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08AE5-B7CB-4FBE-B12A-5BDF7FDD1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04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04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3325E6E-E194-45EE-A4E2-96507297B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C005E-4AD9-4C98-B665-6C1731D17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6D5E1-9638-4E24-A9D2-0DEF353F4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17F55-298E-4A5D-83FA-8863B1937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5656-7D42-4BD0-89DC-402EEF711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0570-14E7-4403-80A4-29A532CB7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F20CE-8116-4261-9095-296B336BF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D02BD-E23B-43E6-87CD-CCC739DE0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EEA17-A637-40B3-B283-8AD4331D1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E8EAC-3B04-4F26-8952-03540C4F5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E9D72-C6EA-458A-B80B-2AC54252E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B3DF-28EF-4C97-B5B3-B7956B4EE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8B7F2-F27A-4CB7-A710-3BBDCB048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A73B-C764-4174-A14E-A8AEDF278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F8452-86A5-4D0D-8929-8BA6810C7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F095-2CD2-4078-B087-F6E8E41E8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4E6A4-E56F-4B50-AA57-840FD3791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B689F-1BD5-4DB9-8B5D-F8F114C41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74AAC-71D4-4B3A-9A07-D112D3F70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504A1-173E-4E9D-ACFB-B42D749BD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BE675-061F-4AC2-BBFB-E879FE6E3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8415-0771-4CA3-BEC4-AB1D8B7C2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617C-98E2-4A4B-BDCA-92CF82645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45F4C-8001-445D-A38A-370DA2BA4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3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25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253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3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3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54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25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54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5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FF523E8-613D-473D-A7C1-F28408171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3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248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3732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7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249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3735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73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250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373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73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251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252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374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4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253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276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374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4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77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374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5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78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37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79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375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5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0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375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5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1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376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6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2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376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6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3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376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6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4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377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7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5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377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7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6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377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7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7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377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8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8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378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8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89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378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8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0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378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8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1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379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9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2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379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9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3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379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79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4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380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0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5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380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0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96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380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0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7380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80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0299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381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1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0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381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1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1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381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1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2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382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2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3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382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2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4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382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2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5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382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3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6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383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3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7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383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3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8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383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3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09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384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7384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7384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4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4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4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4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4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4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5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6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6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6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6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86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4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8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8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8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6D9981F-F4C2-40E7-8059-1251CF703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1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29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9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502BE13-8FEB-4840-BBAC-CAECA207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9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F77870-95C0-4699-B174-7FB2088AA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8602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2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2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2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2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3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3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3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3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3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3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3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03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603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3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0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0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0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0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1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1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1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1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1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1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1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1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41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1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2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2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1563A7A-3497-4EB2-BAA6-359FEF674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42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4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65F75BE-21B2-486A-83EA-30BC5BE84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4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6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9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6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87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7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7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7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7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87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87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71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71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E284072-B16C-4C00-A3D1-629CCB5A8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5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27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7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8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8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8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28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8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9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29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EEEC526-30BE-4A64-BF14-56BAD9D85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9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9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9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9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6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E6D3CA3-D66B-4DE4-B4DD-F9C1AB2DD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915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5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5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5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6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714DDEA-AF03-4995-871D-49BA80E2E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916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6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7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5A371AD-BBC8-42D4-B085-AA47B7318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8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820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93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3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20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93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4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19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C3EB456-9E19-4CE5-B2F5-1AE6292A8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F4F75ED-D656-49A7-85C3-451786308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34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34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34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5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25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35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35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5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25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35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922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35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922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22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35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23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35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5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35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9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Сложение положительных и отрицательных чисел.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57750" y="4572000"/>
            <a:ext cx="428625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Учитель математики</a:t>
            </a:r>
          </a:p>
          <a:p>
            <a:pPr algn="l" eaLnBrk="1" hangingPunct="1">
              <a:defRPr/>
            </a:pPr>
            <a:r>
              <a:rPr lang="ru-RU" dirty="0" smtClean="0"/>
              <a:t>МОУ лицей №8</a:t>
            </a:r>
          </a:p>
          <a:p>
            <a:pPr algn="l" eaLnBrk="1" hangingPunct="1">
              <a:defRPr/>
            </a:pPr>
            <a:r>
              <a:rPr lang="ru-RU" dirty="0" smtClean="0"/>
              <a:t>Пилипосян И. С.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</a:t>
            </a:r>
            <a:r>
              <a:rPr lang="ru-RU" smtClean="0">
                <a:solidFill>
                  <a:schemeClr val="tx1"/>
                </a:solidFill>
              </a:rPr>
              <a:t>Восстановите стертые               			записи: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844675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 Black" pitchFamily="34" charset="0"/>
              </a:rPr>
              <a:t>а) (-4)+(+4)= 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   </a:t>
            </a:r>
            <a:r>
              <a:rPr lang="ru-RU" smtClean="0">
                <a:latin typeface="Arial Black" pitchFamily="34" charset="0"/>
              </a:rPr>
              <a:t>;      б) (-4)+(+5)=  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 Black" pitchFamily="34" charset="0"/>
              </a:rPr>
              <a:t>в) (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   </a:t>
            </a:r>
            <a:r>
              <a:rPr lang="ru-RU" smtClean="0">
                <a:latin typeface="Arial Black" pitchFamily="34" charset="0"/>
              </a:rPr>
              <a:t>)+(+3)=-2;       г) (-5)+(    )=- 2;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 Black" pitchFamily="34" charset="0"/>
              </a:rPr>
              <a:t>д) (+6)+(   )=+1;      е) (-3)+(    )= 0;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 Black" pitchFamily="34" charset="0"/>
              </a:rPr>
              <a:t>ж) (    )+(-6)= -4;     з) (   )+(+2)= 0.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 Black" pitchFamily="34" charset="0"/>
              </a:rPr>
              <a:t>а) (-4)+(+4)= 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0</a:t>
            </a:r>
            <a:r>
              <a:rPr lang="ru-RU" smtClean="0">
                <a:latin typeface="Arial Black" pitchFamily="34" charset="0"/>
              </a:rPr>
              <a:t>;       б) (-4)+(+5)=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+1</a:t>
            </a:r>
            <a:r>
              <a:rPr lang="ru-RU" smtClean="0">
                <a:latin typeface="Arial Black" pitchFamily="34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 Black" pitchFamily="34" charset="0"/>
              </a:rPr>
              <a:t>в) (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 -5</a:t>
            </a:r>
            <a:r>
              <a:rPr lang="ru-RU" smtClean="0">
                <a:latin typeface="Arial Black" pitchFamily="34" charset="0"/>
              </a:rPr>
              <a:t>)+(+3)=-2;      г) (-5)+(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+3</a:t>
            </a:r>
            <a:r>
              <a:rPr lang="ru-RU" smtClean="0">
                <a:latin typeface="Arial Black" pitchFamily="34" charset="0"/>
              </a:rPr>
              <a:t>)=- 2;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 Black" pitchFamily="34" charset="0"/>
              </a:rPr>
              <a:t>д) (+6)+(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-5</a:t>
            </a:r>
            <a:r>
              <a:rPr lang="ru-RU" smtClean="0">
                <a:latin typeface="Arial Black" pitchFamily="34" charset="0"/>
              </a:rPr>
              <a:t>)=+1;      е) (-3)+(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+3</a:t>
            </a:r>
            <a:r>
              <a:rPr lang="ru-RU" smtClean="0">
                <a:latin typeface="Arial Black" pitchFamily="34" charset="0"/>
              </a:rPr>
              <a:t>)= 0;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Arial Black" pitchFamily="34" charset="0"/>
              </a:rPr>
              <a:t>ж) (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+2</a:t>
            </a:r>
            <a:r>
              <a:rPr lang="ru-RU" smtClean="0">
                <a:latin typeface="Arial Black" pitchFamily="34" charset="0"/>
              </a:rPr>
              <a:t>)+(-6)= -4;     з) (</a:t>
            </a:r>
            <a:r>
              <a:rPr lang="ru-RU" smtClean="0">
                <a:solidFill>
                  <a:srgbClr val="FF3300"/>
                </a:solidFill>
                <a:latin typeface="Arial Black" pitchFamily="34" charset="0"/>
              </a:rPr>
              <a:t>-2</a:t>
            </a:r>
            <a:r>
              <a:rPr lang="ru-RU" smtClean="0">
                <a:latin typeface="Arial Black" pitchFamily="34" charset="0"/>
              </a:rPr>
              <a:t>)+(+2)= 0.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smtClean="0"/>
              <a:t>ВЫВОДЫ: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smtClean="0">
                <a:solidFill>
                  <a:srgbClr val="FFFF00"/>
                </a:solidFill>
                <a:latin typeface="Monotype Corsiva" pitchFamily="66" charset="0"/>
              </a:rPr>
              <a:t>Если выигрышных и проигрышных очков поровну, то получится…..</a:t>
            </a:r>
          </a:p>
          <a:p>
            <a:pPr eaLnBrk="1" hangingPunct="1">
              <a:defRPr/>
            </a:pPr>
            <a:r>
              <a:rPr lang="ru-RU" sz="4400" b="1" smtClean="0">
                <a:solidFill>
                  <a:srgbClr val="FFFF00"/>
                </a:solidFill>
                <a:latin typeface="Monotype Corsiva" pitchFamily="66" charset="0"/>
              </a:rPr>
              <a:t>Если выигрышных очков больше, то получится………</a:t>
            </a:r>
          </a:p>
          <a:p>
            <a:pPr eaLnBrk="1" hangingPunct="1">
              <a:defRPr/>
            </a:pPr>
            <a:r>
              <a:rPr lang="ru-RU" sz="4400" b="1" smtClean="0">
                <a:solidFill>
                  <a:srgbClr val="FFFF00"/>
                </a:solidFill>
                <a:latin typeface="Monotype Corsiva" pitchFamily="66" charset="0"/>
              </a:rPr>
              <a:t>Если проигрышных очков больше, то получится……..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</a:t>
            </a:r>
            <a:r>
              <a:rPr lang="ru-RU" sz="6000" smtClean="0">
                <a:solidFill>
                  <a:srgbClr val="FFFF00"/>
                </a:solidFill>
              </a:rPr>
              <a:t>БРАХМАГУПТА.</a:t>
            </a:r>
            <a:r>
              <a:rPr lang="ru-RU" sz="4000" smtClean="0"/>
              <a:t> </a:t>
            </a:r>
            <a:br>
              <a:rPr lang="ru-RU" sz="4000" smtClean="0"/>
            </a:br>
            <a:r>
              <a:rPr lang="ru-RU" sz="3600" b="1" smtClean="0">
                <a:solidFill>
                  <a:schemeClr val="hlink"/>
                </a:solidFill>
                <a:latin typeface="Monotype Corsiva" pitchFamily="66" charset="0"/>
              </a:rPr>
              <a:t>Это имя известного индийского математика, который жил в 7 веке. Одним из первых он начал использовать положительные и отрицательные числа. Вот как он формулировал правило сложения чисел с разными знаками:</a:t>
            </a:r>
            <a:br>
              <a:rPr lang="ru-RU" sz="3600" b="1" smtClean="0">
                <a:solidFill>
                  <a:schemeClr val="hlink"/>
                </a:solidFill>
                <a:latin typeface="Monotype Corsiva" pitchFamily="66" charset="0"/>
              </a:rPr>
            </a:br>
            <a:r>
              <a:rPr lang="ru-RU" sz="3600" b="1" smtClean="0">
                <a:solidFill>
                  <a:schemeClr val="hlink"/>
                </a:solidFill>
                <a:latin typeface="Monotype Corsiva" pitchFamily="66" charset="0"/>
              </a:rPr>
              <a:t>«Сумма двух имуществ и долга равна их разности»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987675" y="3284538"/>
            <a:ext cx="4824413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  <a:latin typeface="Castellar" pitchFamily="18" charset="0"/>
              </a:rPr>
              <a:t>Впервые с отрицательными числами столкнулись китайские ученые во </a:t>
            </a:r>
            <a:r>
              <a:rPr lang="en-US" sz="2800">
                <a:solidFill>
                  <a:schemeClr val="hlink"/>
                </a:solidFill>
                <a:latin typeface="Castellar" pitchFamily="18" charset="0"/>
              </a:rPr>
              <a:t>II</a:t>
            </a:r>
            <a:r>
              <a:rPr lang="ru-RU" sz="2800">
                <a:solidFill>
                  <a:schemeClr val="hlink"/>
                </a:solidFill>
                <a:latin typeface="Castellar" pitchFamily="18" charset="0"/>
              </a:rPr>
              <a:t> веке до н.э. в связи с решением уравнений</a:t>
            </a:r>
          </a:p>
        </p:txBody>
      </p:sp>
      <p:pic>
        <p:nvPicPr>
          <p:cNvPr id="38915" name="Picture 3" descr="BD0588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2087563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547813" y="1700213"/>
            <a:ext cx="54737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chemeClr val="folHlink"/>
                </a:solidFill>
                <a:latin typeface="Castellar" pitchFamily="18" charset="0"/>
              </a:rPr>
              <a:t>Знаки «плюс» и «минус» они тогда не употребляли, а изображали положительные</a:t>
            </a:r>
            <a:r>
              <a:rPr lang="ru-RU" sz="2800">
                <a:latin typeface="Castellar" pitchFamily="18" charset="0"/>
              </a:rPr>
              <a:t> </a:t>
            </a:r>
            <a:r>
              <a:rPr lang="ru-RU" sz="2800">
                <a:solidFill>
                  <a:schemeClr val="folHlink"/>
                </a:solidFill>
                <a:latin typeface="Castellar" pitchFamily="18" charset="0"/>
              </a:rPr>
              <a:t>числа</a:t>
            </a:r>
            <a:r>
              <a:rPr lang="ru-RU" sz="2800">
                <a:latin typeface="Castellar" pitchFamily="18" charset="0"/>
              </a:rPr>
              <a:t> 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>красным</a:t>
            </a:r>
            <a:r>
              <a:rPr lang="ru-RU" sz="2800">
                <a:latin typeface="Castellar" pitchFamily="18" charset="0"/>
              </a:rPr>
              <a:t> </a:t>
            </a:r>
            <a:r>
              <a:rPr lang="ru-RU" sz="2800">
                <a:solidFill>
                  <a:schemeClr val="folHlink"/>
                </a:solidFill>
                <a:latin typeface="Castellar" pitchFamily="18" charset="0"/>
              </a:rPr>
              <a:t>и отрицательные</a:t>
            </a:r>
            <a:r>
              <a:rPr lang="ru-RU" sz="2800">
                <a:latin typeface="Castellar" pitchFamily="18" charset="0"/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astellar" pitchFamily="18" charset="0"/>
              </a:rPr>
              <a:t>чёрным </a:t>
            </a:r>
            <a:r>
              <a:rPr lang="ru-RU" sz="2800">
                <a:solidFill>
                  <a:schemeClr val="folHlink"/>
                </a:solidFill>
                <a:latin typeface="Castellar" pitchFamily="18" charset="0"/>
              </a:rPr>
              <a:t>цветом.</a:t>
            </a:r>
          </a:p>
        </p:txBody>
      </p:sp>
      <p:pic>
        <p:nvPicPr>
          <p:cNvPr id="39939" name="Picture 3" descr="BD0588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3933825"/>
            <a:ext cx="2520950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860" name="Group 564"/>
          <p:cNvGraphicFramePr>
            <a:graphicFrameLocks noGrp="1"/>
          </p:cNvGraphicFramePr>
          <p:nvPr/>
        </p:nvGraphicFramePr>
        <p:xfrm>
          <a:off x="0" y="620713"/>
          <a:ext cx="9144000" cy="2286000"/>
        </p:xfrm>
        <a:graphic>
          <a:graphicData uri="http://schemas.openxmlformats.org/drawingml/2006/table">
            <a:tbl>
              <a:tblPr/>
              <a:tblGrid>
                <a:gridCol w="790575"/>
                <a:gridCol w="860425"/>
                <a:gridCol w="1033463"/>
                <a:gridCol w="950912"/>
                <a:gridCol w="1454150"/>
                <a:gridCol w="2747963"/>
                <a:gridCol w="1306512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| a |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| b |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| ? |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|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a |-| b |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b |-| a |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a+b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4&lt;5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5-4=1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4&gt;2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4-2=2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6&lt;10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10-6=4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8&gt;5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8-5=3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955" name="Group 659"/>
          <p:cNvGraphicFramePr>
            <a:graphicFrameLocks noGrp="1"/>
          </p:cNvGraphicFramePr>
          <p:nvPr/>
        </p:nvGraphicFramePr>
        <p:xfrm>
          <a:off x="0" y="3500438"/>
          <a:ext cx="9144000" cy="2286000"/>
        </p:xfrm>
        <a:graphic>
          <a:graphicData uri="http://schemas.openxmlformats.org/drawingml/2006/table">
            <a:tbl>
              <a:tblPr/>
              <a:tblGrid>
                <a:gridCol w="862013"/>
                <a:gridCol w="852487"/>
                <a:gridCol w="1023938"/>
                <a:gridCol w="896937"/>
                <a:gridCol w="1489075"/>
                <a:gridCol w="2725738"/>
                <a:gridCol w="1293812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| a |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| b |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| ? |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|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a |-| b |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b |-| a |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a+b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4&lt;5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5-4=1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4&gt;2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4-2=2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-10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6&lt;10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10-6=4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8&gt;5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8-5=3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Правило сложения двух чисел с разными знаками: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FFFF00"/>
                </a:solidFill>
              </a:rPr>
              <a:t>«Чтобы сложить два числа с разными знаками, надо: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FFFF00"/>
                </a:solidFill>
              </a:rPr>
              <a:t>1) из большего модуля слагаемых вычесть меньший;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FFFF00"/>
                </a:solidFill>
              </a:rPr>
              <a:t>2) поставить перед полученным числом знак того слагаемого, модуль которого больше»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993" name="Group 929"/>
          <p:cNvGraphicFramePr>
            <a:graphicFrameLocks noGrp="1"/>
          </p:cNvGraphicFramePr>
          <p:nvPr/>
        </p:nvGraphicFramePr>
        <p:xfrm>
          <a:off x="0" y="2251075"/>
          <a:ext cx="9144000" cy="362712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539750" y="1187450"/>
            <a:ext cx="78486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FFFF00"/>
                </a:solidFill>
                <a:latin typeface="Monotype Corsiva" pitchFamily="66" charset="0"/>
              </a:rPr>
              <a:t>При сложении двух чисел</a:t>
            </a:r>
          </a:p>
          <a:p>
            <a:pPr algn="ctr"/>
            <a:r>
              <a:rPr lang="ru-RU" sz="4800" b="1">
                <a:solidFill>
                  <a:srgbClr val="FFFF00"/>
                </a:solidFill>
                <a:latin typeface="Monotype Corsiva" pitchFamily="66" charset="0"/>
              </a:rPr>
              <a:t>Ты на знаки посмотри!</a:t>
            </a:r>
          </a:p>
          <a:p>
            <a:pPr algn="ctr"/>
            <a:r>
              <a:rPr lang="ru-RU" sz="4800" b="1">
                <a:solidFill>
                  <a:srgbClr val="FFFF00"/>
                </a:solidFill>
                <a:latin typeface="Monotype Corsiva" pitchFamily="66" charset="0"/>
              </a:rPr>
              <a:t>Если разного названья,</a:t>
            </a:r>
          </a:p>
          <a:p>
            <a:pPr algn="ctr"/>
            <a:r>
              <a:rPr lang="ru-RU" sz="4800" b="1">
                <a:solidFill>
                  <a:srgbClr val="FFFF00"/>
                </a:solidFill>
                <a:latin typeface="Monotype Corsiva" pitchFamily="66" charset="0"/>
              </a:rPr>
              <a:t>победит «сильнейший знак»</a:t>
            </a:r>
          </a:p>
          <a:p>
            <a:pPr algn="ctr"/>
            <a:r>
              <a:rPr lang="ru-RU" sz="4800" b="1">
                <a:solidFill>
                  <a:srgbClr val="FFFF00"/>
                </a:solidFill>
                <a:latin typeface="Monotype Corsiva" pitchFamily="66" charset="0"/>
              </a:rPr>
              <a:t>разность модулей найди ты</a:t>
            </a:r>
          </a:p>
          <a:p>
            <a:pPr algn="ctr"/>
            <a:r>
              <a:rPr lang="ru-RU" sz="4800" b="1">
                <a:solidFill>
                  <a:srgbClr val="FFFF00"/>
                </a:solidFill>
                <a:latin typeface="Monotype Corsiva" pitchFamily="66" charset="0"/>
              </a:rPr>
              <a:t>и все время делай так.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   </a:t>
            </a:r>
            <a:r>
              <a:rPr lang="ru-RU" sz="3200" dirty="0" smtClean="0">
                <a:solidFill>
                  <a:srgbClr val="FFFF00"/>
                </a:solidFill>
              </a:rPr>
              <a:t>Эпиграф: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         </a:t>
            </a:r>
            <a:r>
              <a:rPr lang="ru-RU" sz="2400" dirty="0" smtClean="0"/>
              <a:t>       </a:t>
            </a:r>
            <a:r>
              <a:rPr lang="ru-RU" sz="4000" b="1" i="1" dirty="0" smtClean="0">
                <a:solidFill>
                  <a:srgbClr val="FF3300"/>
                </a:solidFill>
                <a:latin typeface="Monotype Corsiva" pitchFamily="66" charset="0"/>
              </a:rPr>
              <a:t>Торопись, ведь дни проходят</a:t>
            </a:r>
            <a:br>
              <a:rPr lang="ru-RU" sz="4000" b="1" i="1" dirty="0" smtClean="0">
                <a:solidFill>
                  <a:srgbClr val="FF330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FF3300"/>
                </a:solidFill>
                <a:latin typeface="Monotype Corsiva" pitchFamily="66" charset="0"/>
              </a:rPr>
              <a:t>               Ты у времени в гостях.</a:t>
            </a:r>
            <a:br>
              <a:rPr lang="ru-RU" sz="4000" b="1" i="1" dirty="0" smtClean="0">
                <a:solidFill>
                  <a:srgbClr val="FF330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FF3300"/>
                </a:solidFill>
                <a:latin typeface="Monotype Corsiva" pitchFamily="66" charset="0"/>
              </a:rPr>
              <a:t>               Не рассчитывай на помощь,</a:t>
            </a:r>
            <a:br>
              <a:rPr lang="ru-RU" sz="4000" b="1" i="1" dirty="0" smtClean="0">
                <a:solidFill>
                  <a:srgbClr val="FF3300"/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rgbClr val="FF3300"/>
                </a:solidFill>
                <a:latin typeface="Monotype Corsiva" pitchFamily="66" charset="0"/>
              </a:rPr>
              <a:t>               Помни: все в твоих руках.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smtClean="0">
                <a:solidFill>
                  <a:srgbClr val="FF3300"/>
                </a:solidFill>
              </a:rPr>
              <a:t>-23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mtClean="0"/>
              <a:t>Какое это число?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mtClean="0"/>
              <a:t>Его модуль?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mtClean="0"/>
              <a:t>где располагается на координатной прямой?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mtClean="0"/>
              <a:t>Соседние с ним целые числа?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mtClean="0"/>
              <a:t>Два числа меньших его?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mtClean="0"/>
              <a:t>Два числа больших его?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mtClean="0"/>
              <a:t>Противоположное число?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Monotype Corsiva" pitchFamily="66" charset="0"/>
              </a:rPr>
              <a:t>Используя знаки «+» и «-» запишите число очков для каждого случая:</a:t>
            </a:r>
            <a:br>
              <a:rPr lang="ru-RU" sz="4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539750" y="1557338"/>
            <a:ext cx="2171700" cy="2057400"/>
            <a:chOff x="2279" y="3356"/>
            <a:chExt cx="2683" cy="2508"/>
          </a:xfrm>
        </p:grpSpPr>
        <p:sp>
          <p:nvSpPr>
            <p:cNvPr id="29721" name="AutoShape 11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2" name="Rectangle 12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3" name="Oval 13"/>
            <p:cNvSpPr>
              <a:spLocks noChangeArrowheads="1"/>
            </p:cNvSpPr>
            <p:nvPr/>
          </p:nvSpPr>
          <p:spPr bwMode="auto">
            <a:xfrm>
              <a:off x="4255" y="3635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4" name="Oval 14"/>
            <p:cNvSpPr>
              <a:spLocks noChangeArrowheads="1"/>
            </p:cNvSpPr>
            <p:nvPr/>
          </p:nvSpPr>
          <p:spPr bwMode="auto">
            <a:xfrm>
              <a:off x="2561" y="3635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5" name="Oval 15"/>
            <p:cNvSpPr>
              <a:spLocks noChangeArrowheads="1"/>
            </p:cNvSpPr>
            <p:nvPr/>
          </p:nvSpPr>
          <p:spPr bwMode="auto">
            <a:xfrm>
              <a:off x="2561" y="5167"/>
              <a:ext cx="424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6" name="Oval 16"/>
            <p:cNvSpPr>
              <a:spLocks noChangeArrowheads="1"/>
            </p:cNvSpPr>
            <p:nvPr/>
          </p:nvSpPr>
          <p:spPr bwMode="auto">
            <a:xfrm>
              <a:off x="4255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 noChangeAspect="1"/>
          </p:cNvGrpSpPr>
          <p:nvPr/>
        </p:nvGrpSpPr>
        <p:grpSpPr bwMode="auto">
          <a:xfrm>
            <a:off x="5651500" y="4292600"/>
            <a:ext cx="2171700" cy="2057400"/>
            <a:chOff x="2279" y="3356"/>
            <a:chExt cx="2683" cy="2508"/>
          </a:xfrm>
        </p:grpSpPr>
        <p:sp>
          <p:nvSpPr>
            <p:cNvPr id="29714" name="AutoShape 18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3408" y="4331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255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2703" y="5167"/>
              <a:ext cx="422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4255" y="3635"/>
              <a:ext cx="423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2561" y="3635"/>
              <a:ext cx="424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5"/>
          <p:cNvGrpSpPr>
            <a:grpSpLocks noChangeAspect="1"/>
          </p:cNvGrpSpPr>
          <p:nvPr/>
        </p:nvGrpSpPr>
        <p:grpSpPr bwMode="auto">
          <a:xfrm>
            <a:off x="5651500" y="1557338"/>
            <a:ext cx="2173288" cy="2057400"/>
            <a:chOff x="2279" y="3356"/>
            <a:chExt cx="2683" cy="2508"/>
          </a:xfrm>
        </p:grpSpPr>
        <p:sp>
          <p:nvSpPr>
            <p:cNvPr id="29711" name="AutoShape 26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2" name="Rectangle 27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3" name="Oval 28"/>
            <p:cNvSpPr>
              <a:spLocks noChangeArrowheads="1"/>
            </p:cNvSpPr>
            <p:nvPr/>
          </p:nvSpPr>
          <p:spPr bwMode="auto">
            <a:xfrm>
              <a:off x="3408" y="4331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9"/>
          <p:cNvGrpSpPr>
            <a:grpSpLocks noChangeAspect="1"/>
          </p:cNvGrpSpPr>
          <p:nvPr/>
        </p:nvGrpSpPr>
        <p:grpSpPr bwMode="auto">
          <a:xfrm>
            <a:off x="539750" y="4292600"/>
            <a:ext cx="2173288" cy="2057400"/>
            <a:chOff x="2279" y="3356"/>
            <a:chExt cx="2683" cy="2508"/>
          </a:xfrm>
        </p:grpSpPr>
        <p:sp>
          <p:nvSpPr>
            <p:cNvPr id="29703" name="AutoShape 30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4" name="Rectangle 31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Oval 32"/>
            <p:cNvSpPr>
              <a:spLocks noChangeArrowheads="1"/>
            </p:cNvSpPr>
            <p:nvPr/>
          </p:nvSpPr>
          <p:spPr bwMode="auto">
            <a:xfrm>
              <a:off x="4397" y="4331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Oval 33"/>
            <p:cNvSpPr>
              <a:spLocks noChangeArrowheads="1"/>
            </p:cNvSpPr>
            <p:nvPr/>
          </p:nvSpPr>
          <p:spPr bwMode="auto">
            <a:xfrm>
              <a:off x="4397" y="3495"/>
              <a:ext cx="423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7" name="Oval 34"/>
            <p:cNvSpPr>
              <a:spLocks noChangeArrowheads="1"/>
            </p:cNvSpPr>
            <p:nvPr/>
          </p:nvSpPr>
          <p:spPr bwMode="auto">
            <a:xfrm>
              <a:off x="2420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Oval 35"/>
            <p:cNvSpPr>
              <a:spLocks noChangeArrowheads="1"/>
            </p:cNvSpPr>
            <p:nvPr/>
          </p:nvSpPr>
          <p:spPr bwMode="auto">
            <a:xfrm>
              <a:off x="2420" y="4331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9" name="Oval 36"/>
            <p:cNvSpPr>
              <a:spLocks noChangeArrowheads="1"/>
            </p:cNvSpPr>
            <p:nvPr/>
          </p:nvSpPr>
          <p:spPr bwMode="auto">
            <a:xfrm>
              <a:off x="2420" y="3495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0" name="Oval 37"/>
            <p:cNvSpPr>
              <a:spLocks noChangeArrowheads="1"/>
            </p:cNvSpPr>
            <p:nvPr/>
          </p:nvSpPr>
          <p:spPr bwMode="auto">
            <a:xfrm>
              <a:off x="4397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7200" smtClean="0">
                <a:solidFill>
                  <a:srgbClr val="FFFF00"/>
                </a:solidFill>
              </a:rPr>
              <a:t>(+3)+(-5)=-2 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5400" smtClean="0">
                <a:solidFill>
                  <a:srgbClr val="FF3300"/>
                </a:solidFill>
              </a:rPr>
              <a:t>«плюс 3 да минус 5 получится -2»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>Запишите результаты бросков для каждого случая: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35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39750" y="0"/>
            <a:ext cx="2171700" cy="2057400"/>
            <a:chOff x="2279" y="3356"/>
            <a:chExt cx="2683" cy="2508"/>
          </a:xfrm>
        </p:grpSpPr>
        <p:sp>
          <p:nvSpPr>
            <p:cNvPr id="32809" name="AutoShape 5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0" name="Rectangle 6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1" name="Oval 7"/>
            <p:cNvSpPr>
              <a:spLocks noChangeArrowheads="1"/>
            </p:cNvSpPr>
            <p:nvPr/>
          </p:nvSpPr>
          <p:spPr bwMode="auto">
            <a:xfrm>
              <a:off x="4255" y="3635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2" name="Oval 8"/>
            <p:cNvSpPr>
              <a:spLocks noChangeArrowheads="1"/>
            </p:cNvSpPr>
            <p:nvPr/>
          </p:nvSpPr>
          <p:spPr bwMode="auto">
            <a:xfrm>
              <a:off x="2561" y="3635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3" name="Oval 9"/>
            <p:cNvSpPr>
              <a:spLocks noChangeArrowheads="1"/>
            </p:cNvSpPr>
            <p:nvPr/>
          </p:nvSpPr>
          <p:spPr bwMode="auto">
            <a:xfrm>
              <a:off x="2561" y="5167"/>
              <a:ext cx="424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4" name="Oval 10"/>
            <p:cNvSpPr>
              <a:spLocks noChangeArrowheads="1"/>
            </p:cNvSpPr>
            <p:nvPr/>
          </p:nvSpPr>
          <p:spPr bwMode="auto">
            <a:xfrm>
              <a:off x="4255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1"/>
          <p:cNvGrpSpPr>
            <a:grpSpLocks noChangeAspect="1"/>
          </p:cNvGrpSpPr>
          <p:nvPr/>
        </p:nvGrpSpPr>
        <p:grpSpPr bwMode="auto">
          <a:xfrm>
            <a:off x="3492500" y="0"/>
            <a:ext cx="2173288" cy="2057400"/>
            <a:chOff x="2279" y="3356"/>
            <a:chExt cx="2683" cy="2508"/>
          </a:xfrm>
        </p:grpSpPr>
        <p:sp>
          <p:nvSpPr>
            <p:cNvPr id="32801" name="AutoShape 12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2" name="Rectangle 13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3" name="Oval 14"/>
            <p:cNvSpPr>
              <a:spLocks noChangeArrowheads="1"/>
            </p:cNvSpPr>
            <p:nvPr/>
          </p:nvSpPr>
          <p:spPr bwMode="auto">
            <a:xfrm>
              <a:off x="4397" y="4331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4" name="Oval 15"/>
            <p:cNvSpPr>
              <a:spLocks noChangeArrowheads="1"/>
            </p:cNvSpPr>
            <p:nvPr/>
          </p:nvSpPr>
          <p:spPr bwMode="auto">
            <a:xfrm>
              <a:off x="4397" y="3495"/>
              <a:ext cx="423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5" name="Oval 16"/>
            <p:cNvSpPr>
              <a:spLocks noChangeArrowheads="1"/>
            </p:cNvSpPr>
            <p:nvPr/>
          </p:nvSpPr>
          <p:spPr bwMode="auto">
            <a:xfrm>
              <a:off x="2420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6" name="Oval 17"/>
            <p:cNvSpPr>
              <a:spLocks noChangeArrowheads="1"/>
            </p:cNvSpPr>
            <p:nvPr/>
          </p:nvSpPr>
          <p:spPr bwMode="auto">
            <a:xfrm>
              <a:off x="2420" y="4331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7" name="Oval 18"/>
            <p:cNvSpPr>
              <a:spLocks noChangeArrowheads="1"/>
            </p:cNvSpPr>
            <p:nvPr/>
          </p:nvSpPr>
          <p:spPr bwMode="auto">
            <a:xfrm>
              <a:off x="2420" y="3495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8" name="Oval 19"/>
            <p:cNvSpPr>
              <a:spLocks noChangeArrowheads="1"/>
            </p:cNvSpPr>
            <p:nvPr/>
          </p:nvSpPr>
          <p:spPr bwMode="auto">
            <a:xfrm>
              <a:off x="4397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0"/>
          <p:cNvGrpSpPr>
            <a:grpSpLocks noChangeAspect="1"/>
          </p:cNvGrpSpPr>
          <p:nvPr/>
        </p:nvGrpSpPr>
        <p:grpSpPr bwMode="auto">
          <a:xfrm>
            <a:off x="539750" y="2276475"/>
            <a:ext cx="2173288" cy="2057400"/>
            <a:chOff x="2279" y="3356"/>
            <a:chExt cx="2683" cy="2508"/>
          </a:xfrm>
        </p:grpSpPr>
        <p:sp>
          <p:nvSpPr>
            <p:cNvPr id="32795" name="AutoShape 21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6" name="Rectangle 22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7" name="Oval 23"/>
            <p:cNvSpPr>
              <a:spLocks noChangeArrowheads="1"/>
            </p:cNvSpPr>
            <p:nvPr/>
          </p:nvSpPr>
          <p:spPr bwMode="auto">
            <a:xfrm>
              <a:off x="4255" y="3635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8" name="Oval 24"/>
            <p:cNvSpPr>
              <a:spLocks noChangeArrowheads="1"/>
            </p:cNvSpPr>
            <p:nvPr/>
          </p:nvSpPr>
          <p:spPr bwMode="auto">
            <a:xfrm>
              <a:off x="2561" y="3635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9" name="Oval 25"/>
            <p:cNvSpPr>
              <a:spLocks noChangeArrowheads="1"/>
            </p:cNvSpPr>
            <p:nvPr/>
          </p:nvSpPr>
          <p:spPr bwMode="auto">
            <a:xfrm>
              <a:off x="2561" y="5167"/>
              <a:ext cx="424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0" name="Oval 26"/>
            <p:cNvSpPr>
              <a:spLocks noChangeArrowheads="1"/>
            </p:cNvSpPr>
            <p:nvPr/>
          </p:nvSpPr>
          <p:spPr bwMode="auto">
            <a:xfrm>
              <a:off x="4255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7"/>
          <p:cNvGrpSpPr>
            <a:grpSpLocks noChangeAspect="1"/>
          </p:cNvGrpSpPr>
          <p:nvPr/>
        </p:nvGrpSpPr>
        <p:grpSpPr bwMode="auto">
          <a:xfrm>
            <a:off x="3492500" y="2276475"/>
            <a:ext cx="2171700" cy="2057400"/>
            <a:chOff x="2279" y="3356"/>
            <a:chExt cx="2683" cy="2508"/>
          </a:xfrm>
        </p:grpSpPr>
        <p:sp>
          <p:nvSpPr>
            <p:cNvPr id="32787" name="AutoShape 28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8" name="Rectangle 29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Oval 30"/>
            <p:cNvSpPr>
              <a:spLocks noChangeArrowheads="1"/>
            </p:cNvSpPr>
            <p:nvPr/>
          </p:nvSpPr>
          <p:spPr bwMode="auto">
            <a:xfrm>
              <a:off x="4397" y="4331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0" name="Oval 31"/>
            <p:cNvSpPr>
              <a:spLocks noChangeArrowheads="1"/>
            </p:cNvSpPr>
            <p:nvPr/>
          </p:nvSpPr>
          <p:spPr bwMode="auto">
            <a:xfrm>
              <a:off x="4397" y="3495"/>
              <a:ext cx="423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1" name="Oval 32"/>
            <p:cNvSpPr>
              <a:spLocks noChangeArrowheads="1"/>
            </p:cNvSpPr>
            <p:nvPr/>
          </p:nvSpPr>
          <p:spPr bwMode="auto">
            <a:xfrm>
              <a:off x="2420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2" name="Oval 33"/>
            <p:cNvSpPr>
              <a:spLocks noChangeArrowheads="1"/>
            </p:cNvSpPr>
            <p:nvPr/>
          </p:nvSpPr>
          <p:spPr bwMode="auto">
            <a:xfrm>
              <a:off x="2420" y="4331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3" name="Oval 34"/>
            <p:cNvSpPr>
              <a:spLocks noChangeArrowheads="1"/>
            </p:cNvSpPr>
            <p:nvPr/>
          </p:nvSpPr>
          <p:spPr bwMode="auto">
            <a:xfrm>
              <a:off x="2420" y="3495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4" name="Oval 35"/>
            <p:cNvSpPr>
              <a:spLocks noChangeArrowheads="1"/>
            </p:cNvSpPr>
            <p:nvPr/>
          </p:nvSpPr>
          <p:spPr bwMode="auto">
            <a:xfrm>
              <a:off x="4397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36"/>
          <p:cNvGrpSpPr>
            <a:grpSpLocks noChangeAspect="1"/>
          </p:cNvGrpSpPr>
          <p:nvPr/>
        </p:nvGrpSpPr>
        <p:grpSpPr bwMode="auto">
          <a:xfrm>
            <a:off x="539750" y="4581525"/>
            <a:ext cx="2171700" cy="2057400"/>
            <a:chOff x="2279" y="3356"/>
            <a:chExt cx="2683" cy="2508"/>
          </a:xfrm>
        </p:grpSpPr>
        <p:sp>
          <p:nvSpPr>
            <p:cNvPr id="32784" name="AutoShape 37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Rectangle 38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6" name="Oval 39"/>
            <p:cNvSpPr>
              <a:spLocks noChangeArrowheads="1"/>
            </p:cNvSpPr>
            <p:nvPr/>
          </p:nvSpPr>
          <p:spPr bwMode="auto">
            <a:xfrm>
              <a:off x="3408" y="4331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 noChangeAspect="1"/>
          </p:cNvGrpSpPr>
          <p:nvPr/>
        </p:nvGrpSpPr>
        <p:grpSpPr bwMode="auto">
          <a:xfrm>
            <a:off x="3419475" y="4581525"/>
            <a:ext cx="2171700" cy="2057400"/>
            <a:chOff x="2279" y="3356"/>
            <a:chExt cx="2683" cy="2508"/>
          </a:xfrm>
        </p:grpSpPr>
        <p:sp>
          <p:nvSpPr>
            <p:cNvPr id="32777" name="AutoShape 41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Rectangle 42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Oval 43"/>
            <p:cNvSpPr>
              <a:spLocks noChangeArrowheads="1"/>
            </p:cNvSpPr>
            <p:nvPr/>
          </p:nvSpPr>
          <p:spPr bwMode="auto">
            <a:xfrm>
              <a:off x="3408" y="4331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Oval 44"/>
            <p:cNvSpPr>
              <a:spLocks noChangeArrowheads="1"/>
            </p:cNvSpPr>
            <p:nvPr/>
          </p:nvSpPr>
          <p:spPr bwMode="auto">
            <a:xfrm>
              <a:off x="4255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1" name="Oval 45"/>
            <p:cNvSpPr>
              <a:spLocks noChangeArrowheads="1"/>
            </p:cNvSpPr>
            <p:nvPr/>
          </p:nvSpPr>
          <p:spPr bwMode="auto">
            <a:xfrm>
              <a:off x="2703" y="5167"/>
              <a:ext cx="422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2" name="Oval 46"/>
            <p:cNvSpPr>
              <a:spLocks noChangeArrowheads="1"/>
            </p:cNvSpPr>
            <p:nvPr/>
          </p:nvSpPr>
          <p:spPr bwMode="auto">
            <a:xfrm>
              <a:off x="4255" y="3635"/>
              <a:ext cx="423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3" name="Oval 47"/>
            <p:cNvSpPr>
              <a:spLocks noChangeArrowheads="1"/>
            </p:cNvSpPr>
            <p:nvPr/>
          </p:nvSpPr>
          <p:spPr bwMode="auto">
            <a:xfrm>
              <a:off x="2561" y="3635"/>
              <a:ext cx="424" cy="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8000" b="1" smtClean="0">
                <a:solidFill>
                  <a:srgbClr val="FFFF00"/>
                </a:solidFill>
                <a:latin typeface="Monotype Corsiva" pitchFamily="66" charset="0"/>
              </a:rPr>
              <a:t>Запишите результаты бросков для каждого случая: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55650" y="0"/>
            <a:ext cx="2171700" cy="2057400"/>
            <a:chOff x="2279" y="3356"/>
            <a:chExt cx="2683" cy="2508"/>
          </a:xfrm>
        </p:grpSpPr>
        <p:sp>
          <p:nvSpPr>
            <p:cNvPr id="34852" name="AutoShape 5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53" name="Rectangle 6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54" name="Oval 7"/>
            <p:cNvSpPr>
              <a:spLocks noChangeArrowheads="1"/>
            </p:cNvSpPr>
            <p:nvPr/>
          </p:nvSpPr>
          <p:spPr bwMode="auto">
            <a:xfrm>
              <a:off x="3408" y="4331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 noChangeAspect="1"/>
          </p:cNvGrpSpPr>
          <p:nvPr/>
        </p:nvGrpSpPr>
        <p:grpSpPr bwMode="auto">
          <a:xfrm>
            <a:off x="4356100" y="0"/>
            <a:ext cx="2171700" cy="2057400"/>
            <a:chOff x="2279" y="3356"/>
            <a:chExt cx="2683" cy="2508"/>
          </a:xfrm>
        </p:grpSpPr>
        <p:sp>
          <p:nvSpPr>
            <p:cNvPr id="34849" name="AutoShape 9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50" name="Rectangle 10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51" name="Oval 11"/>
            <p:cNvSpPr>
              <a:spLocks noChangeArrowheads="1"/>
            </p:cNvSpPr>
            <p:nvPr/>
          </p:nvSpPr>
          <p:spPr bwMode="auto">
            <a:xfrm>
              <a:off x="3408" y="4331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2"/>
          <p:cNvGrpSpPr>
            <a:grpSpLocks noChangeAspect="1"/>
          </p:cNvGrpSpPr>
          <p:nvPr/>
        </p:nvGrpSpPr>
        <p:grpSpPr bwMode="auto">
          <a:xfrm>
            <a:off x="4356100" y="2420938"/>
            <a:ext cx="2173288" cy="2057400"/>
            <a:chOff x="2279" y="3356"/>
            <a:chExt cx="2683" cy="2508"/>
          </a:xfrm>
        </p:grpSpPr>
        <p:sp>
          <p:nvSpPr>
            <p:cNvPr id="34841" name="AutoShape 13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2" name="Rectangle 14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3" name="Oval 15"/>
            <p:cNvSpPr>
              <a:spLocks noChangeArrowheads="1"/>
            </p:cNvSpPr>
            <p:nvPr/>
          </p:nvSpPr>
          <p:spPr bwMode="auto">
            <a:xfrm>
              <a:off x="4397" y="4331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4" name="Oval 16"/>
            <p:cNvSpPr>
              <a:spLocks noChangeArrowheads="1"/>
            </p:cNvSpPr>
            <p:nvPr/>
          </p:nvSpPr>
          <p:spPr bwMode="auto">
            <a:xfrm>
              <a:off x="4397" y="3495"/>
              <a:ext cx="423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5" name="Oval 17"/>
            <p:cNvSpPr>
              <a:spLocks noChangeArrowheads="1"/>
            </p:cNvSpPr>
            <p:nvPr/>
          </p:nvSpPr>
          <p:spPr bwMode="auto">
            <a:xfrm>
              <a:off x="2420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6" name="Oval 18"/>
            <p:cNvSpPr>
              <a:spLocks noChangeArrowheads="1"/>
            </p:cNvSpPr>
            <p:nvPr/>
          </p:nvSpPr>
          <p:spPr bwMode="auto">
            <a:xfrm>
              <a:off x="2420" y="4331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7" name="Oval 19"/>
            <p:cNvSpPr>
              <a:spLocks noChangeArrowheads="1"/>
            </p:cNvSpPr>
            <p:nvPr/>
          </p:nvSpPr>
          <p:spPr bwMode="auto">
            <a:xfrm>
              <a:off x="2420" y="3495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8" name="Oval 20"/>
            <p:cNvSpPr>
              <a:spLocks noChangeArrowheads="1"/>
            </p:cNvSpPr>
            <p:nvPr/>
          </p:nvSpPr>
          <p:spPr bwMode="auto">
            <a:xfrm>
              <a:off x="4397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1"/>
          <p:cNvGrpSpPr>
            <a:grpSpLocks noChangeAspect="1"/>
          </p:cNvGrpSpPr>
          <p:nvPr/>
        </p:nvGrpSpPr>
        <p:grpSpPr bwMode="auto">
          <a:xfrm>
            <a:off x="755650" y="2349500"/>
            <a:ext cx="2171700" cy="2057400"/>
            <a:chOff x="2279" y="3356"/>
            <a:chExt cx="2683" cy="2508"/>
          </a:xfrm>
        </p:grpSpPr>
        <p:sp>
          <p:nvSpPr>
            <p:cNvPr id="34833" name="AutoShape 22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4" name="Rectangle 23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5" name="Oval 24"/>
            <p:cNvSpPr>
              <a:spLocks noChangeArrowheads="1"/>
            </p:cNvSpPr>
            <p:nvPr/>
          </p:nvSpPr>
          <p:spPr bwMode="auto">
            <a:xfrm>
              <a:off x="4397" y="4331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6" name="Oval 25"/>
            <p:cNvSpPr>
              <a:spLocks noChangeArrowheads="1"/>
            </p:cNvSpPr>
            <p:nvPr/>
          </p:nvSpPr>
          <p:spPr bwMode="auto">
            <a:xfrm>
              <a:off x="4397" y="3495"/>
              <a:ext cx="423" cy="4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7" name="Oval 26"/>
            <p:cNvSpPr>
              <a:spLocks noChangeArrowheads="1"/>
            </p:cNvSpPr>
            <p:nvPr/>
          </p:nvSpPr>
          <p:spPr bwMode="auto">
            <a:xfrm>
              <a:off x="2420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Oval 27"/>
            <p:cNvSpPr>
              <a:spLocks noChangeArrowheads="1"/>
            </p:cNvSpPr>
            <p:nvPr/>
          </p:nvSpPr>
          <p:spPr bwMode="auto">
            <a:xfrm>
              <a:off x="2420" y="4331"/>
              <a:ext cx="424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Oval 28"/>
            <p:cNvSpPr>
              <a:spLocks noChangeArrowheads="1"/>
            </p:cNvSpPr>
            <p:nvPr/>
          </p:nvSpPr>
          <p:spPr bwMode="auto">
            <a:xfrm>
              <a:off x="2420" y="3495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0" name="Oval 29"/>
            <p:cNvSpPr>
              <a:spLocks noChangeArrowheads="1"/>
            </p:cNvSpPr>
            <p:nvPr/>
          </p:nvSpPr>
          <p:spPr bwMode="auto">
            <a:xfrm>
              <a:off x="4397" y="5167"/>
              <a:ext cx="423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32"/>
          <p:cNvGrpSpPr>
            <a:grpSpLocks noChangeAspect="1"/>
          </p:cNvGrpSpPr>
          <p:nvPr/>
        </p:nvGrpSpPr>
        <p:grpSpPr bwMode="auto">
          <a:xfrm>
            <a:off x="684213" y="4800600"/>
            <a:ext cx="2173287" cy="2057400"/>
            <a:chOff x="2279" y="3356"/>
            <a:chExt cx="2683" cy="2508"/>
          </a:xfrm>
        </p:grpSpPr>
        <p:sp>
          <p:nvSpPr>
            <p:cNvPr id="34829" name="AutoShape 33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0" name="Rectangle 34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1" name="Oval 35"/>
            <p:cNvSpPr>
              <a:spLocks noChangeArrowheads="1"/>
            </p:cNvSpPr>
            <p:nvPr/>
          </p:nvSpPr>
          <p:spPr bwMode="auto">
            <a:xfrm>
              <a:off x="4114" y="5028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2" name="Oval 36"/>
            <p:cNvSpPr>
              <a:spLocks noChangeArrowheads="1"/>
            </p:cNvSpPr>
            <p:nvPr/>
          </p:nvSpPr>
          <p:spPr bwMode="auto">
            <a:xfrm>
              <a:off x="2703" y="3635"/>
              <a:ext cx="423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7"/>
          <p:cNvGrpSpPr>
            <a:grpSpLocks noChangeAspect="1"/>
          </p:cNvGrpSpPr>
          <p:nvPr/>
        </p:nvGrpSpPr>
        <p:grpSpPr bwMode="auto">
          <a:xfrm>
            <a:off x="4356100" y="4800600"/>
            <a:ext cx="2171700" cy="2057400"/>
            <a:chOff x="2279" y="3356"/>
            <a:chExt cx="2683" cy="2508"/>
          </a:xfrm>
        </p:grpSpPr>
        <p:sp>
          <p:nvSpPr>
            <p:cNvPr id="34825" name="AutoShape 38"/>
            <p:cNvSpPr>
              <a:spLocks noChangeAspect="1"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6" name="Rectangle 39"/>
            <p:cNvSpPr>
              <a:spLocks noChangeArrowheads="1"/>
            </p:cNvSpPr>
            <p:nvPr/>
          </p:nvSpPr>
          <p:spPr bwMode="auto">
            <a:xfrm>
              <a:off x="2279" y="3356"/>
              <a:ext cx="2683" cy="2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7" name="Oval 40"/>
            <p:cNvSpPr>
              <a:spLocks noChangeArrowheads="1"/>
            </p:cNvSpPr>
            <p:nvPr/>
          </p:nvSpPr>
          <p:spPr bwMode="auto">
            <a:xfrm>
              <a:off x="4114" y="5028"/>
              <a:ext cx="424" cy="4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8" name="Oval 41"/>
            <p:cNvSpPr>
              <a:spLocks noChangeArrowheads="1"/>
            </p:cNvSpPr>
            <p:nvPr/>
          </p:nvSpPr>
          <p:spPr bwMode="auto">
            <a:xfrm>
              <a:off x="2703" y="3635"/>
              <a:ext cx="423" cy="4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628</Words>
  <Application>Microsoft Office PowerPoint</Application>
  <PresentationFormat>Экран (4:3)</PresentationFormat>
  <Paragraphs>184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18</vt:i4>
      </vt:variant>
    </vt:vector>
  </HeadingPairs>
  <TitlesOfParts>
    <vt:vector size="41" baseType="lpstr">
      <vt:lpstr>Arial</vt:lpstr>
      <vt:lpstr>Calibri</vt:lpstr>
      <vt:lpstr>Tahoma</vt:lpstr>
      <vt:lpstr>Wingdings</vt:lpstr>
      <vt:lpstr>Verdana</vt:lpstr>
      <vt:lpstr>Arial Black</vt:lpstr>
      <vt:lpstr>Comic Sans MS</vt:lpstr>
      <vt:lpstr>Times New Roman</vt:lpstr>
      <vt:lpstr>Monotype Corsiva</vt:lpstr>
      <vt:lpstr>Castellar</vt:lpstr>
      <vt:lpstr>Вершина горы</vt:lpstr>
      <vt:lpstr>Океан</vt:lpstr>
      <vt:lpstr>Глобус</vt:lpstr>
      <vt:lpstr>Точки</vt:lpstr>
      <vt:lpstr>Текстура</vt:lpstr>
      <vt:lpstr>Трава</vt:lpstr>
      <vt:lpstr>Разрез</vt:lpstr>
      <vt:lpstr>Капсулы</vt:lpstr>
      <vt:lpstr>Пастель</vt:lpstr>
      <vt:lpstr>Салют</vt:lpstr>
      <vt:lpstr>Занавес</vt:lpstr>
      <vt:lpstr>Каскад</vt:lpstr>
      <vt:lpstr>Склон</vt:lpstr>
      <vt:lpstr>Сложение положительных и отрицательных чисел.</vt:lpstr>
      <vt:lpstr>                                         Эпиграф:                   Торопись, ведь дни проходят                Ты у времени в гостях.                Не рассчитывай на помощь,                Помни: все в твоих руках.</vt:lpstr>
      <vt:lpstr>-23</vt:lpstr>
      <vt:lpstr>  Используя знаки «+» и «-» запишите число очков для каждого случая:  </vt:lpstr>
      <vt:lpstr>                (+3)+(-5)=-2  </vt:lpstr>
      <vt:lpstr>    Запишите результаты бросков для каждого случая:</vt:lpstr>
      <vt:lpstr>Слайд 7</vt:lpstr>
      <vt:lpstr>   Запишите результаты бросков для каждого случая:</vt:lpstr>
      <vt:lpstr>Слайд 9</vt:lpstr>
      <vt:lpstr>   Восстановите стертые                  записи:</vt:lpstr>
      <vt:lpstr>ВЫВОДЫ:</vt:lpstr>
      <vt:lpstr>        БРАХМАГУПТА.  Это имя известного индийского математика, который жил в 7 веке. Одним из первых он начал использовать положительные и отрицательные числа. Вот как он формулировал правило сложения чисел с разными знаками: «Сумма двух имуществ и долга равна их разности»</vt:lpstr>
      <vt:lpstr>Слайд 13</vt:lpstr>
      <vt:lpstr>Слайд 14</vt:lpstr>
      <vt:lpstr>Слайд 15</vt:lpstr>
      <vt:lpstr>Правило сложения двух чисел с разными знаками:</vt:lpstr>
      <vt:lpstr>Слайд 17</vt:lpstr>
      <vt:lpstr>Слайд 18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положительных и отрицательных чисел.</dc:title>
  <dc:creator>1</dc:creator>
  <cp:lastModifiedBy>1</cp:lastModifiedBy>
  <cp:revision>4</cp:revision>
  <dcterms:created xsi:type="dcterms:W3CDTF">2006-01-31T13:21:48Z</dcterms:created>
  <dcterms:modified xsi:type="dcterms:W3CDTF">2009-01-20T08:55:38Z</dcterms:modified>
</cp:coreProperties>
</file>