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9"/>
  </p:notesMasterIdLst>
  <p:sldIdLst>
    <p:sldId id="256" r:id="rId2"/>
    <p:sldId id="257" r:id="rId3"/>
    <p:sldId id="291" r:id="rId4"/>
    <p:sldId id="298" r:id="rId5"/>
    <p:sldId id="264" r:id="rId6"/>
    <p:sldId id="299" r:id="rId7"/>
    <p:sldId id="266" r:id="rId8"/>
    <p:sldId id="267" r:id="rId9"/>
    <p:sldId id="268" r:id="rId10"/>
    <p:sldId id="300" r:id="rId11"/>
    <p:sldId id="302" r:id="rId12"/>
    <p:sldId id="303" r:id="rId13"/>
    <p:sldId id="306" r:id="rId14"/>
    <p:sldId id="305" r:id="rId15"/>
    <p:sldId id="307" r:id="rId16"/>
    <p:sldId id="308" r:id="rId17"/>
    <p:sldId id="286" r:id="rId18"/>
    <p:sldId id="271" r:id="rId19"/>
    <p:sldId id="270" r:id="rId20"/>
    <p:sldId id="272" r:id="rId21"/>
    <p:sldId id="273" r:id="rId22"/>
    <p:sldId id="287" r:id="rId23"/>
    <p:sldId id="279" r:id="rId24"/>
    <p:sldId id="282" r:id="rId25"/>
    <p:sldId id="290" r:id="rId26"/>
    <p:sldId id="292" r:id="rId27"/>
    <p:sldId id="281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A4880"/>
    <a:srgbClr val="0C5496"/>
    <a:srgbClr val="99CCFF"/>
    <a:srgbClr val="3F9FF7"/>
    <a:srgbClr val="106DC2"/>
    <a:srgbClr val="80C535"/>
    <a:srgbClr val="6EA82E"/>
    <a:srgbClr val="1E9CF2"/>
    <a:srgbClr val="2693F6"/>
    <a:srgbClr val="76B5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24" autoAdjust="0"/>
    <p:restoredTop sz="94660"/>
  </p:normalViewPr>
  <p:slideViewPr>
    <p:cSldViewPr>
      <p:cViewPr varScale="1">
        <p:scale>
          <a:sx n="69" d="100"/>
          <a:sy n="69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4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3399FF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6.9444444444444545E-2"/>
                  <c:y val="-0.15433179634919691"/>
                </c:manualLayout>
              </c:layout>
              <c:tx>
                <c:rich>
                  <a:bodyPr/>
                  <a:lstStyle/>
                  <a:p>
                    <a:r>
                      <a:rPr lang="en-US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rPr>
                      <a:t>54</a:t>
                    </a:r>
                    <a:r>
                      <a:rPr lang="en-US" sz="2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rPr>
                      <a:t>%</a:t>
                    </a:r>
                    <a:r>
                      <a:rPr lang="ru-RU" sz="2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rPr>
                      <a:t> - ДА</a:t>
                    </a:r>
                    <a:endParaRPr lang="en-US" sz="2600" b="1" dirty="0">
                      <a:solidFill>
                        <a:schemeClr val="accent6">
                          <a:lumMod val="50000"/>
                        </a:schemeClr>
                      </a:solidFill>
                      <a:latin typeface="Comic Sans MS" pitchFamily="66" charset="0"/>
                    </a:endParaRPr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rPr>
                      <a:t>46</a:t>
                    </a:r>
                    <a:r>
                      <a:rPr lang="en-US" sz="2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rPr>
                      <a:t>%</a:t>
                    </a:r>
                    <a:r>
                      <a:rPr lang="ru-RU" sz="2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rPr>
                      <a:t> - НЕТ</a:t>
                    </a:r>
                    <a:endParaRPr lang="en-US" sz="2600" b="1" dirty="0">
                      <a:solidFill>
                        <a:schemeClr val="accent6">
                          <a:lumMod val="50000"/>
                        </a:schemeClr>
                      </a:solidFill>
                      <a:latin typeface="Comic Sans MS" pitchFamily="66" charset="0"/>
                    </a:endParaRPr>
                  </a:p>
                </c:rich>
              </c:tx>
              <c:dLblPos val="ctr"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8926670056345276E-2"/>
          <c:w val="0.96604938271604934"/>
          <c:h val="0.93826728146032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8-10 классы</c:v>
                </c:pt>
              </c:strCache>
            </c:strRef>
          </c:tx>
          <c:explosion val="59"/>
          <c:dPt>
            <c:idx val="0"/>
            <c:explosion val="43"/>
            <c:spPr>
              <a:solidFill>
                <a:srgbClr val="00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explosion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1.543331389131914E-3"/>
                  <c:y val="-0.16858334900219057"/>
                </c:manualLayout>
              </c:layout>
              <c:tx>
                <c:rich>
                  <a:bodyPr/>
                  <a:lstStyle/>
                  <a:p>
                    <a:r>
                      <a:rPr lang="en-US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rPr>
                      <a:t>76%</a:t>
                    </a:r>
                    <a:r>
                      <a:rPr lang="ru-RU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rPr>
                      <a:t>  -</a:t>
                    </a:r>
                    <a:r>
                      <a:rPr lang="ru-RU" sz="2600" b="1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rPr>
                      <a:t> </a:t>
                    </a:r>
                    <a:r>
                      <a:rPr lang="ru-RU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rPr>
                      <a:t>ДА</a:t>
                    </a:r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-1.0875475802066367E-2"/>
                  <c:y val="-8.6160473882606163E-3"/>
                </c:manualLayout>
              </c:layout>
              <c:tx>
                <c:rich>
                  <a:bodyPr/>
                  <a:lstStyle/>
                  <a:p>
                    <a:r>
                      <a:rPr lang="en-US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rPr>
                      <a:t>24%</a:t>
                    </a:r>
                    <a:r>
                      <a:rPr lang="ru-RU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rPr>
                      <a:t> - НЕТ</a:t>
                    </a:r>
                    <a:endParaRPr lang="en-US" sz="2600" b="1" dirty="0">
                      <a:solidFill>
                        <a:schemeClr val="accent6">
                          <a:lumMod val="50000"/>
                        </a:schemeClr>
                      </a:solidFill>
                      <a:latin typeface="Comic Sans MS" pitchFamily="66" charset="0"/>
                    </a:endParaRPr>
                  </a:p>
                </c:rich>
              </c:tx>
              <c:dLblPos val="ctr"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"ДА"</c:v>
                </c:pt>
                <c:pt idx="1">
                  <c:v>"НЕТ"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0.76000000000000123</c:v>
                </c:pt>
                <c:pt idx="1">
                  <c:v>0.24000000000000021</c:v>
                </c:pt>
              </c:numCache>
            </c:numRef>
          </c:val>
        </c:ser>
      </c:pie3DChart>
    </c:plotArea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8926685878784316E-2"/>
          <c:w val="0.96604938271604934"/>
          <c:h val="0.93826728146032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77</c:v>
                </c:pt>
              </c:strCache>
            </c:strRef>
          </c:tx>
          <c:explosion val="59"/>
          <c:dPt>
            <c:idx val="0"/>
            <c:explosion val="22"/>
            <c:spPr>
              <a:solidFill>
                <a:srgbClr val="2FAB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explosion val="23"/>
            <c:spPr>
              <a:solidFill>
                <a:srgbClr val="0065B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explosion val="17"/>
            <c:spPr>
              <a:solidFill>
                <a:srgbClr val="43CEFF"/>
              </a:solidFill>
            </c:spPr>
          </c:dPt>
          <c:dLbls>
            <c:dLbl>
              <c:idx val="0"/>
              <c:layout>
                <c:manualLayout>
                  <c:x val="-3.4242781772144848E-2"/>
                  <c:y val="-8.0578803254083176E-2"/>
                </c:manualLayout>
              </c:layout>
              <c:tx>
                <c:rich>
                  <a:bodyPr/>
                  <a:lstStyle/>
                  <a:p>
                    <a:r>
                      <a:rPr lang="en-US" sz="2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rPr>
                      <a:t>32%</a:t>
                    </a:r>
                    <a:r>
                      <a:rPr lang="ru-RU" sz="2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rPr>
                      <a:t> -</a:t>
                    </a:r>
                    <a:endParaRPr lang="en-US" sz="2600" b="1" dirty="0">
                      <a:solidFill>
                        <a:schemeClr val="accent6">
                          <a:lumMod val="50000"/>
                        </a:schemeClr>
                      </a:solidFill>
                      <a:latin typeface="Comic Sans MS" pitchFamily="66" charset="0"/>
                    </a:endParaRPr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-4.2803477215181728E-3"/>
                  <c:y val="-4.0289401627041511E-2"/>
                </c:manualLayout>
              </c:layout>
              <c:tx>
                <c:rich>
                  <a:bodyPr/>
                  <a:lstStyle/>
                  <a:p>
                    <a:r>
                      <a:rPr lang="en-US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rPr>
                      <a:t>34</a:t>
                    </a:r>
                    <a:r>
                      <a:rPr lang="en-US" sz="2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rPr>
                      <a:t>%</a:t>
                    </a:r>
                    <a:r>
                      <a:rPr lang="ru-RU" sz="2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rPr>
                      <a:t> - </a:t>
                    </a:r>
                    <a:endParaRPr lang="en-US" sz="2600" b="1" dirty="0">
                      <a:solidFill>
                        <a:schemeClr val="accent6">
                          <a:lumMod val="50000"/>
                        </a:schemeClr>
                      </a:solidFill>
                      <a:latin typeface="Comic Sans MS" pitchFamily="66" charset="0"/>
                    </a:endParaRPr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3.5669564345984207E-2"/>
                  <c:y val="-7.8060715652392879E-2"/>
                </c:manualLayout>
              </c:layout>
              <c:tx>
                <c:rich>
                  <a:bodyPr/>
                  <a:lstStyle/>
                  <a:p>
                    <a:pPr>
                      <a:defRPr sz="2600" b="1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itchFamily="66" charset="0"/>
                      </a:defRPr>
                    </a:pPr>
                    <a:r>
                      <a:rPr lang="en-US" sz="260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34</a:t>
                    </a:r>
                    <a:r>
                      <a:rPr lang="en-US" sz="2600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%</a:t>
                    </a:r>
                    <a:r>
                      <a:rPr lang="ru-RU" sz="2600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 - </a:t>
                    </a:r>
                  </a:p>
                </c:rich>
              </c:tx>
              <c:spPr/>
              <c:dLblPos val="ctr"/>
              <c:showVal val="1"/>
            </c:dLbl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0.32000000000000045</c:v>
                </c:pt>
                <c:pt idx="1">
                  <c:v>0.34</c:v>
                </c:pt>
                <c:pt idx="2">
                  <c:v>0.34</c:v>
                </c:pt>
              </c:numCache>
            </c:numRef>
          </c:val>
        </c:ser>
      </c:pie3DChart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50"/>
      <c:perspective val="30"/>
    </c:view3D>
    <c:plotArea>
      <c:layout>
        <c:manualLayout>
          <c:layoutTarget val="inner"/>
          <c:xMode val="edge"/>
          <c:yMode val="edge"/>
          <c:x val="0"/>
          <c:y val="5.8926685878784323E-2"/>
          <c:w val="0.96604938271604934"/>
          <c:h val="0.93826728146032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77</c:v>
                </c:pt>
              </c:strCache>
            </c:strRef>
          </c:tx>
          <c:explosion val="59"/>
          <c:dPt>
            <c:idx val="0"/>
            <c:explosion val="22"/>
            <c:spPr>
              <a:solidFill>
                <a:srgbClr val="2FAB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explosion val="19"/>
            <c:spPr>
              <a:solidFill>
                <a:srgbClr val="0065B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explosion val="8"/>
            <c:spPr>
              <a:solidFill>
                <a:srgbClr val="43CEFF"/>
              </a:solidFill>
            </c:spPr>
          </c:dPt>
          <c:dLbls>
            <c:dLbl>
              <c:idx val="0"/>
              <c:layout>
                <c:manualLayout>
                  <c:x val="4.8210585355275483E-2"/>
                  <c:y val="-5.66826489826539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26</a:t>
                    </a:r>
                    <a:r>
                      <a:rPr lang="en-US" smtClean="0"/>
                      <a:t>%</a:t>
                    </a:r>
                    <a:r>
                      <a:rPr lang="ru-RU" smtClean="0"/>
                      <a:t> - 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-3.0131615847047207E-3"/>
                  <c:y val="-0.3220605055832619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52</a:t>
                    </a:r>
                    <a:r>
                      <a:rPr lang="en-US" smtClean="0"/>
                      <a:t>%</a:t>
                    </a:r>
                    <a:r>
                      <a:rPr lang="ru-RU" smtClean="0"/>
                      <a:t> - 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9.792775150290331E-2"/>
                  <c:y val="0.2215776278412836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 - </a:t>
                    </a:r>
                    <a:endParaRPr lang="en-US" dirty="0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2600" b="1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</a:defRPr>
                </a:pPr>
                <a:endParaRPr lang="ru-RU"/>
              </a:p>
            </c:txPr>
            <c:dLblPos val="ctr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0.26</c:v>
                </c:pt>
                <c:pt idx="1">
                  <c:v>0.22</c:v>
                </c:pt>
                <c:pt idx="2">
                  <c:v>0.52</c:v>
                </c:pt>
              </c:numCache>
            </c:numRef>
          </c:val>
        </c:ser>
      </c:pie3DChart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0.37847</cdr:x>
      <cdr:y>0.48299</cdr:y>
    </cdr:from>
    <cdr:to>
      <cdr:x>0.79514</cdr:x>
      <cdr:y>0.71975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14668" y="2185990"/>
          <a:ext cx="3429024" cy="1071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ru-RU" sz="22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Из них 77% чихают, и 20%  кашляют при    воздействии</a:t>
          </a:r>
          <a:r>
            <a:rPr lang="ru-RU" sz="2200" b="1" baseline="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     пыли</a:t>
          </a:r>
          <a:endParaRPr lang="ru-RU" sz="2200" b="1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0.35889</cdr:x>
      <cdr:y>0.47981</cdr:y>
    </cdr:from>
    <cdr:to>
      <cdr:x>0.85808</cdr:x>
      <cdr:y>0.62682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95500" y="2828925"/>
          <a:ext cx="2914650" cy="866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0.36542</cdr:x>
      <cdr:y>0.47819</cdr:y>
    </cdr:from>
    <cdr:to>
      <cdr:x>0.85971</cdr:x>
      <cdr:y>0.57997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33600" y="2819400"/>
          <a:ext cx="2886075" cy="600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0.2803</cdr:x>
      <cdr:y>0.46835</cdr:y>
    </cdr:from>
    <cdr:to>
      <cdr:x>0.78928</cdr:x>
      <cdr:y>0.57013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43206" y="2643206"/>
          <a:ext cx="4799572" cy="574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ru-RU" sz="2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Из них 66% чихают, и 48%  кашляют при </a:t>
          </a:r>
          <a:r>
            <a:rPr lang="ru-RU" sz="22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   воздействии</a:t>
          </a:r>
          <a:r>
            <a:rPr lang="ru-RU" sz="2200" b="1" baseline="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       </a:t>
          </a:r>
          <a:r>
            <a:rPr lang="ru-RU" sz="2200" b="1" baseline="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пыли</a:t>
          </a:r>
          <a:endParaRPr lang="ru-RU" sz="2200" b="1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0.35889</cdr:x>
      <cdr:y>0.47981</cdr:y>
    </cdr:from>
    <cdr:to>
      <cdr:x>0.85808</cdr:x>
      <cdr:y>0.62682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95500" y="2828925"/>
          <a:ext cx="2914650" cy="866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0.31034</cdr:x>
      <cdr:y>0.51613</cdr:y>
    </cdr:from>
    <cdr:to>
      <cdr:x>0.81932</cdr:x>
      <cdr:y>0.61791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62382" y="2603107"/>
          <a:ext cx="4530505" cy="513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endParaRPr lang="ru-RU" sz="2200" b="1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0.52648</cdr:x>
      <cdr:y>0.22096</cdr:y>
    </cdr:from>
    <cdr:to>
      <cdr:x>0.76725</cdr:x>
      <cdr:y>0.37677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686304" y="1114420"/>
          <a:ext cx="2143140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ru-RU" sz="26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каждый день</a:t>
          </a:r>
          <a:endParaRPr lang="ru-RU" sz="2600" b="1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0.38202</cdr:x>
      <cdr:y>0.56091</cdr:y>
    </cdr:from>
    <cdr:to>
      <cdr:x>0.687</cdr:x>
      <cdr:y>0.71671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400420" y="2828932"/>
          <a:ext cx="2714644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6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через</a:t>
          </a:r>
          <a:r>
            <a:rPr lang="ru-RU" sz="2600" b="1" dirty="0" smtClean="0">
              <a:latin typeface="Comic Sans MS" pitchFamily="66" charset="0"/>
            </a:rPr>
            <a:t> </a:t>
          </a:r>
          <a:r>
            <a:rPr lang="ru-RU" sz="26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день</a:t>
          </a:r>
          <a:endParaRPr lang="ru-RU" sz="2600" b="1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0.18138</cdr:x>
      <cdr:y>0.1643</cdr:y>
    </cdr:from>
    <cdr:to>
      <cdr:x>0.45425</cdr:x>
      <cdr:y>0.33428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614502" y="828668"/>
          <a:ext cx="2428860" cy="857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ru-RU" sz="2600" b="1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  <a:p xmlns:a="http://schemas.openxmlformats.org/drawingml/2006/main">
          <a:pPr algn="l"/>
          <a:r>
            <a:rPr lang="ru-RU" sz="26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    раз в   неделю</a:t>
          </a:r>
          <a:endParaRPr lang="ru-RU" sz="2600" b="1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0.35889</cdr:x>
      <cdr:y>0.47981</cdr:y>
    </cdr:from>
    <cdr:to>
      <cdr:x>0.85808</cdr:x>
      <cdr:y>0.62682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95500" y="2828925"/>
          <a:ext cx="2914650" cy="866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0.61017</cdr:x>
      <cdr:y>0.37681</cdr:y>
    </cdr:from>
    <cdr:to>
      <cdr:x>0.79712</cdr:x>
      <cdr:y>0.47859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143536" y="1857388"/>
          <a:ext cx="1575897" cy="501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ru-RU" sz="26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каждый </a:t>
          </a:r>
        </a:p>
        <a:p xmlns:a="http://schemas.openxmlformats.org/drawingml/2006/main">
          <a:pPr algn="r"/>
          <a:r>
            <a:rPr lang="ru-RU" sz="26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день</a:t>
          </a:r>
          <a:endParaRPr lang="ru-RU" sz="2600" b="1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0.35593</cdr:x>
      <cdr:y>0.56522</cdr:y>
    </cdr:from>
    <cdr:to>
      <cdr:x>0.72034</cdr:x>
      <cdr:y>0.72103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000396" y="2786082"/>
          <a:ext cx="3071834" cy="768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just"/>
          <a:r>
            <a:rPr lang="ru-RU" sz="26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ч</a:t>
          </a:r>
          <a:r>
            <a:rPr lang="ru-RU" sz="26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ерез день</a:t>
          </a:r>
          <a:endParaRPr lang="ru-RU" sz="2600" b="1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0.21186</cdr:x>
      <cdr:y>0.26087</cdr:y>
    </cdr:from>
    <cdr:to>
      <cdr:x>0.55922</cdr:x>
      <cdr:y>0.41667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85950" y="1285884"/>
          <a:ext cx="2928075" cy="767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just"/>
          <a:r>
            <a:rPr lang="ru-RU" sz="26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       раз </a:t>
          </a:r>
        </a:p>
        <a:p xmlns:a="http://schemas.openxmlformats.org/drawingml/2006/main">
          <a:pPr algn="just"/>
          <a:r>
            <a:rPr lang="ru-RU" sz="26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в неделю</a:t>
          </a:r>
          <a:endParaRPr lang="ru-RU" sz="2600" b="1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1CA64-39A0-48E8-8D3E-8201815A430C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89200-B83C-4625-8BEC-BF17D8401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89200-B83C-4625-8BEC-BF17D840198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BB7D4-4EC8-484A-90F2-387D941E3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D8BB7-AC26-49B2-829D-19A9BE035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5AD9E-8464-4E16-A4E8-2C8578FF9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CD641-2B38-4E85-B667-BA49D4A14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7B969-0D77-487C-A7C6-363E2D2CC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D6914-62CB-4196-AB0A-D2D94D7B7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99FD2-9C0E-4ADF-AC66-BF92DC3F6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D31E4-274F-4665-890D-3A3F9DA88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07323-5989-4A28-B4CA-255563909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0AD95-E824-434A-A27B-054A77EAC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C5C8A-5FB2-4EBC-A475-05B4C2F2F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EB183-634C-4106-A45C-CF418211E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38D2-744D-469D-A7F5-DCEB05B3F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5FED2-A308-4B21-BFD9-8B80BBDBB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alphaModFix amt="7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940DF22-A5A2-458A-9FDD-B565F96C2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4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4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4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4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4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2000240"/>
            <a:ext cx="7772400" cy="2824163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ru-RU" sz="7200" b="1" cap="all" dirty="0" smtClean="0">
                <a:solidFill>
                  <a:srgbClr val="0C5496"/>
                </a:solidFill>
                <a:latin typeface="Comic Sans MS" pitchFamily="66" charset="0"/>
              </a:rPr>
              <a:t>Влияние пыли </a:t>
            </a:r>
            <a:br>
              <a:rPr lang="ru-RU" sz="7200" b="1" cap="all" dirty="0" smtClean="0">
                <a:solidFill>
                  <a:srgbClr val="0C5496"/>
                </a:solidFill>
                <a:latin typeface="Comic Sans MS" pitchFamily="66" charset="0"/>
              </a:rPr>
            </a:br>
            <a:r>
              <a:rPr lang="ru-RU" sz="7200" b="1" cap="all" dirty="0" smtClean="0">
                <a:solidFill>
                  <a:srgbClr val="0C5496"/>
                </a:solidFill>
                <a:latin typeface="Comic Sans MS" pitchFamily="66" charset="0"/>
              </a:rPr>
              <a:t>на организм человека</a:t>
            </a:r>
          </a:p>
        </p:txBody>
      </p:sp>
    </p:spTree>
  </p:cSld>
  <p:clrMapOvr>
    <a:masterClrMapping/>
  </p:clrMapOvr>
  <p:transition>
    <p:fad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4429156" cy="11430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3700" b="1" dirty="0" smtClean="0">
                <a:solidFill>
                  <a:srgbClr val="0C5496"/>
                </a:solidFill>
                <a:latin typeface="Comic Sans MS" pitchFamily="66" charset="0"/>
              </a:rPr>
              <a:t>За сутки человек вдыхает около 24 кг воздуха, где содержится до 6 миллиардов пылинок (2 ст. ложки пыли)</a:t>
            </a:r>
            <a:r>
              <a:rPr lang="ru-RU" dirty="0" smtClean="0">
                <a:solidFill>
                  <a:srgbClr val="0C5496"/>
                </a:solidFill>
              </a:rPr>
              <a:t/>
            </a:r>
            <a:br>
              <a:rPr lang="ru-RU" dirty="0" smtClean="0">
                <a:solidFill>
                  <a:srgbClr val="0C5496"/>
                </a:solidFill>
              </a:rPr>
            </a:br>
            <a:endParaRPr lang="ru-RU" dirty="0">
              <a:solidFill>
                <a:srgbClr val="0C5496"/>
              </a:solidFill>
            </a:endParaRPr>
          </a:p>
        </p:txBody>
      </p:sp>
      <p:pic>
        <p:nvPicPr>
          <p:cNvPr id="29698" name="Picture 2" descr="E:\Documents and Settings\Лиза\Мои документы\Мои рисунки\4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857232"/>
            <a:ext cx="3643306" cy="2770256"/>
          </a:xfrm>
          <a:prstGeom prst="rect">
            <a:avLst/>
          </a:prstGeom>
          <a:ln w="50800" cap="sq">
            <a:solidFill>
              <a:schemeClr val="accent4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6314" y="4071942"/>
            <a:ext cx="40005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700" b="1" dirty="0" smtClean="0">
                <a:solidFill>
                  <a:srgbClr val="0C5496"/>
                </a:solidFill>
                <a:latin typeface="Comic Sans MS" pitchFamily="66" charset="0"/>
              </a:rPr>
              <a:t>В стандартной квартире за год образуется до 40 кг пыли</a:t>
            </a:r>
            <a:endParaRPr lang="ru-RU" sz="3700" b="1" dirty="0">
              <a:solidFill>
                <a:srgbClr val="0C549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C5496"/>
                </a:solidFill>
                <a:latin typeface="Comic Sans MS" pitchFamily="66" charset="0"/>
              </a:rPr>
              <a:t>Домашняя пыль глубоко проникает  в лёгочную систему и при длительном контакте: </a:t>
            </a:r>
            <a:endParaRPr lang="ru-RU" sz="6000" b="1" dirty="0">
              <a:solidFill>
                <a:srgbClr val="0C549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02" y="642918"/>
            <a:ext cx="864399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700" b="1" dirty="0" smtClean="0">
                <a:solidFill>
                  <a:srgbClr val="0C5496"/>
                </a:solidFill>
                <a:latin typeface="Comic Sans MS" pitchFamily="66" charset="0"/>
              </a:rPr>
              <a:t>ухудшает состояние           кожных покровов</a:t>
            </a:r>
          </a:p>
          <a:p>
            <a:pPr>
              <a:buFont typeface="Arial" pitchFamily="34" charset="0"/>
              <a:buChar char="•"/>
            </a:pPr>
            <a:r>
              <a:rPr lang="ru-RU" sz="3700" b="1" dirty="0" smtClean="0">
                <a:solidFill>
                  <a:srgbClr val="0C5496"/>
                </a:solidFill>
                <a:latin typeface="Comic Sans MS" pitchFamily="66" charset="0"/>
              </a:rPr>
              <a:t>вызывает хронические заболевания дыхательных путей</a:t>
            </a:r>
          </a:p>
          <a:p>
            <a:pPr>
              <a:buFont typeface="Arial" pitchFamily="34" charset="0"/>
              <a:buChar char="•"/>
            </a:pPr>
            <a:r>
              <a:rPr lang="ru-RU" sz="3700" b="1" dirty="0" smtClean="0">
                <a:solidFill>
                  <a:srgbClr val="0C5496"/>
                </a:solidFill>
                <a:latin typeface="Comic Sans MS" pitchFamily="66" charset="0"/>
              </a:rPr>
              <a:t>нарушает кровообращение</a:t>
            </a:r>
          </a:p>
          <a:p>
            <a:pPr>
              <a:buFont typeface="Arial" pitchFamily="34" charset="0"/>
              <a:buChar char="•"/>
            </a:pPr>
            <a:r>
              <a:rPr lang="ru-RU" sz="3700" b="1" dirty="0" smtClean="0">
                <a:solidFill>
                  <a:srgbClr val="0C5496"/>
                </a:solidFill>
                <a:latin typeface="Comic Sans MS" pitchFamily="66" charset="0"/>
              </a:rPr>
              <a:t>повреждает иммунную систему</a:t>
            </a:r>
          </a:p>
          <a:p>
            <a:pPr>
              <a:buFont typeface="Arial" pitchFamily="34" charset="0"/>
              <a:buChar char="•"/>
            </a:pPr>
            <a:r>
              <a:rPr lang="ru-RU" sz="3700" b="1" dirty="0" smtClean="0">
                <a:solidFill>
                  <a:srgbClr val="0C5496"/>
                </a:solidFill>
                <a:latin typeface="Comic Sans MS" pitchFamily="66" charset="0"/>
              </a:rPr>
              <a:t>снижает аллергоустойчивость</a:t>
            </a:r>
          </a:p>
          <a:p>
            <a:pPr>
              <a:buFont typeface="Arial" pitchFamily="34" charset="0"/>
              <a:buChar char="•"/>
            </a:pPr>
            <a:r>
              <a:rPr lang="ru-RU" sz="3700" b="1" dirty="0" smtClean="0">
                <a:solidFill>
                  <a:srgbClr val="0C5496"/>
                </a:solidFill>
                <a:latin typeface="Comic Sans MS" pitchFamily="66" charset="0"/>
              </a:rPr>
              <a:t>становится причиной возникновения рака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7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5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0A4880"/>
                </a:solidFill>
                <a:latin typeface="Comic Sans MS" pitchFamily="66" charset="0"/>
              </a:rPr>
              <a:t>ЭКСПЕРИМЕНТ</a:t>
            </a:r>
            <a:endParaRPr lang="ru-RU" sz="7200" b="1" dirty="0">
              <a:solidFill>
                <a:srgbClr val="0A488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643050"/>
            <a:ext cx="7786742" cy="1143000"/>
          </a:xfrm>
        </p:spPr>
        <p:txBody>
          <a:bodyPr/>
          <a:lstStyle/>
          <a:p>
            <a:r>
              <a:rPr lang="ru-RU" sz="3700" b="1" dirty="0" smtClean="0">
                <a:solidFill>
                  <a:srgbClr val="0A4880"/>
                </a:solidFill>
                <a:latin typeface="Comic Sans MS" pitchFamily="66" charset="0"/>
              </a:rPr>
              <a:t>Образцы с различных поверхностей в квартире показывают, что максимальное количество домашней пыли скапливается </a:t>
            </a:r>
            <a:r>
              <a:rPr lang="ru-RU" sz="3700" b="1" u="sng" dirty="0" smtClean="0">
                <a:solidFill>
                  <a:srgbClr val="0A4880"/>
                </a:solidFill>
                <a:latin typeface="Comic Sans MS" pitchFamily="66" charset="0"/>
              </a:rPr>
              <a:t>на балконе,       в прихожей и на мебели </a:t>
            </a:r>
            <a:endParaRPr lang="ru-RU" sz="3700" b="1" u="sng" dirty="0">
              <a:solidFill>
                <a:srgbClr val="0A4880"/>
              </a:solidFill>
              <a:latin typeface="Comic Sans MS" pitchFamily="66" charset="0"/>
            </a:endParaRPr>
          </a:p>
        </p:txBody>
      </p:sp>
      <p:pic>
        <p:nvPicPr>
          <p:cNvPr id="3" name="Picture 7" descr="спортз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256"/>
            <a:ext cx="5176844" cy="2089150"/>
          </a:xfrm>
          <a:prstGeom prst="rect">
            <a:avLst/>
          </a:prstGeom>
          <a:ln w="50800" cap="sq">
            <a:solidFill>
              <a:schemeClr val="tx2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1143000"/>
          </a:xfrm>
        </p:spPr>
        <p:txBody>
          <a:bodyPr/>
          <a:lstStyle/>
          <a:p>
            <a:r>
              <a:rPr lang="ru-RU" sz="3700" b="1" dirty="0" smtClean="0">
                <a:solidFill>
                  <a:srgbClr val="0A4880"/>
                </a:solidFill>
                <a:latin typeface="Comic Sans MS" pitchFamily="66" charset="0"/>
              </a:rPr>
              <a:t>Рассмотренная под микроскопом пыль оказалась </a:t>
            </a:r>
            <a:r>
              <a:rPr lang="ru-RU" sz="3700" b="1" u="sng" dirty="0" smtClean="0">
                <a:solidFill>
                  <a:srgbClr val="0A4880"/>
                </a:solidFill>
                <a:latin typeface="Comic Sans MS" pitchFamily="66" charset="0"/>
              </a:rPr>
              <a:t>неоднородной по составу и размеру</a:t>
            </a:r>
            <a:r>
              <a:rPr lang="ru-RU" sz="3700" b="1" dirty="0" smtClean="0">
                <a:solidFill>
                  <a:srgbClr val="0A4880"/>
                </a:solidFill>
                <a:latin typeface="Comic Sans MS" pitchFamily="66" charset="0"/>
              </a:rPr>
              <a:t>, преимущественно </a:t>
            </a:r>
            <a:r>
              <a:rPr lang="ru-RU" sz="3700" b="1" u="sng" dirty="0" smtClean="0">
                <a:solidFill>
                  <a:srgbClr val="0A4880"/>
                </a:solidFill>
                <a:latin typeface="Comic Sans MS" pitchFamily="66" charset="0"/>
              </a:rPr>
              <a:t>серая, соединённая волокнами</a:t>
            </a:r>
            <a:r>
              <a:rPr lang="ru-RU" sz="3700" b="1" dirty="0" smtClean="0">
                <a:solidFill>
                  <a:srgbClr val="0A4880"/>
                </a:solidFill>
                <a:latin typeface="Comic Sans MS" pitchFamily="66" charset="0"/>
              </a:rPr>
              <a:t>.</a:t>
            </a:r>
            <a:r>
              <a:rPr lang="ru-RU" sz="3700" b="1" dirty="0" smtClean="0">
                <a:solidFill>
                  <a:srgbClr val="0C5496"/>
                </a:solidFill>
                <a:latin typeface="Comic Sans MS" pitchFamily="66" charset="0"/>
              </a:rPr>
              <a:t/>
            </a:r>
            <a:br>
              <a:rPr lang="ru-RU" sz="3700" b="1" dirty="0" smtClean="0">
                <a:solidFill>
                  <a:srgbClr val="0C5496"/>
                </a:solidFill>
                <a:latin typeface="Comic Sans MS" pitchFamily="66" charset="0"/>
              </a:rPr>
            </a:br>
            <a:endParaRPr lang="ru-RU" sz="3700" b="1" dirty="0">
              <a:solidFill>
                <a:srgbClr val="0C5496"/>
              </a:solidFill>
              <a:latin typeface="Comic Sans MS" pitchFamily="66" charset="0"/>
            </a:endParaRPr>
          </a:p>
        </p:txBody>
      </p:sp>
      <p:pic>
        <p:nvPicPr>
          <p:cNvPr id="7" name="Picture 2" descr="E:\Documents and Settings\Лиза\Мои документы\Мои рисунки\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250397" y="3178967"/>
            <a:ext cx="2571768" cy="3786214"/>
          </a:xfrm>
          <a:prstGeom prst="rect">
            <a:avLst/>
          </a:prstGeom>
          <a:ln w="50800" cap="sq">
            <a:solidFill>
              <a:schemeClr val="accent4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C5496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C5496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C5496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C5496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A4880"/>
                </a:solidFill>
                <a:latin typeface="Comic Sans MS" pitchFamily="66" charset="0"/>
              </a:rPr>
              <a:t>Пробы с балкона состоят из более крупных деталей, чем с книг и мебели.</a:t>
            </a:r>
            <a:endParaRPr lang="ru-RU" dirty="0">
              <a:solidFill>
                <a:srgbClr val="0A4880"/>
              </a:solidFill>
            </a:endParaRPr>
          </a:p>
        </p:txBody>
      </p:sp>
      <p:pic>
        <p:nvPicPr>
          <p:cNvPr id="4" name="Picture 6" descr="раздевалка 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71670" y="2714620"/>
            <a:ext cx="4500594" cy="1631146"/>
          </a:xfrm>
          <a:prstGeom prst="rect">
            <a:avLst/>
          </a:prstGeom>
          <a:ln w="50800" cap="sq">
            <a:solidFill>
              <a:schemeClr val="accent4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3этаж 1 ок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71670" y="4714884"/>
            <a:ext cx="4543425" cy="1728788"/>
          </a:xfrm>
          <a:prstGeom prst="rect">
            <a:avLst/>
          </a:prstGeom>
          <a:ln w="508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714488"/>
            <a:ext cx="8643966" cy="297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600" b="1" dirty="0" smtClean="0">
                <a:solidFill>
                  <a:srgbClr val="0A4880"/>
                </a:solidFill>
                <a:latin typeface="Comic Sans MS" pitchFamily="66" charset="0"/>
              </a:rPr>
              <a:t>ШКОЛЬНОЕ АНКЕТИРОВАНИЕ</a:t>
            </a:r>
            <a:endParaRPr lang="ru-RU" sz="6600" b="1" dirty="0">
              <a:solidFill>
                <a:srgbClr val="0A488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cap="all" dirty="0" smtClean="0">
                <a:solidFill>
                  <a:srgbClr val="0A4880"/>
                </a:solidFill>
                <a:latin typeface="Calibri" pitchFamily="34" charset="0"/>
              </a:rPr>
              <a:t>5-7 классы </a:t>
            </a:r>
            <a:r>
              <a:rPr lang="ru-RU" sz="4800" b="1" dirty="0" smtClean="0">
                <a:solidFill>
                  <a:srgbClr val="0A4880"/>
                </a:solidFill>
                <a:latin typeface="Calibri" pitchFamily="34" charset="0"/>
              </a:rPr>
              <a:t/>
            </a:r>
            <a:br>
              <a:rPr lang="ru-RU" sz="4800" b="1" dirty="0" smtClean="0">
                <a:solidFill>
                  <a:srgbClr val="0A488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0A4880"/>
                </a:solidFill>
                <a:latin typeface="Calibri" pitchFamily="34" charset="0"/>
              </a:rPr>
              <a:t>на вопрос «Влияет ли пыль на ваш организм» ответили: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34" y="2332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1641475"/>
          </a:xfrm>
        </p:spPr>
        <p:txBody>
          <a:bodyPr/>
          <a:lstStyle/>
          <a:p>
            <a:pPr eaLnBrk="1" hangingPunct="1"/>
            <a:r>
              <a:rPr lang="ru-RU" sz="5400" b="1" cap="all" dirty="0" smtClean="0">
                <a:solidFill>
                  <a:srgbClr val="0A4880"/>
                </a:solidFill>
                <a:latin typeface="Calibri" pitchFamily="34" charset="0"/>
              </a:rPr>
              <a:t>8-10 классы </a:t>
            </a:r>
            <a:r>
              <a:rPr lang="ru-RU" sz="4000" b="1" dirty="0" smtClean="0">
                <a:solidFill>
                  <a:srgbClr val="0C5496"/>
                </a:solidFill>
                <a:latin typeface="Calibri" pitchFamily="34" charset="0"/>
              </a:rPr>
              <a:t/>
            </a:r>
            <a:br>
              <a:rPr lang="ru-RU" sz="4000" b="1" dirty="0" smtClean="0">
                <a:solidFill>
                  <a:srgbClr val="0C5496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0A4880"/>
                </a:solidFill>
                <a:latin typeface="Calibri" pitchFamily="34" charset="0"/>
              </a:rPr>
              <a:t>на вопрос «Влияет ли пыль на ваш организм» ответили:</a:t>
            </a: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0" y="300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285784" y="1428736"/>
          <a:ext cx="9429784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571536" y="214290"/>
            <a:ext cx="10329906" cy="1143000"/>
          </a:xfrm>
        </p:spPr>
        <p:txBody>
          <a:bodyPr/>
          <a:lstStyle/>
          <a:p>
            <a:pPr eaLnBrk="1" hangingPunct="1"/>
            <a:r>
              <a:rPr lang="ru-RU" sz="5000" b="1" u="sng" spc="300" dirty="0" smtClean="0">
                <a:solidFill>
                  <a:srgbClr val="0A4880"/>
                </a:solidFill>
                <a:latin typeface="Comic Sans MS" pitchFamily="66" charset="0"/>
              </a:rPr>
              <a:t>ЦЕЛИ ИССЛЕДОВАНИЯ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500174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700" b="1" dirty="0" smtClean="0">
                <a:solidFill>
                  <a:srgbClr val="0C5496"/>
                </a:solidFill>
                <a:latin typeface="Comic Sans MS" pitchFamily="66" charset="0"/>
              </a:rPr>
              <a:t>определить влияние пыли на организм подростка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dirty="0" smtClean="0">
                <a:solidFill>
                  <a:srgbClr val="0C5496"/>
                </a:solidFill>
                <a:latin typeface="Comic Sans MS" pitchFamily="66" charset="0"/>
              </a:rPr>
              <a:t>выявить места наибольшего скопления пыли в доме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dirty="0" smtClean="0">
                <a:solidFill>
                  <a:srgbClr val="0C5496"/>
                </a:solidFill>
                <a:latin typeface="Comic Sans MS" pitchFamily="66" charset="0"/>
              </a:rPr>
              <a:t>выяснить, понимают ли учащиеся важность сменной обуви и влажных уборок  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dirty="0" smtClean="0">
                <a:solidFill>
                  <a:srgbClr val="0C5496"/>
                </a:solidFill>
                <a:latin typeface="Comic Sans MS" pitchFamily="66" charset="0"/>
              </a:rPr>
              <a:t>дать рекомендации по защите от пыли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3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3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r>
              <a:rPr lang="ru-RU" sz="5400" b="1" cap="all" dirty="0" smtClean="0">
                <a:solidFill>
                  <a:srgbClr val="0A4880"/>
                </a:solidFill>
                <a:latin typeface="Calibri" pitchFamily="34" charset="0"/>
              </a:rPr>
              <a:t>5-7 классы </a:t>
            </a:r>
            <a:r>
              <a:rPr lang="ru-RU" b="1" dirty="0" smtClean="0">
                <a:solidFill>
                  <a:srgbClr val="0A4880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0A488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0A4880"/>
                </a:solidFill>
                <a:latin typeface="Calibri" pitchFamily="34" charset="0"/>
              </a:rPr>
              <a:t>признались, что делают влажную уборку:</a:t>
            </a:r>
            <a:endParaRPr lang="ru-RU" dirty="0">
              <a:solidFill>
                <a:srgbClr val="0A4880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Содержимое 5"/>
          <p:cNvGraphicFramePr>
            <a:graphicFrameLocks noGrp="1"/>
          </p:cNvGraphicFramePr>
          <p:nvPr>
            <p:ph idx="1"/>
          </p:nvPr>
        </p:nvGraphicFramePr>
        <p:xfrm>
          <a:off x="242854" y="2000240"/>
          <a:ext cx="8901146" cy="504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9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cap="all" dirty="0" smtClean="0">
                <a:solidFill>
                  <a:srgbClr val="0A4880"/>
                </a:solidFill>
                <a:latin typeface="Calibri" pitchFamily="34" charset="0"/>
              </a:rPr>
              <a:t>8-10</a:t>
            </a:r>
            <a:r>
              <a:rPr lang="ru-RU" sz="4000" b="1" cap="all" dirty="0" smtClean="0">
                <a:solidFill>
                  <a:srgbClr val="0A4880"/>
                </a:solidFill>
                <a:latin typeface="Calibri" pitchFamily="34" charset="0"/>
              </a:rPr>
              <a:t> </a:t>
            </a:r>
            <a:r>
              <a:rPr lang="ru-RU" sz="5400" b="1" cap="all" dirty="0" smtClean="0">
                <a:solidFill>
                  <a:srgbClr val="0A4880"/>
                </a:solidFill>
                <a:latin typeface="Calibri" pitchFamily="34" charset="0"/>
              </a:rPr>
              <a:t>классы </a:t>
            </a:r>
            <a:br>
              <a:rPr lang="ru-RU" sz="5400" b="1" cap="all" dirty="0" smtClean="0">
                <a:solidFill>
                  <a:srgbClr val="0A488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0A4880"/>
                </a:solidFill>
                <a:latin typeface="Calibri" pitchFamily="34" charset="0"/>
              </a:rPr>
              <a:t>признались, что делают влажную уборку:</a:t>
            </a:r>
            <a:endParaRPr lang="ru-RU" i="1" dirty="0" smtClean="0">
              <a:solidFill>
                <a:srgbClr val="0A4880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12" y="1857364"/>
          <a:ext cx="9001188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Graphic spid="10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1571612"/>
            <a:ext cx="10072726" cy="35719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ru-RU" sz="5000" b="1" dirty="0" smtClean="0">
                <a:solidFill>
                  <a:srgbClr val="0A4880"/>
                </a:solidFill>
                <a:latin typeface="Comic Sans MS" pitchFamily="66" charset="0"/>
              </a:rPr>
              <a:t>РОВНО СТОЛЬКО ЖЕ ЗАЯВИЛИ, </a:t>
            </a:r>
            <a:br>
              <a:rPr lang="ru-RU" sz="5000" b="1" dirty="0" smtClean="0">
                <a:solidFill>
                  <a:srgbClr val="0A4880"/>
                </a:solidFill>
                <a:latin typeface="Comic Sans MS" pitchFamily="66" charset="0"/>
              </a:rPr>
            </a:br>
            <a:r>
              <a:rPr lang="ru-RU" sz="5000" b="1" dirty="0" smtClean="0">
                <a:solidFill>
                  <a:srgbClr val="0A4880"/>
                </a:solidFill>
                <a:latin typeface="Comic Sans MS" pitchFamily="66" charset="0"/>
              </a:rPr>
              <a:t>ЧТО ГЕНУБОРКУ </a:t>
            </a:r>
            <a:br>
              <a:rPr lang="ru-RU" sz="5000" b="1" dirty="0" smtClean="0">
                <a:solidFill>
                  <a:srgbClr val="0A4880"/>
                </a:solidFill>
                <a:latin typeface="Comic Sans MS" pitchFamily="66" charset="0"/>
              </a:rPr>
            </a:br>
            <a:r>
              <a:rPr lang="ru-RU" sz="5000" b="1" dirty="0" smtClean="0">
                <a:solidFill>
                  <a:srgbClr val="0A4880"/>
                </a:solidFill>
                <a:latin typeface="Comic Sans MS" pitchFamily="66" charset="0"/>
              </a:rPr>
              <a:t>НУЖНО ДЕЛАТЬ </a:t>
            </a:r>
            <a:br>
              <a:rPr lang="ru-RU" sz="5000" b="1" dirty="0" smtClean="0">
                <a:solidFill>
                  <a:srgbClr val="0A4880"/>
                </a:solidFill>
                <a:latin typeface="Comic Sans MS" pitchFamily="66" charset="0"/>
              </a:rPr>
            </a:br>
            <a:r>
              <a:rPr lang="ru-RU" sz="5000" b="1" dirty="0" smtClean="0">
                <a:solidFill>
                  <a:srgbClr val="0A4880"/>
                </a:solidFill>
                <a:latin typeface="Comic Sans MS" pitchFamily="66" charset="0"/>
              </a:rPr>
              <a:t>НЕ ЧАЩЕ</a:t>
            </a:r>
            <a:br>
              <a:rPr lang="ru-RU" sz="5000" b="1" dirty="0" smtClean="0">
                <a:solidFill>
                  <a:srgbClr val="0A4880"/>
                </a:solidFill>
                <a:latin typeface="Comic Sans MS" pitchFamily="66" charset="0"/>
              </a:rPr>
            </a:br>
            <a:r>
              <a:rPr lang="ru-RU" sz="5000" b="1" dirty="0" smtClean="0">
                <a:solidFill>
                  <a:srgbClr val="0A4880"/>
                </a:solidFill>
                <a:latin typeface="Comic Sans MS" pitchFamily="66" charset="0"/>
              </a:rPr>
              <a:t> РАЗА В МЕСЯЦ </a:t>
            </a:r>
            <a:endParaRPr lang="ru-RU" sz="5000" b="1" dirty="0">
              <a:solidFill>
                <a:srgbClr val="0A488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u="sng" spc="600" dirty="0" smtClean="0">
                <a:solidFill>
                  <a:srgbClr val="0A4880"/>
                </a:solidFill>
                <a:latin typeface="Comic Sans MS" pitchFamily="66" charset="0"/>
              </a:rPr>
              <a:t>РЕКОМЕНДАЦИИ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800" b="1" dirty="0" smtClean="0">
                <a:solidFill>
                  <a:srgbClr val="1E1E5C"/>
                </a:solidFill>
                <a:latin typeface="Comic Sans MS" pitchFamily="66" charset="0"/>
              </a:rPr>
              <a:t>         </a:t>
            </a:r>
            <a:r>
              <a:rPr lang="ru-RU" sz="4600" b="1" dirty="0" smtClean="0">
                <a:solidFill>
                  <a:srgbClr val="0C5496"/>
                </a:solidFill>
                <a:latin typeface="Comic Sans MS" pitchFamily="66" charset="0"/>
              </a:rPr>
              <a:t>В ШКОЛЕ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4800" b="1" dirty="0" smtClean="0">
                <a:solidFill>
                  <a:srgbClr val="0C5496"/>
                </a:solidFill>
                <a:latin typeface="Comic Sans MS" pitchFamily="66" charset="0"/>
              </a:rPr>
              <a:t>Смена  обуви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4800" b="1" dirty="0" smtClean="0">
                <a:solidFill>
                  <a:srgbClr val="0C5496"/>
                </a:solidFill>
                <a:latin typeface="Comic Sans MS" pitchFamily="66" charset="0"/>
              </a:rPr>
              <a:t>Влажные уборки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4800" b="1" dirty="0" smtClean="0">
                <a:solidFill>
                  <a:srgbClr val="0C5496"/>
                </a:solidFill>
                <a:latin typeface="Comic Sans MS" pitchFamily="66" charset="0"/>
              </a:rPr>
              <a:t>Проветривание помещений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4800" b="1" dirty="0" smtClean="0">
                <a:solidFill>
                  <a:srgbClr val="0C5496"/>
                </a:solidFill>
                <a:latin typeface="Comic Sans MS" pitchFamily="66" charset="0"/>
              </a:rPr>
              <a:t>Стирка штор</a:t>
            </a:r>
          </a:p>
          <a:p>
            <a:pPr eaLnBrk="1" hangingPunct="1">
              <a:lnSpc>
                <a:spcPct val="80000"/>
              </a:lnSpc>
            </a:pPr>
            <a:endParaRPr lang="ru-RU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600" dirty="0" smtClean="0"/>
          </a:p>
          <a:p>
            <a:pPr eaLnBrk="1" hangingPunct="1">
              <a:lnSpc>
                <a:spcPct val="80000"/>
              </a:lnSpc>
            </a:pPr>
            <a:endParaRPr lang="ru-RU" sz="1000" dirty="0" smtClean="0"/>
          </a:p>
          <a:p>
            <a:pPr eaLnBrk="1" hangingPunct="1">
              <a:lnSpc>
                <a:spcPct val="80000"/>
              </a:lnSpc>
            </a:pPr>
            <a:endParaRPr lang="ru-RU" sz="5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500" dirty="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7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4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7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50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50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50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u="sng" spc="600" dirty="0" smtClean="0">
                <a:solidFill>
                  <a:srgbClr val="0A4880"/>
                </a:solidFill>
                <a:latin typeface="Comic Sans MS" pitchFamily="66" charset="0"/>
              </a:rPr>
              <a:t>РЕКОМЕНДАЦИИ</a:t>
            </a:r>
            <a:endParaRPr lang="ru-RU" sz="5400" b="1" u="sng" spc="600" dirty="0" smtClean="0">
              <a:solidFill>
                <a:srgbClr val="0A488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600" b="1" dirty="0" smtClean="0">
                <a:solidFill>
                  <a:srgbClr val="1E1E5C"/>
                </a:solidFill>
                <a:latin typeface="Comic Sans MS" pitchFamily="66" charset="0"/>
              </a:rPr>
              <a:t>            </a:t>
            </a:r>
            <a:r>
              <a:rPr lang="ru-RU" sz="4600" b="1" dirty="0" smtClean="0">
                <a:solidFill>
                  <a:srgbClr val="0C5496"/>
                </a:solidFill>
                <a:latin typeface="Comic Sans MS" pitchFamily="66" charset="0"/>
              </a:rPr>
              <a:t>ДОМА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4800" b="1" spc="-150" dirty="0" smtClean="0">
                <a:solidFill>
                  <a:srgbClr val="0C5496"/>
                </a:solidFill>
                <a:latin typeface="Comic Sans MS" pitchFamily="66" charset="0"/>
              </a:rPr>
              <a:t>Влажные уборки каждый день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4800" b="1" spc="-150" dirty="0" smtClean="0">
                <a:solidFill>
                  <a:srgbClr val="0C5496"/>
                </a:solidFill>
                <a:latin typeface="Comic Sans MS" pitchFamily="66" charset="0"/>
              </a:rPr>
              <a:t>Промораживание одеял, подушек и т.д. на снегу, прогревание на солнце </a:t>
            </a:r>
          </a:p>
          <a:p>
            <a:pPr eaLnBrk="1" hangingPunct="1">
              <a:lnSpc>
                <a:spcPct val="80000"/>
              </a:lnSpc>
            </a:pPr>
            <a:endParaRPr lang="ru-RU" sz="4800" b="1" dirty="0" smtClean="0">
              <a:solidFill>
                <a:srgbClr val="1E1E5C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1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ru-RU" sz="5400" b="1" u="sng" spc="600" dirty="0" smtClean="0">
                <a:solidFill>
                  <a:srgbClr val="0A4880"/>
                </a:solidFill>
                <a:latin typeface="Comic Sans MS" pitchFamily="66" charset="0"/>
              </a:rPr>
              <a:t>РЕКОМЕНДАЦИИ</a:t>
            </a:r>
            <a:endParaRPr lang="ru-RU" sz="5400" u="sng" spc="600" dirty="0">
              <a:solidFill>
                <a:srgbClr val="0A488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2643182"/>
            <a:ext cx="8929718" cy="1752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4800" b="1" spc="-150" dirty="0" smtClean="0">
                <a:solidFill>
                  <a:srgbClr val="0C5496"/>
                </a:solidFill>
                <a:latin typeface="Comic Sans MS" pitchFamily="66" charset="0"/>
              </a:rPr>
              <a:t>Проветривание комнаты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4800" b="1" dirty="0" smtClean="0">
                <a:solidFill>
                  <a:srgbClr val="0C5496"/>
                </a:solidFill>
                <a:latin typeface="Comic Sans MS" pitchFamily="66" charset="0"/>
              </a:rPr>
              <a:t> </a:t>
            </a:r>
            <a:r>
              <a:rPr lang="ru-RU" sz="4800" b="1" spc="-150" dirty="0" smtClean="0">
                <a:solidFill>
                  <a:srgbClr val="0C5496"/>
                </a:solidFill>
                <a:latin typeface="Comic Sans MS" pitchFamily="66" charset="0"/>
              </a:rPr>
              <a:t>Хранение книг в сухих застеклённых местах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4800" b="1" spc="-150" dirty="0" smtClean="0">
                <a:solidFill>
                  <a:srgbClr val="0C5496"/>
                </a:solidFill>
                <a:latin typeface="Comic Sans MS" pitchFamily="66" charset="0"/>
              </a:rPr>
              <a:t> Смена комнатных тапочек каждые 3 месяца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1643050"/>
            <a:ext cx="206178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600" b="1" dirty="0" smtClean="0">
                <a:solidFill>
                  <a:srgbClr val="0C5496"/>
                </a:solidFill>
                <a:latin typeface="Comic Sans MS" pitchFamily="66" charset="0"/>
              </a:rPr>
              <a:t>ДОМА</a:t>
            </a:r>
            <a:endParaRPr lang="ru-RU" sz="4600" dirty="0">
              <a:solidFill>
                <a:srgbClr val="0C549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/>
          <a:lstStyle/>
          <a:p>
            <a:r>
              <a:rPr lang="ru-RU" sz="5400" b="1" u="sng" spc="600" dirty="0" smtClean="0">
                <a:solidFill>
                  <a:srgbClr val="0A4880"/>
                </a:solidFill>
                <a:latin typeface="Comic Sans MS" pitchFamily="66" charset="0"/>
              </a:rPr>
              <a:t>РЕКОМЕНДАЦИИ</a:t>
            </a:r>
            <a:br>
              <a:rPr lang="ru-RU" sz="5400" b="1" u="sng" spc="600" dirty="0" smtClean="0">
                <a:solidFill>
                  <a:srgbClr val="0A4880"/>
                </a:solidFill>
                <a:latin typeface="Comic Sans MS" pitchFamily="66" charset="0"/>
              </a:rPr>
            </a:br>
            <a:r>
              <a:rPr lang="ru-RU" b="1" u="sng" spc="600" dirty="0" smtClean="0">
                <a:solidFill>
                  <a:srgbClr val="0A4880"/>
                </a:solidFill>
                <a:latin typeface="Comic Sans MS" pitchFamily="66" charset="0"/>
              </a:rPr>
              <a:t/>
            </a:r>
            <a:br>
              <a:rPr lang="ru-RU" b="1" u="sng" spc="600" dirty="0" smtClean="0">
                <a:solidFill>
                  <a:srgbClr val="0A488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40" y="1785926"/>
            <a:ext cx="85725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b="1" dirty="0" smtClean="0">
                <a:solidFill>
                  <a:srgbClr val="0C5496"/>
                </a:solidFill>
                <a:latin typeface="Comic Sans MS" pitchFamily="66" charset="0"/>
              </a:rPr>
              <a:t>           </a:t>
            </a:r>
          </a:p>
          <a:p>
            <a:pPr>
              <a:buFont typeface="Wingdings" pitchFamily="2" charset="2"/>
              <a:buChar char="ü"/>
            </a:pPr>
            <a:r>
              <a:rPr lang="ru-RU" sz="4800" b="1" dirty="0" smtClean="0">
                <a:solidFill>
                  <a:srgbClr val="0C5496"/>
                </a:solidFill>
                <a:latin typeface="Comic Sans MS" pitchFamily="66" charset="0"/>
              </a:rPr>
              <a:t>Замена мебельного поролона каждые 5-7 лет</a:t>
            </a:r>
          </a:p>
          <a:p>
            <a:pPr>
              <a:buFont typeface="Wingdings" pitchFamily="2" charset="2"/>
              <a:buChar char="ü"/>
            </a:pPr>
            <a:r>
              <a:rPr lang="ru-RU" sz="4800" b="1" dirty="0" smtClean="0">
                <a:solidFill>
                  <a:srgbClr val="0C5496"/>
                </a:solidFill>
                <a:latin typeface="Comic Sans MS" pitchFamily="66" charset="0"/>
              </a:rPr>
              <a:t>Выбивание ковров на улице палкой</a:t>
            </a:r>
            <a:endParaRPr lang="ru-RU" sz="4800" b="1" dirty="0">
              <a:solidFill>
                <a:srgbClr val="0C5496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0892" y="21429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00364" y="1714488"/>
            <a:ext cx="30718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 smtClean="0">
                <a:solidFill>
                  <a:srgbClr val="0C5496"/>
                </a:solidFill>
                <a:latin typeface="Comic Sans MS" pitchFamily="66" charset="0"/>
              </a:rPr>
              <a:t>ДОМА</a:t>
            </a:r>
            <a:endParaRPr lang="ru-RU" sz="4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6"/>
          <p:cNvSpPr>
            <a:spLocks noGrp="1" noChangeArrowheads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spc="300" dirty="0" smtClean="0">
                <a:solidFill>
                  <a:srgbClr val="0C5496"/>
                </a:solidFill>
                <a:latin typeface="Comic Sans MS" pitchFamily="66" charset="0"/>
              </a:rPr>
              <a:t>РАБОТУ ВЫПОЛНИЛА</a:t>
            </a:r>
            <a:r>
              <a:rPr lang="ru-RU" b="1" dirty="0" smtClean="0">
                <a:solidFill>
                  <a:srgbClr val="0C5496"/>
                </a:solidFill>
              </a:rPr>
              <a:t/>
            </a:r>
            <a:br>
              <a:rPr lang="ru-RU" b="1" dirty="0" smtClean="0">
                <a:solidFill>
                  <a:srgbClr val="0C5496"/>
                </a:solidFill>
              </a:rPr>
            </a:br>
            <a:endParaRPr lang="ru-RU" b="1" dirty="0" smtClean="0">
              <a:solidFill>
                <a:srgbClr val="0C5496"/>
              </a:solidFill>
            </a:endParaRPr>
          </a:p>
        </p:txBody>
      </p:sp>
      <p:sp>
        <p:nvSpPr>
          <p:cNvPr id="27651" name="Rectangle 38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600200"/>
            <a:ext cx="5072098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dirty="0" smtClean="0"/>
          </a:p>
          <a:p>
            <a:pPr eaLnBrk="1" hangingPunct="1">
              <a:buFontTx/>
              <a:buNone/>
            </a:pPr>
            <a:r>
              <a:rPr lang="ru-RU" sz="4800" b="1" spc="-150" dirty="0" smtClean="0">
                <a:solidFill>
                  <a:srgbClr val="0C5496"/>
                </a:solidFill>
                <a:latin typeface="Comic Sans MS" pitchFamily="66" charset="0"/>
              </a:rPr>
              <a:t>ученица </a:t>
            </a:r>
          </a:p>
          <a:p>
            <a:pPr algn="ctr" eaLnBrk="1" hangingPunct="1">
              <a:buFontTx/>
              <a:buNone/>
            </a:pPr>
            <a:r>
              <a:rPr lang="ru-RU" sz="4800" b="1" spc="-150" dirty="0" smtClean="0">
                <a:solidFill>
                  <a:srgbClr val="0C5496"/>
                </a:solidFill>
                <a:latin typeface="Comic Sans MS" pitchFamily="66" charset="0"/>
              </a:rPr>
              <a:t>9 «А» класса</a:t>
            </a:r>
          </a:p>
          <a:p>
            <a:pPr eaLnBrk="1" hangingPunct="1">
              <a:buFontTx/>
              <a:buNone/>
            </a:pPr>
            <a:r>
              <a:rPr lang="ru-RU" sz="4800" b="1" spc="-150" dirty="0" smtClean="0">
                <a:solidFill>
                  <a:srgbClr val="0C5496"/>
                </a:solidFill>
                <a:latin typeface="Comic Sans MS" pitchFamily="66" charset="0"/>
              </a:rPr>
              <a:t>Семёнова</a:t>
            </a:r>
          </a:p>
          <a:p>
            <a:pPr eaLnBrk="1" hangingPunct="1">
              <a:buFontTx/>
              <a:buNone/>
            </a:pPr>
            <a:r>
              <a:rPr lang="ru-RU" sz="4800" b="1" spc="-150" dirty="0" smtClean="0">
                <a:solidFill>
                  <a:srgbClr val="0C5496"/>
                </a:solidFill>
                <a:latin typeface="Comic Sans MS" pitchFamily="66" charset="0"/>
              </a:rPr>
              <a:t>       Елизавета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                                                                                  </a:t>
            </a:r>
            <a:endParaRPr lang="ru-RU" sz="2800" b="1" i="1" dirty="0" smtClean="0"/>
          </a:p>
        </p:txBody>
      </p:sp>
      <p:pic>
        <p:nvPicPr>
          <p:cNvPr id="26626" name="Picture 2" descr="E:\Documents and Settings\Лиза\Мои документы\Мои рисунки\20081015\Фото0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928802"/>
            <a:ext cx="3394472" cy="4525963"/>
          </a:xfrm>
          <a:prstGeom prst="rect">
            <a:avLst/>
          </a:prstGeom>
          <a:ln w="50800" cap="sq">
            <a:solidFill>
              <a:schemeClr val="accent4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000372"/>
            <a:ext cx="8229600" cy="1143000"/>
          </a:xfrm>
        </p:spPr>
        <p:txBody>
          <a:bodyPr/>
          <a:lstStyle/>
          <a:p>
            <a:pPr algn="l"/>
            <a:r>
              <a:rPr lang="ru-RU" sz="6000" b="1" u="sng" spc="300" dirty="0" smtClean="0">
                <a:solidFill>
                  <a:srgbClr val="0A4880"/>
                </a:solidFill>
                <a:latin typeface="Comic Sans MS" pitchFamily="66" charset="0"/>
              </a:rPr>
              <a:t>ПЫЛЬ</a:t>
            </a:r>
            <a:r>
              <a:rPr lang="ru-RU" sz="6000" b="1" dirty="0" smtClean="0">
                <a:solidFill>
                  <a:srgbClr val="0C5496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C5496"/>
                </a:solidFill>
                <a:latin typeface="Comic Sans MS" pitchFamily="66" charset="0"/>
              </a:rPr>
              <a:t>–</a:t>
            </a:r>
            <a:br>
              <a:rPr lang="ru-RU" b="1" dirty="0" smtClean="0">
                <a:solidFill>
                  <a:srgbClr val="0C5496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C5496"/>
                </a:solidFill>
                <a:latin typeface="Comic Sans MS" pitchFamily="66" charset="0"/>
              </a:rPr>
              <a:t> </a:t>
            </a:r>
            <a:br>
              <a:rPr lang="ru-RU" b="1" dirty="0" smtClean="0">
                <a:solidFill>
                  <a:srgbClr val="0C5496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C5496"/>
                </a:solidFill>
                <a:latin typeface="Comic Sans MS" pitchFamily="66" charset="0"/>
              </a:rPr>
              <a:t>это мельчайшие частицы твёрдых веществ, находящиеся во взвешенном или осевшем состоянии.</a:t>
            </a:r>
            <a:endParaRPr lang="ru-RU" b="1" dirty="0">
              <a:solidFill>
                <a:srgbClr val="0C5496"/>
              </a:solidFill>
              <a:latin typeface="Comic Sans MS" pitchFamily="66" charset="0"/>
            </a:endParaRPr>
          </a:p>
        </p:txBody>
      </p:sp>
      <p:pic>
        <p:nvPicPr>
          <p:cNvPr id="4" name="Picture 7" descr="кабинет физ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000108"/>
            <a:ext cx="4151341" cy="1640701"/>
          </a:xfrm>
          <a:prstGeom prst="rect">
            <a:avLst/>
          </a:prstGeom>
          <a:ln w="50800" cap="sq">
            <a:solidFill>
              <a:schemeClr val="accent4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496"/>
            <a:ext cx="8786874" cy="1143000"/>
          </a:xfrm>
        </p:spPr>
        <p:txBody>
          <a:bodyPr/>
          <a:lstStyle/>
          <a:p>
            <a:r>
              <a:rPr lang="ru-RU" sz="5000" b="1" spc="300" dirty="0" smtClean="0">
                <a:solidFill>
                  <a:srgbClr val="0A4880"/>
                </a:solidFill>
                <a:latin typeface="Comic Sans MS" pitchFamily="66" charset="0"/>
              </a:rPr>
              <a:t>ДОМАШНЯЯ ПЫЛЬ</a:t>
            </a:r>
            <a:r>
              <a:rPr lang="ru-RU" b="1" dirty="0" smtClean="0">
                <a:solidFill>
                  <a:srgbClr val="0C5496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C5496"/>
                </a:solidFill>
                <a:latin typeface="Comic Sans MS" pitchFamily="66" charset="0"/>
              </a:rPr>
            </a:br>
            <a:r>
              <a:rPr lang="ru-RU" sz="4900" b="1" dirty="0" smtClean="0">
                <a:solidFill>
                  <a:srgbClr val="0C5496"/>
                </a:solidFill>
                <a:latin typeface="Comic Sans MS" pitchFamily="66" charset="0"/>
              </a:rPr>
              <a:t>содержит шерсть, споры, отмершую кожу, частицы бумаги, муки, пыльцу, ворсинки, грибки, дрожжи, бактерии, кухонную копоть и самое неприятное – пылевых клещей </a:t>
            </a:r>
            <a:endParaRPr lang="ru-RU" sz="4900" b="1" dirty="0">
              <a:solidFill>
                <a:srgbClr val="0C549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A4880"/>
                </a:solidFill>
                <a:latin typeface="Comic Sans MS" pitchFamily="66" charset="0"/>
              </a:rPr>
              <a:t>ШЕРСТЬ ДОМАШНИХ ЖИВОТНЫХ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3174" y="2332037"/>
            <a:ext cx="3143272" cy="4525963"/>
          </a:xfrm>
        </p:spPr>
        <p:txBody>
          <a:bodyPr/>
          <a:lstStyle/>
          <a:p>
            <a:pPr eaLnBrk="1" hangingPunct="1"/>
            <a:r>
              <a:rPr lang="ru-RU" sz="3700" b="1" dirty="0" smtClean="0">
                <a:solidFill>
                  <a:srgbClr val="0C5496"/>
                </a:solidFill>
                <a:latin typeface="Comic Sans MS" pitchFamily="66" charset="0"/>
              </a:rPr>
              <a:t>Шерсть служит пищей для пылевых клещей,   плесени и дрожжей</a:t>
            </a:r>
          </a:p>
        </p:txBody>
      </p:sp>
      <p:pic>
        <p:nvPicPr>
          <p:cNvPr id="15364" name="Picture 5" descr="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000240"/>
            <a:ext cx="3012210" cy="2357454"/>
          </a:xfrm>
          <a:prstGeom prst="rect">
            <a:avLst/>
          </a:prstGeom>
          <a:ln w="50800" cap="sq">
            <a:solidFill>
              <a:schemeClr val="accent4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6" name="Picture 9" descr="e034b6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00438"/>
            <a:ext cx="2217738" cy="2978150"/>
          </a:xfrm>
          <a:prstGeom prst="rect">
            <a:avLst/>
          </a:prstGeom>
          <a:noFill/>
          <a:ln w="508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A4880"/>
                </a:solidFill>
                <a:latin typeface="Comic Sans MS" pitchFamily="66" charset="0"/>
              </a:rPr>
              <a:t>ПЫЛЕВЫЕ КЛЕЩИ – </a:t>
            </a:r>
            <a:br>
              <a:rPr lang="ru-RU" sz="5400" b="1" dirty="0" smtClean="0">
                <a:solidFill>
                  <a:srgbClr val="0A4880"/>
                </a:solidFill>
                <a:latin typeface="Comic Sans MS" pitchFamily="66" charset="0"/>
              </a:rPr>
            </a:br>
            <a:endParaRPr lang="ru-RU" sz="4800" dirty="0">
              <a:solidFill>
                <a:srgbClr val="0C5496"/>
              </a:solidFill>
            </a:endParaRPr>
          </a:p>
        </p:txBody>
      </p:sp>
      <p:pic>
        <p:nvPicPr>
          <p:cNvPr id="27650" name="Picture 2" descr="E:\Documents and Settings\Лиза\Мои документы\Мои рисунки\Dust_Mi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928934"/>
            <a:ext cx="3109927" cy="2297976"/>
          </a:xfrm>
          <a:prstGeom prst="rect">
            <a:avLst/>
          </a:prstGeom>
          <a:ln w="50800" cap="sq">
            <a:solidFill>
              <a:schemeClr val="accent4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1714488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C5496"/>
                </a:solidFill>
                <a:latin typeface="Comic Sans MS" pitchFamily="66" charset="0"/>
              </a:rPr>
              <a:t>микроскопические паукообразные, 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3214686"/>
            <a:ext cx="58579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C5496"/>
                </a:solidFill>
                <a:latin typeface="Comic Sans MS" pitchFamily="66" charset="0"/>
              </a:rPr>
              <a:t>живущие в коврах, мягкой мебели и постельном белье</a:t>
            </a:r>
            <a:endParaRPr lang="ru-RU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A4880"/>
                </a:solidFill>
                <a:latin typeface="Comic Sans MS" pitchFamily="66" charset="0"/>
              </a:rPr>
              <a:t>ПЫЛЕВЫЕ КЛЕЩИ</a:t>
            </a:r>
            <a:endParaRPr lang="ru-RU" b="1" dirty="0" smtClean="0">
              <a:solidFill>
                <a:srgbClr val="0A4880"/>
              </a:solidFill>
              <a:latin typeface="Comic Sans MS" pitchFamily="66" charset="0"/>
            </a:endParaRP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19625" cy="4525963"/>
          </a:xfrm>
        </p:spPr>
        <p:txBody>
          <a:bodyPr/>
          <a:lstStyle/>
          <a:p>
            <a:pPr eaLnBrk="1" hangingPunct="1"/>
            <a:r>
              <a:rPr lang="ru-RU" sz="3700" b="1" dirty="0" smtClean="0">
                <a:solidFill>
                  <a:srgbClr val="0C5496"/>
                </a:solidFill>
                <a:latin typeface="Comic Sans MS" pitchFamily="66" charset="0"/>
              </a:rPr>
              <a:t>Живут около   4-ёх месяцев </a:t>
            </a:r>
          </a:p>
        </p:txBody>
      </p:sp>
      <p:pic>
        <p:nvPicPr>
          <p:cNvPr id="23558" name="Picture 6" descr="E:\Documents and Settings\Лиза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57298"/>
            <a:ext cx="2133600" cy="2133600"/>
          </a:xfrm>
          <a:prstGeom prst="rect">
            <a:avLst/>
          </a:prstGeom>
          <a:noFill/>
        </p:spPr>
      </p:pic>
      <p:pic>
        <p:nvPicPr>
          <p:cNvPr id="23560" name="Picture 8" descr="E:\Documents and Settings\Лиза\Мои документы\Мои рисунки\Рисунок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214818"/>
            <a:ext cx="1865313" cy="2236787"/>
          </a:xfrm>
          <a:prstGeom prst="rect">
            <a:avLst/>
          </a:prstGeom>
          <a:noFill/>
        </p:spPr>
      </p:pic>
      <p:pic>
        <p:nvPicPr>
          <p:cNvPr id="23562" name="Picture 10" descr="E:\Documents and Settings\Лиза\Мои документы\Мои рисунки\Рисунок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071810"/>
            <a:ext cx="2209800" cy="2209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143240" y="3857628"/>
            <a:ext cx="35719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sz="3700" b="1" dirty="0" smtClean="0">
                <a:solidFill>
                  <a:srgbClr val="0C5496"/>
                </a:solidFill>
                <a:latin typeface="Comic Sans MS" pitchFamily="66" charset="0"/>
              </a:rPr>
              <a:t>За это время откладывают до 300 яиц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A4880"/>
                </a:solidFill>
                <a:latin typeface="Comic Sans MS" pitchFamily="66" charset="0"/>
              </a:rPr>
              <a:t>ПЫЛЕВЫЕ КЛЕЩИ</a:t>
            </a:r>
            <a:endParaRPr lang="ru-RU" sz="5400" b="1" dirty="0" smtClean="0">
              <a:solidFill>
                <a:srgbClr val="1418CA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571612"/>
            <a:ext cx="4972056" cy="247174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700" b="1" dirty="0" smtClean="0">
                <a:solidFill>
                  <a:srgbClr val="0C5496"/>
                </a:solidFill>
                <a:latin typeface="Comic Sans MS" pitchFamily="66" charset="0"/>
              </a:rPr>
              <a:t>За всю жизнь производят экскрементов в 200 раз больше собственного веса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800" b="1" dirty="0" smtClean="0"/>
              <a:t> </a:t>
            </a:r>
          </a:p>
        </p:txBody>
      </p:sp>
      <p:pic>
        <p:nvPicPr>
          <p:cNvPr id="8" name="Picture 4" descr="kles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428736"/>
            <a:ext cx="1892300" cy="2451100"/>
          </a:xfrm>
          <a:prstGeom prst="rect">
            <a:avLst/>
          </a:prstGeom>
          <a:ln w="50800" cap="sq">
            <a:solidFill>
              <a:schemeClr val="accent4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3" name="Picture 3" descr="E:\Documents and Settings\Лиза\Мои документы\Мои рисунки\write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429132"/>
            <a:ext cx="2214578" cy="2143140"/>
          </a:xfrm>
          <a:prstGeom prst="rect">
            <a:avLst/>
          </a:prstGeom>
          <a:ln w="50800" cap="sq">
            <a:solidFill>
              <a:schemeClr val="accent4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500562" y="4214818"/>
            <a:ext cx="37862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ru-RU" sz="3700" b="1" dirty="0" smtClean="0">
                <a:solidFill>
                  <a:srgbClr val="0C5496"/>
                </a:solidFill>
                <a:latin typeface="Comic Sans MS" pitchFamily="66" charset="0"/>
              </a:rPr>
              <a:t>В 1 г пыли может обитать до 30 тысяч клещей</a:t>
            </a:r>
            <a:endParaRPr lang="ru-RU" sz="3700" b="1" dirty="0">
              <a:solidFill>
                <a:srgbClr val="0C549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8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A4880"/>
                </a:solidFill>
                <a:latin typeface="Comic Sans MS" pitchFamily="66" charset="0"/>
              </a:rPr>
              <a:t>ПЛЕСНЕВЫЙ ГРИБОК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86370" cy="4525963"/>
          </a:xfrm>
        </p:spPr>
        <p:txBody>
          <a:bodyPr/>
          <a:lstStyle/>
          <a:p>
            <a:pPr eaLnBrk="1" hangingPunct="1"/>
            <a:r>
              <a:rPr lang="ru-RU" sz="3700" b="1" dirty="0" smtClean="0">
                <a:solidFill>
                  <a:srgbClr val="0C5496"/>
                </a:solidFill>
                <a:latin typeface="Comic Sans MS" pitchFamily="66" charset="0"/>
              </a:rPr>
              <a:t>Присутствует в воздухе,          произрастает в домашней пыли</a:t>
            </a:r>
          </a:p>
          <a:p>
            <a:pPr eaLnBrk="1" hangingPunct="1"/>
            <a:r>
              <a:rPr lang="ru-RU" sz="3700" b="1" dirty="0" smtClean="0">
                <a:solidFill>
                  <a:srgbClr val="0C5496"/>
                </a:solidFill>
                <a:latin typeface="Comic Sans MS" pitchFamily="66" charset="0"/>
              </a:rPr>
              <a:t>Может поражать ткани комнатных растений</a:t>
            </a:r>
          </a:p>
        </p:txBody>
      </p:sp>
      <p:pic>
        <p:nvPicPr>
          <p:cNvPr id="22530" name="Picture 2" descr="E:\Documents and Settings\Лиза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143116"/>
            <a:ext cx="2914650" cy="36004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</TotalTime>
  <Words>373</Words>
  <Application>Microsoft Office PowerPoint</Application>
  <PresentationFormat>Экран (4:3)</PresentationFormat>
  <Paragraphs>99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Влияние пыли  на организм человека</vt:lpstr>
      <vt:lpstr>ЦЕЛИ ИССЛЕДОВАНИЯ</vt:lpstr>
      <vt:lpstr>ПЫЛЬ –   это мельчайшие частицы твёрдых веществ, находящиеся во взвешенном или осевшем состоянии.</vt:lpstr>
      <vt:lpstr>ДОМАШНЯЯ ПЫЛЬ содержит шерсть, споры, отмершую кожу, частицы бумаги, муки, пыльцу, ворсинки, грибки, дрожжи, бактерии, кухонную копоть и самое неприятное – пылевых клещей </vt:lpstr>
      <vt:lpstr>ШЕРСТЬ ДОМАШНИХ ЖИВОТНЫХ</vt:lpstr>
      <vt:lpstr>ПЫЛЕВЫЕ КЛЕЩИ –  </vt:lpstr>
      <vt:lpstr>ПЫЛЕВЫЕ КЛЕЩИ</vt:lpstr>
      <vt:lpstr>ПЫЛЕВЫЕ КЛЕЩИ</vt:lpstr>
      <vt:lpstr>ПЛЕСНЕВЫЙ ГРИБОК</vt:lpstr>
      <vt:lpstr>За сутки человек вдыхает около 24 кг воздуха, где содержится до 6 миллиардов пылинок (2 ст. ложки пыли) </vt:lpstr>
      <vt:lpstr>Домашняя пыль глубоко проникает  в лёгочную систему и при длительном контакте: </vt:lpstr>
      <vt:lpstr>Слайд 12</vt:lpstr>
      <vt:lpstr>ЭКСПЕРИМЕНТ</vt:lpstr>
      <vt:lpstr>Образцы с различных поверхностей в квартире показывают, что максимальное количество домашней пыли скапливается на балконе,       в прихожей и на мебели </vt:lpstr>
      <vt:lpstr>Рассмотренная под микроскопом пыль оказалась неоднородной по составу и размеру, преимущественно серая, соединённая волокнами. </vt:lpstr>
      <vt:lpstr>  Пробы с балкона состоят из более крупных деталей, чем с книг и мебели.</vt:lpstr>
      <vt:lpstr>Слайд 17</vt:lpstr>
      <vt:lpstr>5-7 классы  на вопрос «Влияет ли пыль на ваш организм» ответили:</vt:lpstr>
      <vt:lpstr>8-10 классы  на вопрос «Влияет ли пыль на ваш организм» ответили:</vt:lpstr>
      <vt:lpstr>5-7 классы  признались, что делают влажную уборку:</vt:lpstr>
      <vt:lpstr>8-10 классы  признались, что делают влажную уборку:</vt:lpstr>
      <vt:lpstr>РОВНО СТОЛЬКО ЖЕ ЗАЯВИЛИ,  ЧТО ГЕНУБОРКУ  НУЖНО ДЕЛАТЬ  НЕ ЧАЩЕ  РАЗА В МЕСЯЦ </vt:lpstr>
      <vt:lpstr>РЕКОМЕНДАЦИИ</vt:lpstr>
      <vt:lpstr>РЕКОМЕНДАЦИИ</vt:lpstr>
      <vt:lpstr>РЕКОМЕНДАЦИИ</vt:lpstr>
      <vt:lpstr>РЕКОМЕНДАЦИИ  </vt:lpstr>
      <vt:lpstr>РАБОТУ ВЫПОЛНИЛА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пыли  на организм человека</dc:title>
  <dc:creator>user</dc:creator>
  <cp:lastModifiedBy>Кривицкая И.В.</cp:lastModifiedBy>
  <cp:revision>168</cp:revision>
  <dcterms:created xsi:type="dcterms:W3CDTF">2007-12-09T18:13:59Z</dcterms:created>
  <dcterms:modified xsi:type="dcterms:W3CDTF">2009-01-23T05:14:21Z</dcterms:modified>
</cp:coreProperties>
</file>