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67" r:id="rId5"/>
    <p:sldId id="257" r:id="rId6"/>
    <p:sldId id="259" r:id="rId7"/>
    <p:sldId id="260" r:id="rId8"/>
    <p:sldId id="264" r:id="rId9"/>
    <p:sldId id="270" r:id="rId10"/>
    <p:sldId id="262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99"/>
    <a:srgbClr val="9900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E407F3-2E3B-4723-A8F6-898173F21AF4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E27EB2-4658-414D-8BA5-54BAB413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Пестрякова И.В., учитель английского языка МОУ СОШ №3 имени Ю.А. Гагарина, г. Туринск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6BAA7-F0DF-4267-A997-D3DBEFB2A24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5116-4165-4E3B-B943-68059E52A57E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6F35-9D6B-4C3E-A30D-0912D7EC7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F465-D230-46C4-8D06-D91F2362E420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3B8F-F119-498E-AA52-C100057E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1B05-D1EB-4E3F-B7E6-1F572450DFB5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14C1-6A85-42C8-9CEB-9C16B83E2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DE37-6719-489D-AA24-742188A277B7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0CCC-7BB0-4ACB-B1E7-8B98E67E8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32EE-642A-43CF-B8C5-C5FC28ECE9F5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FB26-F547-416D-9911-A08B0B9A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0F3B-2BC0-4BD7-BB7E-5BF8E04C5AC0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95BD-2456-4A80-BFF4-8496F64A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C142-4F97-408D-AD80-3A10005F84EA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AA5E-23AA-47E4-812B-554E70AB8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651E-117A-43B5-AA3F-BBC3B308AF2F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9CB1-4D7D-4321-9CE6-8E6BE4D6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ABD-E84B-4349-916D-60A3CDACC536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1EC2-D6E9-48FB-9D96-E3FCDBA86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A2F5-BF53-4D8A-8799-AB22B01BB7F9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7497-583E-46C1-AFFA-DCCECE785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D351-5401-4DB2-98E6-98F5A0676371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CC12-8F2C-4986-BA3B-876910660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247A89-E662-4BF8-AEB8-0DD80BBEDA24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FECE351-B5FE-4C0B-8578-7C70EBE42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685804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Winnie’s birthday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Рисунок 6" descr="шары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857250"/>
            <a:ext cx="207168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7" descr="mig1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357313"/>
            <a:ext cx="3400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8" descr="PARTY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357688"/>
            <a:ext cx="27273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5929313" y="928688"/>
            <a:ext cx="2571750" cy="1000125"/>
          </a:xfrm>
          <a:prstGeom prst="wedgeEllipseCallout">
            <a:avLst>
              <a:gd name="adj1" fmla="val -35011"/>
              <a:gd name="adj2" fmla="val 1028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2071688"/>
            <a:ext cx="221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000" b="1">
                <a:latin typeface="Comic Sans MS" pitchFamily="66" charset="0"/>
              </a:rPr>
              <a:t>Happy birthday </a:t>
            </a:r>
          </a:p>
          <a:p>
            <a:pPr defTabSz="912813"/>
            <a:r>
              <a:rPr lang="en-US" sz="2000" b="1">
                <a:latin typeface="Comic Sans MS" pitchFamily="66" charset="0"/>
              </a:rPr>
              <a:t>to you!</a:t>
            </a:r>
            <a:endParaRPr lang="ru-RU" sz="2000" b="1">
              <a:latin typeface="Comic Sans MS" pitchFamily="66" charset="0"/>
            </a:endParaRPr>
          </a:p>
        </p:txBody>
      </p:sp>
      <p:pic>
        <p:nvPicPr>
          <p:cNvPr id="11268" name="Рисунок 3" descr="26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643188"/>
            <a:ext cx="18907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14313" y="1928813"/>
            <a:ext cx="2571750" cy="1000125"/>
          </a:xfrm>
          <a:prstGeom prst="wedgeEllipseCallout">
            <a:avLst>
              <a:gd name="adj1" fmla="val 39655"/>
              <a:gd name="adj2" fmla="val 1147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429375" y="1071563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2000" b="1">
                <a:latin typeface="Comic Sans MS" pitchFamily="66" charset="0"/>
              </a:rPr>
              <a:t>It’s great! </a:t>
            </a:r>
          </a:p>
          <a:p>
            <a:pPr defTabSz="912813"/>
            <a:r>
              <a:rPr lang="en-US" sz="2000" b="1">
                <a:latin typeface="Comic Sans MS" pitchFamily="66" charset="0"/>
              </a:rPr>
              <a:t>Thank you!</a:t>
            </a:r>
            <a:endParaRPr lang="ru-RU" sz="2000" b="1">
              <a:latin typeface="Comic Sans MS" pitchFamily="66" charset="0"/>
            </a:endParaRPr>
          </a:p>
        </p:txBody>
      </p:sp>
      <p:pic>
        <p:nvPicPr>
          <p:cNvPr id="11271" name="Рисунок 7" descr="2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1432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28" y="0"/>
            <a:ext cx="57182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Listen, read and act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3" name="Рисунок 9" descr="85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429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7" descr="E:\Ирина\мои рисунки\праздники\день рождения\happybirthday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928688"/>
            <a:ext cx="5340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7" descr="E:\Ирина\мои рисунки\сказки\картинки\Happy_Birthday_pooh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500313"/>
            <a:ext cx="3581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 descr="33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9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/>
          <a:lstStyle/>
          <a:p>
            <a:r>
              <a:rPr lang="ru-RU" sz="3200" b="1" i="1" smtClean="0">
                <a:latin typeface="Comic Sans MS" pitchFamily="66" charset="0"/>
              </a:rPr>
              <a:t>Посмотри на картинки и закончи предложения.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1428736"/>
            <a:ext cx="15716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April, 8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285750" y="3286125"/>
            <a:ext cx="381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Winnie’s birthday is on…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3571875" y="6143625"/>
            <a:ext cx="5289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Winnie has got… for his birthday.</a:t>
            </a:r>
            <a:endParaRPr lang="ru-RU" sz="2400" b="1">
              <a:latin typeface="Comic Sans MS" pitchFamily="66" charset="0"/>
            </a:endParaRPr>
          </a:p>
        </p:txBody>
      </p:sp>
      <p:pic>
        <p:nvPicPr>
          <p:cNvPr id="13319" name="Рисунок 4" descr="Bik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143500"/>
            <a:ext cx="13573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Mobile_pho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286250"/>
            <a:ext cx="593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3" descr="Bal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56435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E:\Ирина\мои рисунки\сказки\картинки\30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4000500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E:\Ирина\мои рисунки\сказки\картинки\26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385762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Прямоугольник 25"/>
          <p:cNvSpPr>
            <a:spLocks noChangeArrowheads="1"/>
          </p:cNvSpPr>
          <p:nvPr/>
        </p:nvSpPr>
        <p:spPr bwMode="auto">
          <a:xfrm>
            <a:off x="214313" y="6072188"/>
            <a:ext cx="326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They… at the party.</a:t>
            </a:r>
            <a:endParaRPr lang="ru-RU" sz="2400" b="1">
              <a:latin typeface="Comic Sans MS" pitchFamily="66" charset="0"/>
            </a:endParaRPr>
          </a:p>
        </p:txBody>
      </p:sp>
      <p:pic>
        <p:nvPicPr>
          <p:cNvPr id="13325" name="Picture 9" descr="E:\Ирина\мои рисунки\сказки\картинки\34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38" y="1071563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8" descr="Puzzl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672030">
            <a:off x="5524500" y="2001838"/>
            <a:ext cx="20145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Прямоугольник 28"/>
          <p:cNvSpPr>
            <a:spLocks noChangeArrowheads="1"/>
          </p:cNvSpPr>
          <p:nvPr/>
        </p:nvSpPr>
        <p:spPr bwMode="auto">
          <a:xfrm>
            <a:off x="5143500" y="3429000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Winnie likes to ….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smtClean="0">
                <a:solidFill>
                  <a:srgbClr val="CC0099"/>
                </a:solidFill>
              </a:rPr>
              <a:t>Find the odd word</a:t>
            </a:r>
            <a:endParaRPr lang="ru-RU" sz="4800" b="1" i="1" smtClean="0">
              <a:solidFill>
                <a:srgbClr val="CC0099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261461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800" b="1" smtClean="0">
                <a:solidFill>
                  <a:srgbClr val="CC00CC"/>
                </a:solidFill>
                <a:latin typeface="Comic Sans MS" pitchFamily="66" charset="0"/>
              </a:rPr>
              <a:t>BIRTHDAY, MONDAY, FRIDAY, SUNDAY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b="1" smtClean="0">
                <a:solidFill>
                  <a:srgbClr val="CC00CC"/>
                </a:solidFill>
                <a:latin typeface="Comic Sans MS" pitchFamily="66" charset="0"/>
              </a:rPr>
              <a:t>APRIL, NOVEMBER, MAY, MARCH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b="1" smtClean="0">
                <a:solidFill>
                  <a:srgbClr val="CC00CC"/>
                </a:solidFill>
                <a:latin typeface="Comic Sans MS" pitchFamily="66" charset="0"/>
              </a:rPr>
              <a:t>AUTUMN, WINTER, BRIGHT, SPRING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b="1" smtClean="0">
                <a:solidFill>
                  <a:srgbClr val="CC00CC"/>
                </a:solidFill>
                <a:latin typeface="Comic Sans MS" pitchFamily="66" charset="0"/>
              </a:rPr>
              <a:t>FIRST, FIFTH, SECOND, FOURTH, THINK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b="1" smtClean="0">
                <a:solidFill>
                  <a:srgbClr val="CC00CC"/>
                </a:solidFill>
                <a:latin typeface="Comic Sans MS" pitchFamily="66" charset="0"/>
              </a:rPr>
              <a:t>BOOK, PUZZLE, BIKE, PLAY, SCOOTER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endParaRPr lang="ru-RU" smtClean="0"/>
          </a:p>
        </p:txBody>
      </p:sp>
      <p:pic>
        <p:nvPicPr>
          <p:cNvPr id="14340" name="Рисунок 3" descr="J01892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429132"/>
            <a:ext cx="2143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0214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Фонетическая зарядка</a:t>
            </a:r>
          </a:p>
        </p:txBody>
      </p:sp>
      <p:pic>
        <p:nvPicPr>
          <p:cNvPr id="3075" name="Рисунок 2" descr="31M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21145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357438" y="1714500"/>
            <a:ext cx="87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[m]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357438" y="2428875"/>
            <a:ext cx="887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[R]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357438" y="1000125"/>
            <a:ext cx="874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[ei]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2428875" y="3214688"/>
            <a:ext cx="739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[h]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357438" y="4000500"/>
            <a:ext cx="866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[ai]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81" name="Прямоугольник 10"/>
          <p:cNvSpPr>
            <a:spLocks noChangeArrowheads="1"/>
          </p:cNvSpPr>
          <p:nvPr/>
        </p:nvSpPr>
        <p:spPr bwMode="auto">
          <a:xfrm>
            <a:off x="2357438" y="4786313"/>
            <a:ext cx="96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[qu]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82" name="Прямоугольник 11"/>
          <p:cNvSpPr>
            <a:spLocks noChangeArrowheads="1"/>
          </p:cNvSpPr>
          <p:nvPr/>
        </p:nvSpPr>
        <p:spPr bwMode="auto">
          <a:xfrm>
            <a:off x="2357438" y="5643563"/>
            <a:ext cx="887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 b="1">
                <a:latin typeface="Transcription AV" pitchFamily="82" charset="0"/>
              </a:rPr>
              <a:t>[x]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3357563" y="1000125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skate, game, player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3286125" y="1714500"/>
            <a:ext cx="5719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summer, month, computer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3357563" y="2428875"/>
            <a:ext cx="3773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park, mark, star 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3357563" y="3214688"/>
            <a:ext cx="432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hello, horse, honey 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7" name="TextBox 16"/>
          <p:cNvSpPr txBox="1">
            <a:spLocks noChangeArrowheads="1"/>
          </p:cNvSpPr>
          <p:nvPr/>
        </p:nvSpPr>
        <p:spPr bwMode="auto">
          <a:xfrm>
            <a:off x="3357563" y="3929063"/>
            <a:ext cx="361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nice, five, July  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3429000" y="4786313"/>
            <a:ext cx="424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home, nose, yellow </a:t>
            </a:r>
            <a:endParaRPr lang="ru-RU" sz="3600">
              <a:latin typeface="Comic Sans MS" pitchFamily="66" charset="0"/>
            </a:endParaRPr>
          </a:p>
        </p:txBody>
      </p:sp>
      <p:sp>
        <p:nvSpPr>
          <p:cNvPr id="3089" name="TextBox 21"/>
          <p:cNvSpPr txBox="1">
            <a:spLocks noChangeArrowheads="1"/>
          </p:cNvSpPr>
          <p:nvPr/>
        </p:nvSpPr>
        <p:spPr bwMode="auto">
          <a:xfrm>
            <a:off x="3500438" y="5643563"/>
            <a:ext cx="3925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3600">
                <a:latin typeface="Comic Sans MS" pitchFamily="66" charset="0"/>
              </a:rPr>
              <a:t>cat, happy, sad    </a:t>
            </a:r>
            <a:endParaRPr lang="ru-RU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7858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J021522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643188"/>
            <a:ext cx="11890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8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1435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12M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857625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142852"/>
            <a:ext cx="60228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is your birthday?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071678"/>
            <a:ext cx="486601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1</a:t>
            </a:r>
            <a:r>
              <a:rPr lang="en-US" sz="36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September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071810"/>
            <a:ext cx="42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3</a:t>
            </a:r>
            <a:r>
              <a:rPr lang="en-US" sz="36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rd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of January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4214818"/>
            <a:ext cx="4991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24</a:t>
            </a:r>
            <a:r>
              <a:rPr lang="en-US" sz="36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of December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357826"/>
            <a:ext cx="431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19</a:t>
            </a:r>
            <a:r>
              <a:rPr lang="en-US" sz="36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of August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071546"/>
            <a:ext cx="49151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 birthday is on…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1285875" y="2428875"/>
            <a:ext cx="785813" cy="1588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1214438" y="4643438"/>
            <a:ext cx="785812" cy="1587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57938" y="3500438"/>
            <a:ext cx="857250" cy="1587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72250" y="5857875"/>
            <a:ext cx="857250" cy="1588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20" descr="E:\Ирина\мои рисунки\сказки\картинки\31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2959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January</a:t>
            </a:r>
            <a:r>
              <a:rPr lang="en-US" sz="2400" b="1" i="1">
                <a:latin typeface="Comic Sans MS" pitchFamily="66" charset="0"/>
              </a:rPr>
              <a:t>, </a:t>
            </a:r>
            <a:r>
              <a:rPr lang="en-US" sz="2400" b="1" i="1" u="sng">
                <a:latin typeface="Comic Sans MS" pitchFamily="66" charset="0"/>
              </a:rPr>
              <a:t>February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It is winter time.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January, February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Look at the snow.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March, April, May</a:t>
            </a:r>
            <a:r>
              <a:rPr lang="en-US" sz="2400" b="1" i="1">
                <a:latin typeface="Comic Sans MS" pitchFamily="66" charset="0"/>
              </a:rPr>
              <a:t>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It is spring time.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March, April, May.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Listen to the birds.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June, July, August.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It is summer time.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June, July, August.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Look at the sun.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September, October, November</a:t>
            </a:r>
            <a:r>
              <a:rPr lang="en-US" sz="2400" b="1" i="1">
                <a:latin typeface="Comic Sans MS" pitchFamily="66" charset="0"/>
              </a:rPr>
              <a:t>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It is autumn.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September, October, November</a:t>
            </a:r>
            <a:r>
              <a:rPr lang="en-US" sz="2400" b="1" i="1">
                <a:latin typeface="Comic Sans MS" pitchFamily="66" charset="0"/>
              </a:rPr>
              <a:t>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Listen to the rain.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 u="sng">
                <a:latin typeface="Comic Sans MS" pitchFamily="66" charset="0"/>
              </a:rPr>
              <a:t>December</a:t>
            </a:r>
            <a:r>
              <a:rPr lang="en-US" sz="2400" b="1" i="1">
                <a:latin typeface="Comic Sans MS" pitchFamily="66" charset="0"/>
              </a:rPr>
              <a:t>. It’s winter time again.</a:t>
            </a:r>
          </a:p>
          <a:p>
            <a:pPr defTabSz="912813">
              <a:lnSpc>
                <a:spcPct val="80000"/>
              </a:lnSpc>
            </a:pPr>
            <a:r>
              <a:rPr lang="en-US" sz="2400" b="1" i="1">
                <a:latin typeface="Comic Sans MS" pitchFamily="66" charset="0"/>
              </a:rPr>
              <a:t>It is Christmas time.</a:t>
            </a:r>
            <a:r>
              <a:rPr lang="ru-RU" sz="2400" b="1" i="1">
                <a:latin typeface="Comic Sans MS" pitchFamily="66" charset="0"/>
              </a:rPr>
              <a:t> </a:t>
            </a:r>
          </a:p>
          <a:p>
            <a:pPr defTabSz="912813"/>
            <a:endParaRPr lang="ru-RU"/>
          </a:p>
        </p:txBody>
      </p:sp>
      <p:pic>
        <p:nvPicPr>
          <p:cNvPr id="5123" name="Picture 19" descr="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16906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9" descr="B_Fly3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57338"/>
            <a:ext cx="7921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roza8_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857750"/>
            <a:ext cx="15033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STO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14313"/>
            <a:ext cx="1485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5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14313"/>
            <a:ext cx="7445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5" descr="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1214438"/>
            <a:ext cx="1209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CAKE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14313"/>
            <a:ext cx="157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142852"/>
            <a:ext cx="48045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 would like to have …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8" name="Рисунок 3" descr="B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0720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Bik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714625"/>
            <a:ext cx="1571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CD_play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Comput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414337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9" descr="Computer_gam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57162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0" descr="Dol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63" y="10001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2" descr="Scooter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38" y="5000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1785938" y="5429250"/>
            <a:ext cx="100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ball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1857375" y="4071938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CD player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57" name="TextBox 15"/>
          <p:cNvSpPr txBox="1">
            <a:spLocks noChangeArrowheads="1"/>
          </p:cNvSpPr>
          <p:nvPr/>
        </p:nvSpPr>
        <p:spPr bwMode="auto">
          <a:xfrm>
            <a:off x="4714875" y="6072188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scooter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1928813" y="2357438"/>
            <a:ext cx="283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computer game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59" name="TextBox 17"/>
          <p:cNvSpPr txBox="1">
            <a:spLocks noChangeArrowheads="1"/>
          </p:cNvSpPr>
          <p:nvPr/>
        </p:nvSpPr>
        <p:spPr bwMode="auto">
          <a:xfrm>
            <a:off x="7786688" y="1714500"/>
            <a:ext cx="1039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doll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60" name="TextBox 19"/>
          <p:cNvSpPr txBox="1">
            <a:spLocks noChangeArrowheads="1"/>
          </p:cNvSpPr>
          <p:nvPr/>
        </p:nvSpPr>
        <p:spPr bwMode="auto">
          <a:xfrm>
            <a:off x="7715250" y="3071813"/>
            <a:ext cx="110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bike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161" name="TextBox 20"/>
          <p:cNvSpPr txBox="1">
            <a:spLocks noChangeArrowheads="1"/>
          </p:cNvSpPr>
          <p:nvPr/>
        </p:nvSpPr>
        <p:spPr bwMode="auto">
          <a:xfrm>
            <a:off x="7072313" y="4929188"/>
            <a:ext cx="1909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computer</a:t>
            </a:r>
            <a:endParaRPr lang="ru-RU" sz="2800" b="1" i="1">
              <a:latin typeface="Calibri" pitchFamily="34" charset="0"/>
            </a:endParaRPr>
          </a:p>
        </p:txBody>
      </p:sp>
      <p:pic>
        <p:nvPicPr>
          <p:cNvPr id="6162" name="Picture 20" descr="E:\Ирина\мои рисунки\сказки\картинки\31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14287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Guit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14625"/>
            <a:ext cx="1493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Boo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00500"/>
            <a:ext cx="16224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Camer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6434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1435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 would like to have  …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174" name="Рисунок 5" descr="Ice_skate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857250"/>
            <a:ext cx="1425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Teddy_bea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9286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 descr="Mobile_phon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2357438"/>
            <a:ext cx="10588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8" descr="Puzz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20145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2071688" y="1785938"/>
            <a:ext cx="209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teddy bear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2071688" y="3571875"/>
            <a:ext cx="138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guitar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6500813" y="1571625"/>
            <a:ext cx="161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ice skates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6000750" y="3000375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mobile phone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6643688" y="4500563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book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6500813" y="5786438"/>
            <a:ext cx="141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puzzle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7184" name="TextBox 20"/>
          <p:cNvSpPr txBox="1">
            <a:spLocks noChangeArrowheads="1"/>
          </p:cNvSpPr>
          <p:nvPr/>
        </p:nvSpPr>
        <p:spPr bwMode="auto">
          <a:xfrm>
            <a:off x="2143125" y="5214938"/>
            <a:ext cx="1598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 b="1" i="1">
                <a:latin typeface="Calibri" pitchFamily="34" charset="0"/>
              </a:rPr>
              <a:t>a camera</a:t>
            </a:r>
            <a:endParaRPr lang="ru-RU" sz="2800" b="1" i="1">
              <a:latin typeface="Calibri" pitchFamily="34" charset="0"/>
            </a:endParaRPr>
          </a:p>
        </p:txBody>
      </p:sp>
      <p:pic>
        <p:nvPicPr>
          <p:cNvPr id="7185" name="Picture 24" descr="E:\Ирина\мои рисунки\сказки\картинки\347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13" y="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tu4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143116"/>
            <a:ext cx="21178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zzle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14686"/>
            <a:ext cx="13885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ll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572140"/>
            <a:ext cx="13885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ll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00702"/>
            <a:ext cx="31291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comput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214686"/>
            <a:ext cx="17094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500438" y="49291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ru-RU" sz="360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4357694"/>
            <a:ext cx="16369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25229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s…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ooter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2143116"/>
            <a:ext cx="23062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ca…era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357166"/>
            <a:ext cx="56436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Fill in the blanks.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817" y="5216076"/>
            <a:ext cx="6078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8063" y="1714500"/>
            <a:ext cx="377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987033">
            <a:off x="2786063" y="1571625"/>
            <a:ext cx="5699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991713">
            <a:off x="4892675" y="1436688"/>
            <a:ext cx="569913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498105">
            <a:off x="6454775" y="3221038"/>
            <a:ext cx="569913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79951">
            <a:off x="2798763" y="3054350"/>
            <a:ext cx="800100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522927">
            <a:off x="8097838" y="4729163"/>
            <a:ext cx="6080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335983">
            <a:off x="7940675" y="3502025"/>
            <a:ext cx="5699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46137"/>
          </a:xfrm>
        </p:spPr>
        <p:txBody>
          <a:bodyPr/>
          <a:lstStyle/>
          <a:p>
            <a:pPr defTabSz="912813"/>
            <a:r>
              <a:rPr lang="ru-RU" b="1" i="1" smtClean="0">
                <a:solidFill>
                  <a:srgbClr val="FF0000"/>
                </a:solidFill>
              </a:rPr>
              <a:t>Физкультминутка.</a:t>
            </a: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5214937"/>
          </a:xfrm>
        </p:spPr>
        <p:txBody>
          <a:bodyPr/>
          <a:lstStyle/>
          <a:p>
            <a:pPr defTabSz="912813">
              <a:buFont typeface="Arial" charset="0"/>
              <a:buNone/>
            </a:pPr>
            <a:r>
              <a:rPr lang="en-US" sz="2800" b="1" smtClean="0"/>
              <a:t>If you’re happy and you know it, </a:t>
            </a:r>
            <a:r>
              <a:rPr lang="en-US" sz="2800" b="1" i="1" smtClean="0">
                <a:solidFill>
                  <a:srgbClr val="CC00CC"/>
                </a:solidFill>
              </a:rPr>
              <a:t>clap your hands</a:t>
            </a:r>
            <a:r>
              <a:rPr lang="en-US" sz="2800" b="1" smtClean="0">
                <a:solidFill>
                  <a:srgbClr val="CC00CC"/>
                </a:solidFill>
              </a:rPr>
              <a:t>.</a:t>
            </a:r>
          </a:p>
          <a:p>
            <a:pPr defTabSz="912813">
              <a:buFont typeface="Arial" charset="0"/>
              <a:buNone/>
            </a:pPr>
            <a:r>
              <a:rPr lang="en-US" sz="2800" b="1" smtClean="0"/>
              <a:t>If you’re happy and you know it, </a:t>
            </a:r>
            <a:r>
              <a:rPr lang="en-US" sz="2800" b="1" i="1" smtClean="0">
                <a:solidFill>
                  <a:srgbClr val="CC00CC"/>
                </a:solidFill>
              </a:rPr>
              <a:t>clap your hands</a:t>
            </a:r>
            <a:r>
              <a:rPr lang="en-US" sz="2800" b="1" smtClean="0">
                <a:solidFill>
                  <a:srgbClr val="CC00CC"/>
                </a:solidFill>
              </a:rPr>
              <a:t>.</a:t>
            </a:r>
          </a:p>
          <a:p>
            <a:pPr defTabSz="912813">
              <a:buFont typeface="Arial" charset="0"/>
              <a:buNone/>
            </a:pPr>
            <a:r>
              <a:rPr lang="en-US" sz="2800" b="1" smtClean="0"/>
              <a:t>If you’re happy and you know it </a:t>
            </a:r>
          </a:p>
          <a:p>
            <a:pPr defTabSz="912813">
              <a:buFont typeface="Arial" charset="0"/>
              <a:buNone/>
            </a:pPr>
            <a:r>
              <a:rPr lang="en-US" sz="2800" b="1" smtClean="0"/>
              <a:t>and you really want to show it</a:t>
            </a:r>
            <a:r>
              <a:rPr lang="ru-RU" sz="2800" b="1" smtClean="0"/>
              <a:t>, </a:t>
            </a:r>
            <a:endParaRPr lang="en-US" sz="2800" b="1" smtClean="0"/>
          </a:p>
          <a:p>
            <a:pPr defTabSz="912813">
              <a:buFont typeface="Arial" charset="0"/>
              <a:buNone/>
            </a:pPr>
            <a:r>
              <a:rPr lang="en-US" sz="2800" b="1" smtClean="0"/>
              <a:t>If you’re happy and you know it, </a:t>
            </a:r>
            <a:r>
              <a:rPr lang="en-US" sz="2800" b="1" i="1" smtClean="0">
                <a:solidFill>
                  <a:srgbClr val="CC00CC"/>
                </a:solidFill>
              </a:rPr>
              <a:t>clap your hands</a:t>
            </a:r>
            <a:r>
              <a:rPr lang="en-US" sz="2800" b="1" smtClean="0">
                <a:solidFill>
                  <a:srgbClr val="CC00CC"/>
                </a:solidFill>
              </a:rPr>
              <a:t>.</a:t>
            </a:r>
            <a:endParaRPr lang="ru-RU" sz="2800" b="1" smtClean="0">
              <a:solidFill>
                <a:srgbClr val="CC00CC"/>
              </a:solidFill>
            </a:endParaRPr>
          </a:p>
          <a:p>
            <a:pPr algn="ctr" defTabSz="912813">
              <a:buFont typeface="Arial" charset="0"/>
              <a:buNone/>
            </a:pPr>
            <a:r>
              <a:rPr lang="en-US" sz="2800" b="1" i="1" smtClean="0">
                <a:solidFill>
                  <a:srgbClr val="CC00CC"/>
                </a:solidFill>
              </a:rPr>
              <a:t>Stamp your feet.</a:t>
            </a:r>
          </a:p>
          <a:p>
            <a:pPr algn="ctr" defTabSz="912813">
              <a:buFont typeface="Arial" charset="0"/>
              <a:buNone/>
            </a:pPr>
            <a:r>
              <a:rPr lang="en-US" sz="2800" b="1" i="1" smtClean="0">
                <a:solidFill>
                  <a:srgbClr val="CC00CC"/>
                </a:solidFill>
              </a:rPr>
              <a:t>Snap your fingers.</a:t>
            </a:r>
          </a:p>
          <a:p>
            <a:pPr algn="ctr" defTabSz="912813">
              <a:buFont typeface="Arial" charset="0"/>
              <a:buNone/>
            </a:pPr>
            <a:r>
              <a:rPr lang="en-US" sz="2800" b="1" i="1" smtClean="0">
                <a:solidFill>
                  <a:srgbClr val="CC00CC"/>
                </a:solidFill>
              </a:rPr>
              <a:t>Click your tongue.</a:t>
            </a:r>
          </a:p>
          <a:p>
            <a:pPr algn="ctr" defTabSz="912813">
              <a:buFont typeface="Arial" charset="0"/>
              <a:buNone/>
            </a:pPr>
            <a:r>
              <a:rPr lang="en-US" sz="2800" b="1" i="1" smtClean="0">
                <a:solidFill>
                  <a:srgbClr val="CC00CC"/>
                </a:solidFill>
              </a:rPr>
              <a:t>Nod your head.</a:t>
            </a:r>
          </a:p>
          <a:p>
            <a:pPr algn="ctr" defTabSz="912813">
              <a:buFont typeface="Arial" charset="0"/>
              <a:buNone/>
            </a:pPr>
            <a:r>
              <a:rPr lang="en-US" sz="2800" b="1" i="1" smtClean="0">
                <a:solidFill>
                  <a:srgbClr val="CC00CC"/>
                </a:solidFill>
              </a:rPr>
              <a:t>Say OK. </a:t>
            </a:r>
          </a:p>
        </p:txBody>
      </p:sp>
      <p:pic>
        <p:nvPicPr>
          <p:cNvPr id="9221" name="Рисунок 6" descr="Entertainment-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0005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7" descr="musical_notes_bubbling_md_cl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142875"/>
            <a:ext cx="12858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E:\Ирина\мои рисунки\сказки\картинки\25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14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21537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Послушай разговор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Джилл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её новым другом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Тайни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Скажи, какой подарок он получил на день рождения. </a:t>
            </a:r>
          </a:p>
        </p:txBody>
      </p:sp>
      <p:pic>
        <p:nvPicPr>
          <p:cNvPr id="10243" name="Рисунок 4" descr="BDAY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286000"/>
            <a:ext cx="2562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7" descr="11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000375"/>
            <a:ext cx="1619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Bik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43438"/>
            <a:ext cx="27146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0" descr="dbdee13c60c9204fee7ec8d256b5f9f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785938"/>
            <a:ext cx="1893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448</Words>
  <Application>Microsoft Office PowerPoint</Application>
  <PresentationFormat>Экран 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Физкультминутка.</vt:lpstr>
      <vt:lpstr>Слайд 9</vt:lpstr>
      <vt:lpstr>Слайд 10</vt:lpstr>
      <vt:lpstr>Посмотри на картинки и закончи предложения.</vt:lpstr>
      <vt:lpstr>Find the odd word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Dima</cp:lastModifiedBy>
  <cp:revision>62</cp:revision>
  <dcterms:created xsi:type="dcterms:W3CDTF">2008-04-02T13:14:39Z</dcterms:created>
  <dcterms:modified xsi:type="dcterms:W3CDTF">2009-01-30T17:30:50Z</dcterms:modified>
</cp:coreProperties>
</file>