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97" r:id="rId3"/>
    <p:sldId id="258" r:id="rId4"/>
    <p:sldId id="259" r:id="rId5"/>
    <p:sldId id="296" r:id="rId6"/>
    <p:sldId id="264" r:id="rId7"/>
    <p:sldId id="270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95" r:id="rId17"/>
    <p:sldId id="280" r:id="rId18"/>
    <p:sldId id="282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3D6"/>
    <a:srgbClr val="2B33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616" autoAdjust="0"/>
    <p:restoredTop sz="90929"/>
  </p:normalViewPr>
  <p:slideViewPr>
    <p:cSldViewPr>
      <p:cViewPr>
        <p:scale>
          <a:sx n="50" d="100"/>
          <a:sy n="50" d="100"/>
        </p:scale>
        <p:origin x="-936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0.wmf"/><Relationship Id="rId1" Type="http://schemas.openxmlformats.org/officeDocument/2006/relationships/image" Target="../media/image21.wmf"/><Relationship Id="rId5" Type="http://schemas.openxmlformats.org/officeDocument/2006/relationships/image" Target="../media/image2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68617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656725-77A3-4A44-B840-550642E82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2D3B7-D29E-4253-97F9-A5CB0891D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E6C3D-29A6-43C0-BF86-BBA135333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0767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CF7CD-E061-4788-80D6-8409458B3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FBCD-BE46-4A33-84D3-D3E7F7517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77724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0" y="4076700"/>
            <a:ext cx="77724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EEEE3-9B94-44FA-81A6-C1F5F6AF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77724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4076700"/>
            <a:ext cx="77724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A332-7487-4505-A863-B1EB87E73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A769-97B6-4C6E-9BBB-6733F2C74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F93F1-C5F8-4DC8-9725-144B596AB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93805-5BC6-4854-9A9E-2F28AB267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DB957-D16D-4EB8-863B-20932E799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90D19-7EEE-48E0-B178-7333397FF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AA844-CA78-4012-9D1F-24C4D46DD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B870F-9C6B-4241-9A3C-C46B27401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41FC-991A-4A63-9A02-F225B7AC7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A513D-58AE-4170-99A0-0AE86F653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DAB10-CAB8-4A89-ACBD-E8F302024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67591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cs typeface="+mn-cs"/>
            </a:endParaRPr>
          </a:p>
        </p:txBody>
      </p:sp>
      <p:sp>
        <p:nvSpPr>
          <p:cNvPr id="67593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7B078089-17F7-49B5-AD68-9DCEE63C9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  <p:sldLayoutId id="2147483669" r:id="rId13"/>
    <p:sldLayoutId id="2147483668" r:id="rId14"/>
    <p:sldLayoutId id="2147483667" r:id="rId15"/>
    <p:sldLayoutId id="2147483666" r:id="rId16"/>
    <p:sldLayoutId id="2147483665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20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png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png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audio" Target="../media/audio8.wav"/><Relationship Id="rId9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19.wmf"/><Relationship Id="rId4" Type="http://schemas.openxmlformats.org/officeDocument/2006/relationships/audio" Target="../media/audio9.wav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audio" Target="../media/audio7.wav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audio" Target="../media/audio7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audio" Target="../media/audio3.wav"/><Relationship Id="rId9" Type="http://schemas.openxmlformats.org/officeDocument/2006/relationships/oleObject" Target="../embeddings/oleObject6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audio" Target="../media/audio4.wav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924800" cy="3138488"/>
          </a:xfrm>
        </p:spPr>
        <p:txBody>
          <a:bodyPr/>
          <a:lstStyle/>
          <a:p>
            <a:pPr eaLnBrk="1" hangingPunct="1"/>
            <a:r>
              <a:rPr lang="ru-RU" smtClean="0"/>
              <a:t>Показательная функция, уравнения и неравенства </a:t>
            </a:r>
            <a:br>
              <a:rPr lang="ru-RU" smtClean="0"/>
            </a:br>
            <a:r>
              <a:rPr lang="ru-RU" smtClean="0"/>
              <a:t>в заданиях ЕГЭ.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572000"/>
            <a:ext cx="6400800" cy="1219200"/>
          </a:xfrm>
        </p:spPr>
        <p:txBody>
          <a:bodyPr/>
          <a:lstStyle/>
          <a:p>
            <a:pPr eaLnBrk="1" hangingPunct="1"/>
            <a:r>
              <a:rPr lang="ru-RU" smtClean="0"/>
              <a:t>И.В.Богданова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autoUpdateAnimBg="0" advAuto="3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Large confetti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A23D6"/>
                </a:solidFill>
              </a:rPr>
              <a:t>Примеры заданий из                               ЕГЭ группа С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22098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С 1.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>
                <a:solidFill>
                  <a:srgbClr val="000000"/>
                </a:solidFill>
              </a:rPr>
              <a:t>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Найдите множество значений функции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1763" name="Rectangle 4"/>
          <p:cNvSpPr>
            <a:spLocks noChangeArrowheads="1"/>
          </p:cNvSpPr>
          <p:nvPr/>
        </p:nvSpPr>
        <p:spPr bwMode="auto">
          <a:xfrm>
            <a:off x="42719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64" name="Rectangle 5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65" name="Rectangle 6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66" name="Rectangle 7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67" name="Rectangle 8"/>
          <p:cNvSpPr>
            <a:spLocks noChangeArrowheads="1"/>
          </p:cNvSpPr>
          <p:nvPr/>
        </p:nvSpPr>
        <p:spPr bwMode="auto">
          <a:xfrm>
            <a:off x="42291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68" name="Rectangle 9"/>
          <p:cNvSpPr>
            <a:spLocks noChangeArrowheads="1"/>
          </p:cNvSpPr>
          <p:nvPr/>
        </p:nvSpPr>
        <p:spPr bwMode="auto">
          <a:xfrm>
            <a:off x="42719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69" name="Rectangle 10"/>
          <p:cNvSpPr>
            <a:spLocks noChangeArrowheads="1"/>
          </p:cNvSpPr>
          <p:nvPr/>
        </p:nvSpPr>
        <p:spPr bwMode="auto">
          <a:xfrm>
            <a:off x="42910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70" name="Rectangle 11"/>
          <p:cNvSpPr>
            <a:spLocks noChangeArrowheads="1"/>
          </p:cNvSpPr>
          <p:nvPr/>
        </p:nvSpPr>
        <p:spPr bwMode="auto">
          <a:xfrm>
            <a:off x="43005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71" name="Rectangle 12"/>
          <p:cNvSpPr>
            <a:spLocks noChangeArrowheads="1"/>
          </p:cNvSpPr>
          <p:nvPr/>
        </p:nvSpPr>
        <p:spPr bwMode="auto">
          <a:xfrm>
            <a:off x="435768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72" name="Rectangle 15"/>
          <p:cNvSpPr>
            <a:spLocks noChangeArrowheads="1"/>
          </p:cNvSpPr>
          <p:nvPr/>
        </p:nvSpPr>
        <p:spPr bwMode="auto">
          <a:xfrm>
            <a:off x="4138613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1905000" y="2819400"/>
          <a:ext cx="2286000" cy="1235075"/>
        </p:xfrm>
        <a:graphic>
          <a:graphicData uri="http://schemas.openxmlformats.org/presentationml/2006/ole">
            <p:oleObj spid="_x0000_s31758" name="Формула" r:id="rId5" imgW="825480" imgH="444240" progId="Equation.3">
              <p:embed/>
            </p:oleObj>
          </a:graphicData>
        </a:graphic>
      </p:graphicFrame>
      <p:sp>
        <p:nvSpPr>
          <p:cNvPr id="31773" name="Rectangle 17"/>
          <p:cNvSpPr>
            <a:spLocks noChangeArrowheads="1"/>
          </p:cNvSpPr>
          <p:nvPr/>
        </p:nvSpPr>
        <p:spPr bwMode="auto">
          <a:xfrm>
            <a:off x="438150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4648200" y="2895600"/>
          <a:ext cx="1295400" cy="636588"/>
        </p:xfrm>
        <a:graphic>
          <a:graphicData uri="http://schemas.openxmlformats.org/presentationml/2006/ole">
            <p:oleObj spid="_x0000_s31760" name="Формула" r:id="rId6" imgW="368280" imgH="177480" progId="Equation.3">
              <p:embed/>
            </p:oleObj>
          </a:graphicData>
        </a:graphic>
      </p:graphicFrame>
      <p:sp>
        <p:nvSpPr>
          <p:cNvPr id="31774" name="Rectangle 21"/>
          <p:cNvSpPr>
            <a:spLocks noChangeArrowheads="1"/>
          </p:cNvSpPr>
          <p:nvPr/>
        </p:nvSpPr>
        <p:spPr bwMode="auto">
          <a:xfrm>
            <a:off x="0" y="411480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SzPct val="85000"/>
            </a:pPr>
            <a:endParaRPr lang="ru-RU" sz="2800">
              <a:solidFill>
                <a:srgbClr val="000000"/>
              </a:solidFill>
            </a:endParaRPr>
          </a:p>
        </p:txBody>
      </p:sp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0"/>
            <a:ext cx="18288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Графический способ решения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05000"/>
            <a:ext cx="7772400" cy="2019300"/>
          </a:xfrm>
        </p:spPr>
        <p:txBody>
          <a:bodyPr/>
          <a:lstStyle/>
          <a:p>
            <a:pPr eaLnBrk="1" hangingPunct="1"/>
            <a:r>
              <a:rPr lang="ru-RU" sz="2800" smtClean="0"/>
              <a:t>Используя определение модуля, запишем функцию в</a:t>
            </a:r>
          </a:p>
          <a:p>
            <a:pPr eaLnBrk="1" hangingPunct="1"/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    виде:</a:t>
            </a:r>
          </a:p>
        </p:txBody>
      </p:sp>
      <p:sp>
        <p:nvSpPr>
          <p:cNvPr id="37898" name="Rectangle 8"/>
          <p:cNvSpPr>
            <a:spLocks noChangeArrowheads="1"/>
          </p:cNvSpPr>
          <p:nvPr/>
        </p:nvSpPr>
        <p:spPr bwMode="auto">
          <a:xfrm>
            <a:off x="390525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124200" y="2743200"/>
          <a:ext cx="2724150" cy="1031875"/>
        </p:xfrm>
        <a:graphic>
          <a:graphicData uri="http://schemas.openxmlformats.org/presentationml/2006/ole">
            <p:oleObj spid="_x0000_s37895" r:id="rId4" imgW="1333500" imgH="508000" progId="Equation.3">
              <p:embed/>
            </p:oleObj>
          </a:graphicData>
        </a:graphic>
      </p:graphicFrame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320040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371850" y="2300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7901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200400"/>
            <a:ext cx="19288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 descr="Large confetti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Преобразование графика функции </a:t>
            </a:r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y=3</a:t>
            </a:r>
            <a:r>
              <a:rPr lang="en-US" baseline="30000" smtClean="0">
                <a:solidFill>
                  <a:schemeClr val="hlink"/>
                </a:solidFill>
                <a:cs typeface="Times New Roman" pitchFamily="18" charset="0"/>
              </a:rPr>
              <a:t>x</a:t>
            </a:r>
            <a:r>
              <a:rPr lang="ru-RU" smtClean="0"/>
              <a:t> 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>
            <p:ph sz="quarter" idx="4"/>
          </p:nvPr>
        </p:nvGraphicFramePr>
        <p:xfrm>
          <a:off x="5715000" y="5264150"/>
          <a:ext cx="2438400" cy="1293813"/>
        </p:xfrm>
        <a:graphic>
          <a:graphicData uri="http://schemas.openxmlformats.org/presentationml/2006/ole">
            <p:oleObj spid="_x0000_s40966" name="Формула" r:id="rId4" imgW="799920" imgH="469800" progId="Equation.3">
              <p:embed/>
            </p:oleObj>
          </a:graphicData>
        </a:graphic>
      </p:graphicFrame>
      <p:sp>
        <p:nvSpPr>
          <p:cNvPr id="40975" name="Rectangle 10"/>
          <p:cNvSpPr>
            <a:spLocks noChangeArrowheads="1"/>
          </p:cNvSpPr>
          <p:nvPr/>
        </p:nvSpPr>
        <p:spPr bwMode="auto">
          <a:xfrm>
            <a:off x="43624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0976" name="Rectangle 14"/>
          <p:cNvSpPr>
            <a:spLocks noChangeArrowheads="1"/>
          </p:cNvSpPr>
          <p:nvPr/>
        </p:nvSpPr>
        <p:spPr bwMode="auto">
          <a:xfrm>
            <a:off x="43624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1295400" y="2209800"/>
          <a:ext cx="1933575" cy="696913"/>
        </p:xfrm>
        <a:graphic>
          <a:graphicData uri="http://schemas.openxmlformats.org/presentationml/2006/ole">
            <p:oleObj spid="_x0000_s40973" name="Формула" r:id="rId5" imgW="634680" imgH="228600" progId="Equation.3">
              <p:embed/>
            </p:oleObj>
          </a:graphicData>
        </a:graphic>
      </p:graphicFrame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3352800"/>
            <a:ext cx="3429000" cy="3200400"/>
          </a:xfrm>
          <a:prstGeom prst="rect">
            <a:avLst/>
          </a:prstGeom>
          <a:noFill/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1981200"/>
            <a:ext cx="3429000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90600" y="-304800"/>
            <a:ext cx="7772400" cy="1447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График функции</a:t>
            </a:r>
            <a:r>
              <a:rPr lang="ru-RU" smtClean="0"/>
              <a:t> 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3810000" cy="42672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При </a:t>
            </a:r>
            <a:r>
              <a:rPr lang="ru-RU" sz="2400" smtClean="0">
                <a:solidFill>
                  <a:srgbClr val="000000"/>
                </a:solidFill>
              </a:rPr>
              <a:t>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0&lt; x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sz="2400" smtClean="0">
                <a:solidFill>
                  <a:srgbClr val="000000"/>
                </a:solidFill>
              </a:rPr>
              <a:t>            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smtClean="0">
                <a:solidFill>
                  <a:srgbClr val="000000"/>
                </a:solidFill>
              </a:rPr>
              <a:t>    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множество значений  выражения  (</a:t>
            </a:r>
            <a:r>
              <a:rPr lang="ru-RU" sz="240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sz="2400" baseline="3000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-4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) есть интервал </a:t>
            </a:r>
            <a:r>
              <a:rPr lang="ru-RU" sz="2400" smtClean="0">
                <a:solidFill>
                  <a:srgbClr val="000000"/>
                </a:solidFill>
              </a:rPr>
              <a:t>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(-3;-1]</a:t>
            </a:r>
            <a:r>
              <a:rPr lang="ru-RU" sz="2400" smtClean="0">
                <a:solidFill>
                  <a:srgbClr val="000000"/>
                </a:solidFill>
              </a:rPr>
              <a:t> 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240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При   </a:t>
            </a:r>
            <a:r>
              <a:rPr lang="en-US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0&lt;x</a:t>
            </a:r>
            <a:r>
              <a:rPr lang="ru-RU" sz="2400" smtClean="0">
                <a:solidFill>
                  <a:srgbClr val="000000"/>
                </a:solidFill>
              </a:rPr>
              <a:t>        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    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множество значений</a:t>
            </a:r>
            <a:endParaRPr lang="ru-RU" sz="240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  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выражени</a:t>
            </a:r>
            <a:r>
              <a:rPr lang="ru-RU" sz="2400" smtClean="0">
                <a:solidFill>
                  <a:srgbClr val="000000"/>
                </a:solidFill>
              </a:rPr>
              <a:t>я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sz="2400" baseline="30000" smtClean="0">
                <a:solidFill>
                  <a:srgbClr val="000000"/>
                </a:solidFill>
                <a:cs typeface="Times New Roman" pitchFamily="18" charset="0"/>
              </a:rPr>
              <a:t>-x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+4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  <a:endParaRPr lang="ru-RU" sz="240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    </a:t>
            </a:r>
            <a:r>
              <a:rPr 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есть интервал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(5;+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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).</a:t>
            </a:r>
            <a:r>
              <a:rPr lang="ru-RU" sz="2400" smtClean="0">
                <a:solidFill>
                  <a:srgbClr val="000000"/>
                </a:solidFill>
              </a:rPr>
              <a:t>             </a:t>
            </a:r>
            <a:endParaRPr lang="ru-RU" sz="24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ru-RU" sz="2400" smtClean="0">
              <a:solidFill>
                <a:srgbClr val="000000"/>
              </a:solidFill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5181600" y="304800"/>
          <a:ext cx="2286000" cy="1235075"/>
        </p:xfrm>
        <a:graphic>
          <a:graphicData uri="http://schemas.openxmlformats.org/presentationml/2006/ole">
            <p:oleObj spid="_x0000_s41989" name="Формула" r:id="rId4" imgW="825480" imgH="44424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7467600" y="457200"/>
          <a:ext cx="1295400" cy="636588"/>
        </p:xfrm>
        <a:graphic>
          <a:graphicData uri="http://schemas.openxmlformats.org/presentationml/2006/ole">
            <p:oleObj spid="_x0000_s41990" name="Формула" r:id="rId5" imgW="368280" imgH="177480" progId="Equation.3">
              <p:embed/>
            </p:oleObj>
          </a:graphicData>
        </a:graphic>
      </p:graphicFrame>
      <p:sp>
        <p:nvSpPr>
          <p:cNvPr id="41994" name="Rectangle 8"/>
          <p:cNvSpPr>
            <a:spLocks noChangeArrowheads="1"/>
          </p:cNvSpPr>
          <p:nvPr/>
        </p:nvSpPr>
        <p:spPr bwMode="auto">
          <a:xfrm>
            <a:off x="3414713" y="2233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995" name="Rectangle 12"/>
          <p:cNvSpPr>
            <a:spLocks noChangeArrowheads="1"/>
          </p:cNvSpPr>
          <p:nvPr/>
        </p:nvSpPr>
        <p:spPr bwMode="auto">
          <a:xfrm>
            <a:off x="4367213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996" name="Rectangle 16"/>
          <p:cNvSpPr>
            <a:spLocks noChangeArrowheads="1"/>
          </p:cNvSpPr>
          <p:nvPr/>
        </p:nvSpPr>
        <p:spPr bwMode="auto">
          <a:xfrm>
            <a:off x="4395788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997" name="Rectangle 18"/>
          <p:cNvSpPr>
            <a:spLocks noChangeArrowheads="1"/>
          </p:cNvSpPr>
          <p:nvPr/>
        </p:nvSpPr>
        <p:spPr bwMode="auto">
          <a:xfrm>
            <a:off x="4281488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998" name="Rectangle 20"/>
          <p:cNvSpPr>
            <a:spLocks noChangeArrowheads="1"/>
          </p:cNvSpPr>
          <p:nvPr/>
        </p:nvSpPr>
        <p:spPr bwMode="auto">
          <a:xfrm>
            <a:off x="43481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2000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752600"/>
            <a:ext cx="4352925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Показательные неравенства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81200"/>
            <a:ext cx="7772400" cy="2019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Р</a:t>
            </a:r>
            <a:r>
              <a:rPr lang="ru-RU" sz="2400" smtClean="0">
                <a:solidFill>
                  <a:schemeClr val="accent2"/>
                </a:solidFill>
                <a:cs typeface="Times New Roman" pitchFamily="18" charset="0"/>
              </a:rPr>
              <a:t>ешение показательных неравенств часто сводится к решению неравенств  вида: 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en-US" sz="2400" baseline="30000" smtClean="0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&lt;a</a:t>
            </a:r>
            <a:r>
              <a:rPr lang="en-US" sz="2400" baseline="30000" smtClean="0">
                <a:solidFill>
                  <a:schemeClr val="accent2"/>
                </a:solidFill>
                <a:cs typeface="Times New Roman" pitchFamily="18" charset="0"/>
              </a:rPr>
              <a:t>y</a:t>
            </a:r>
            <a:r>
              <a:rPr lang="ru-RU" sz="2400" smtClean="0">
                <a:solidFill>
                  <a:schemeClr val="accent2"/>
                </a:solidFill>
                <a:cs typeface="Times New Roman" pitchFamily="18" charset="0"/>
              </a:rPr>
              <a:t> 	</a:t>
            </a:r>
            <a:endParaRPr lang="ru-RU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Такие</a:t>
            </a:r>
            <a:r>
              <a:rPr lang="ru-RU" sz="240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неравенства  решаются с помощью свойств  возрастания или убывания функции</a:t>
            </a:r>
            <a:r>
              <a:rPr lang="ru-RU" sz="240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Д</a:t>
            </a:r>
            <a:r>
              <a:rPr lang="ru-RU" sz="240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ля возрастающей функции:  большему значению функции соответствует большее значение аргумента, </a:t>
            </a:r>
            <a:endParaRPr lang="ru-RU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Д</a:t>
            </a:r>
            <a:r>
              <a:rPr lang="ru-RU" sz="240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ля убывающей функции - большему значению функции соответствует меньшее значение аргумента.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 descr="Large confetti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Примеры заданий из ЕГЭ</a:t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группа 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Решите неравенства: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А 1.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А 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А 3</a:t>
            </a:r>
            <a:r>
              <a:rPr lang="ru-RU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А 4.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А 5.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</p:txBody>
      </p:sp>
      <p:sp>
        <p:nvSpPr>
          <p:cNvPr id="45074" name="Rectangle 6"/>
          <p:cNvSpPr>
            <a:spLocks noChangeArrowheads="1"/>
          </p:cNvSpPr>
          <p:nvPr/>
        </p:nvSpPr>
        <p:spPr bwMode="auto">
          <a:xfrm>
            <a:off x="4481513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5075" name="Rectangle 8"/>
          <p:cNvSpPr>
            <a:spLocks noChangeArrowheads="1"/>
          </p:cNvSpPr>
          <p:nvPr/>
        </p:nvSpPr>
        <p:spPr bwMode="auto">
          <a:xfrm>
            <a:off x="4395788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1371600" y="2286000"/>
          <a:ext cx="1038225" cy="430213"/>
        </p:xfrm>
        <a:graphic>
          <a:graphicData uri="http://schemas.openxmlformats.org/presentationml/2006/ole">
            <p:oleObj spid="_x0000_s45067" name="Формула" r:id="rId5" imgW="520560" imgH="215640" progId="Equation.3">
              <p:embed/>
            </p:oleObj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1371600" y="2819400"/>
          <a:ext cx="1219200" cy="819150"/>
        </p:xfrm>
        <a:graphic>
          <a:graphicData uri="http://schemas.openxmlformats.org/presentationml/2006/ole">
            <p:oleObj spid="_x0000_s45068" name="Формула" r:id="rId6" imgW="698400" imgH="469800" progId="Equation.3">
              <p:embed/>
            </p:oleObj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1371600" y="3810000"/>
          <a:ext cx="1219200" cy="498475"/>
        </p:xfrm>
        <a:graphic>
          <a:graphicData uri="http://schemas.openxmlformats.org/presentationml/2006/ole">
            <p:oleObj spid="_x0000_s45069" name="Формула" r:id="rId7" imgW="558720" imgH="228600" progId="Equation.3">
              <p:embed/>
            </p:oleObj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1371600" y="4648200"/>
          <a:ext cx="1828800" cy="442913"/>
        </p:xfrm>
        <a:graphic>
          <a:graphicData uri="http://schemas.openxmlformats.org/presentationml/2006/ole">
            <p:oleObj spid="_x0000_s45070" name="Формула" r:id="rId8" imgW="838080" imgH="203040" progId="Equation.3">
              <p:embed/>
            </p:oleObj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1447800" y="5486400"/>
          <a:ext cx="1905000" cy="400050"/>
        </p:xfrm>
        <a:graphic>
          <a:graphicData uri="http://schemas.openxmlformats.org/presentationml/2006/ole">
            <p:oleObj spid="_x0000_s45071" name="Формула" r:id="rId9" imgW="965160" imgH="20304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  <p:bldP spid="4505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</a:t>
            </a:r>
            <a:r>
              <a:rPr lang="ru-RU" smtClean="0">
                <a:solidFill>
                  <a:srgbClr val="1A23D6"/>
                </a:solidFill>
              </a:rPr>
              <a:t>Проверь себя!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1.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     </a:t>
            </a:r>
          </a:p>
          <a:p>
            <a:pPr eaLnBrk="1" hangingPunct="1"/>
            <a:r>
              <a:rPr lang="ru-RU" sz="2400" b="1" smtClean="0"/>
              <a:t>2.</a:t>
            </a:r>
          </a:p>
          <a:p>
            <a:pPr eaLnBrk="1" hangingPunct="1">
              <a:buFontTx/>
              <a:buNone/>
            </a:pPr>
            <a:endParaRPr lang="ru-RU" sz="2400" smtClean="0"/>
          </a:p>
          <a:p>
            <a:pPr eaLnBrk="1" hangingPunct="1"/>
            <a:r>
              <a:rPr lang="ru-RU" sz="2400" b="1" smtClean="0"/>
              <a:t>3.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b="1" smtClean="0"/>
              <a:t>4.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b="1" smtClean="0"/>
              <a:t>5.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ph sz="half" idx="2"/>
          </p:nvPr>
        </p:nvGraphicFramePr>
        <p:xfrm flipH="1">
          <a:off x="1447800" y="1828800"/>
          <a:ext cx="1371600" cy="504825"/>
        </p:xfrm>
        <a:graphic>
          <a:graphicData uri="http://schemas.openxmlformats.org/presentationml/2006/ole">
            <p:oleObj spid="_x0000_s62468" name="Формула" r:id="rId5" imgW="469800" imgH="21564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524000" y="2514600"/>
          <a:ext cx="1447800" cy="825500"/>
        </p:xfrm>
        <a:graphic>
          <a:graphicData uri="http://schemas.openxmlformats.org/presentationml/2006/ole">
            <p:oleObj spid="_x0000_s62469" name="Формула" r:id="rId6" imgW="647640" imgH="43164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524000" y="3581400"/>
          <a:ext cx="990600" cy="527050"/>
        </p:xfrm>
        <a:graphic>
          <a:graphicData uri="http://schemas.openxmlformats.org/presentationml/2006/ole">
            <p:oleObj spid="_x0000_s62470" name="Формула" r:id="rId7" imgW="406080" imgH="215640" progId="Equation.3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1524000" y="4495800"/>
          <a:ext cx="1295400" cy="500063"/>
        </p:xfrm>
        <a:graphic>
          <a:graphicData uri="http://schemas.openxmlformats.org/presentationml/2006/ole">
            <p:oleObj spid="_x0000_s62471" name="Формула" r:id="rId8" imgW="558720" imgH="215640" progId="Equation.3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1600200" y="5334000"/>
          <a:ext cx="990600" cy="481013"/>
        </p:xfrm>
        <a:graphic>
          <a:graphicData uri="http://schemas.openxmlformats.org/presentationml/2006/ole">
            <p:oleObj spid="_x0000_s62472" name="Формула" r:id="rId9" imgW="444240" imgH="215640" progId="Equation.3">
              <p:embed/>
            </p:oleObj>
          </a:graphicData>
        </a:graphic>
      </p:graphicFrame>
      <p:pic>
        <p:nvPicPr>
          <p:cNvPr id="62475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47800" y="0"/>
            <a:ext cx="172085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Примеры заданий из ЕГЭ</a:t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группа В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05000"/>
            <a:ext cx="3810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1. Найдите наибольшее целое отрицательное решение неравенства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2. Найдите произведение наибольшего целого и наименьшего целого решения неравенства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3. Найдите область определения функции</a:t>
            </a: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4495800" y="1828800"/>
          <a:ext cx="2438400" cy="1144588"/>
        </p:xfrm>
        <a:graphic>
          <a:graphicData uri="http://schemas.openxmlformats.org/presentationml/2006/ole">
            <p:oleObj spid="_x0000_s46085" name="Формула" r:id="rId4" imgW="1028520" imgH="48240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4495800" y="3124200"/>
          <a:ext cx="2743200" cy="1058863"/>
        </p:xfrm>
        <a:graphic>
          <a:graphicData uri="http://schemas.openxmlformats.org/presentationml/2006/ole">
            <p:oleObj spid="_x0000_s46086" name="Формула" r:id="rId5" imgW="1218960" imgH="469800" progId="Equation.3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4495800" y="4343400"/>
          <a:ext cx="2667000" cy="1379538"/>
        </p:xfrm>
        <a:graphic>
          <a:graphicData uri="http://schemas.openxmlformats.org/presentationml/2006/ole">
            <p:oleObj spid="_x0000_s46087" name="Формула" r:id="rId6" imgW="1104840" imgH="57132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4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</a:t>
            </a:r>
            <a:r>
              <a:rPr lang="ru-RU" smtClean="0">
                <a:solidFill>
                  <a:srgbClr val="1A23D6"/>
                </a:solidFill>
              </a:rPr>
              <a:t>Примеры заданий из ЕГЭ</a:t>
            </a:r>
            <a:br>
              <a:rPr lang="ru-RU" smtClean="0">
                <a:solidFill>
                  <a:srgbClr val="1A23D6"/>
                </a:solidFill>
              </a:rPr>
            </a:br>
            <a:r>
              <a:rPr lang="ru-RU" smtClean="0">
                <a:solidFill>
                  <a:srgbClr val="1A23D6"/>
                </a:solidFill>
              </a:rPr>
              <a:t>     группа С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1. Решите неравенство</a:t>
            </a:r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3852863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4572000" y="1600200"/>
          <a:ext cx="4038600" cy="884238"/>
        </p:xfrm>
        <a:graphic>
          <a:graphicData uri="http://schemas.openxmlformats.org/presentationml/2006/ole">
            <p:oleObj spid="_x0000_s48133" r:id="rId4" imgW="1434477" imgH="317362" progId="Equation.3">
              <p:embed/>
            </p:oleObj>
          </a:graphicData>
        </a:graphic>
      </p:graphicFrame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3852863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8288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A23D6"/>
                </a:solidFill>
              </a:rPr>
              <a:t>С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Данное неравенство можно свести к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квадратному, сделав замену: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Тогда неравенство примет вид: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Применяя свойства степени,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будем иметь: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172200" y="1905000"/>
          <a:ext cx="1103313" cy="760413"/>
        </p:xfrm>
        <a:graphic>
          <a:graphicData uri="http://schemas.openxmlformats.org/presentationml/2006/ole">
            <p:oleObj spid="_x0000_s53252" name="Формула" r:id="rId5" imgW="571320" imgH="393480" progId="Equation.3">
              <p:embed/>
            </p:oleObj>
          </a:graphicData>
        </a:graphic>
      </p:graphicFrame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3957638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867400" y="2971800"/>
          <a:ext cx="2667000" cy="433388"/>
        </p:xfrm>
        <a:graphic>
          <a:graphicData uri="http://schemas.openxmlformats.org/presentationml/2006/ole">
            <p:oleObj spid="_x0000_s53253" r:id="rId6" imgW="1231366" imgH="203112" progId="Equation.3">
              <p:embed/>
            </p:oleObj>
          </a:graphicData>
        </a:graphic>
      </p:graphicFrame>
      <p:sp>
        <p:nvSpPr>
          <p:cNvPr id="53259" name="Rectangle 8"/>
          <p:cNvSpPr>
            <a:spLocks noChangeArrowheads="1"/>
          </p:cNvSpPr>
          <p:nvPr/>
        </p:nvSpPr>
        <p:spPr bwMode="auto">
          <a:xfrm>
            <a:off x="3748088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5105400" y="4267200"/>
          <a:ext cx="3657600" cy="444500"/>
        </p:xfrm>
        <a:graphic>
          <a:graphicData uri="http://schemas.openxmlformats.org/presentationml/2006/ole">
            <p:oleObj spid="_x0000_s53255" r:id="rId7" imgW="1651000" imgH="203200" progId="Equation.3">
              <p:embed/>
            </p:oleObj>
          </a:graphicData>
        </a:graphic>
      </p:graphicFrame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90800" y="304800"/>
            <a:ext cx="12192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Показательная функция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264C"/>
                </a:solidFill>
                <a:cs typeface="Times New Roman" pitchFamily="18" charset="0"/>
              </a:rPr>
              <a:t>Показательной функцией называется функция  вида </a:t>
            </a:r>
            <a:r>
              <a:rPr lang="en-US" sz="2800" smtClean="0">
                <a:solidFill>
                  <a:srgbClr val="00264C"/>
                </a:solidFill>
                <a:cs typeface="Times New Roman" pitchFamily="18" charset="0"/>
              </a:rPr>
              <a:t>y=a</a:t>
            </a:r>
            <a:r>
              <a:rPr lang="en-US" sz="2800" baseline="30000" smtClean="0">
                <a:solidFill>
                  <a:srgbClr val="00264C"/>
                </a:solidFill>
                <a:cs typeface="Times New Roman" pitchFamily="18" charset="0"/>
              </a:rPr>
              <a:t>x</a:t>
            </a:r>
            <a:r>
              <a:rPr lang="ru-RU" sz="2800" smtClean="0">
                <a:solidFill>
                  <a:srgbClr val="00264C"/>
                </a:solidFill>
                <a:cs typeface="Times New Roman" pitchFamily="18" charset="0"/>
              </a:rPr>
              <a:t> , где а - заданное число, а&gt;0, </a:t>
            </a:r>
            <a:r>
              <a:rPr lang="en-US" sz="2800" smtClean="0">
                <a:solidFill>
                  <a:srgbClr val="00264C"/>
                </a:solidFill>
                <a:cs typeface="Times New Roman" pitchFamily="18" charset="0"/>
              </a:rPr>
              <a:t>a</a:t>
            </a:r>
            <a:r>
              <a:rPr lang="en-US" sz="2800" smtClean="0">
                <a:solidFill>
                  <a:srgbClr val="00264C"/>
                </a:solidFill>
                <a:cs typeface="Times New Roman" pitchFamily="18" charset="0"/>
                <a:sym typeface="Symbol" pitchFamily="18" charset="2"/>
              </a:rPr>
              <a:t></a:t>
            </a:r>
            <a:r>
              <a:rPr lang="ru-RU" sz="2800" smtClean="0">
                <a:solidFill>
                  <a:srgbClr val="00264C"/>
                </a:solidFill>
                <a:cs typeface="Times New Roman" pitchFamily="18" charset="0"/>
              </a:rPr>
              <a:t>1.</a:t>
            </a:r>
            <a:endParaRPr lang="ru-RU" sz="2800" smtClean="0">
              <a:solidFill>
                <a:srgbClr val="00264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264C"/>
                </a:solidFill>
                <a:cs typeface="Times New Roman" pitchFamily="18" charset="0"/>
              </a:rPr>
              <a:t>Область определения функции - множество всех действительных чисел.</a:t>
            </a:r>
            <a:r>
              <a:rPr lang="ru-RU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 </a:t>
            </a:r>
            <a:r>
              <a:rPr lang="ru-RU" sz="2800" smtClean="0">
                <a:solidFill>
                  <a:srgbClr val="00264C"/>
                </a:solidFill>
                <a:cs typeface="Times New Roman" pitchFamily="18" charset="0"/>
              </a:rPr>
              <a:t>Множество значений функции - все положительные числа.</a:t>
            </a:r>
            <a:endParaRPr lang="ru-RU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264C"/>
                </a:solidFill>
                <a:cs typeface="Times New Roman" pitchFamily="18" charset="0"/>
              </a:rPr>
              <a:t>Показательная функция  является  возрастающей на множестве всех действительных чисел, если  а&gt;1, и убывающей, если 0&lt;</a:t>
            </a:r>
            <a:r>
              <a:rPr lang="en-US" sz="2800" smtClean="0">
                <a:solidFill>
                  <a:srgbClr val="00264C"/>
                </a:solidFill>
                <a:cs typeface="Times New Roman" pitchFamily="18" charset="0"/>
              </a:rPr>
              <a:t>a</a:t>
            </a:r>
            <a:r>
              <a:rPr lang="ru-RU" sz="2800" smtClean="0">
                <a:solidFill>
                  <a:srgbClr val="00264C"/>
                </a:solidFill>
                <a:cs typeface="Times New Roman" pitchFamily="18" charset="0"/>
              </a:rPr>
              <a:t>&lt;1.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Примеры заданий из ЕГЭ</a:t>
            </a:r>
            <a:br>
              <a:rPr lang="ru-RU" smtClean="0">
                <a:solidFill>
                  <a:schemeClr val="hlink"/>
                </a:solidFill>
              </a:rPr>
            </a:br>
            <a:r>
              <a:rPr lang="ru-RU" smtClean="0">
                <a:solidFill>
                  <a:schemeClr val="hlink"/>
                </a:solidFill>
              </a:rPr>
              <a:t>группа С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64008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С 2. Найдите все значения х, для которых точки графика функции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лежат </a:t>
            </a:r>
            <a:r>
              <a:rPr lang="ru-RU" sz="2800" smtClean="0">
                <a:solidFill>
                  <a:schemeClr val="tx2"/>
                </a:solidFill>
              </a:rPr>
              <a:t>ниже</a:t>
            </a:r>
            <a:r>
              <a:rPr lang="ru-RU" sz="2800" smtClean="0"/>
              <a:t> соответствующих точек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графика функции                    .</a:t>
            </a:r>
          </a:p>
        </p:txBody>
      </p:sp>
      <p:sp>
        <p:nvSpPr>
          <p:cNvPr id="55308" name="Rectangle 8"/>
          <p:cNvSpPr>
            <a:spLocks noChangeArrowheads="1"/>
          </p:cNvSpPr>
          <p:nvPr/>
        </p:nvSpPr>
        <p:spPr bwMode="auto">
          <a:xfrm>
            <a:off x="4205288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6477000" y="2286000"/>
          <a:ext cx="1827213" cy="819150"/>
        </p:xfrm>
        <a:graphic>
          <a:graphicData uri="http://schemas.openxmlformats.org/presentationml/2006/ole">
            <p:oleObj spid="_x0000_s55303" name="Формула" r:id="rId4" imgW="939600" imgH="419040" progId="Equation.3">
              <p:embed/>
            </p:oleObj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4191000" y="3352800"/>
          <a:ext cx="1535113" cy="795338"/>
        </p:xfrm>
        <a:graphic>
          <a:graphicData uri="http://schemas.openxmlformats.org/presentationml/2006/ole">
            <p:oleObj spid="_x0000_s55305" name="Формула" r:id="rId5" imgW="749160" imgH="393480" progId="Equation.3">
              <p:embed/>
            </p:oleObj>
          </a:graphicData>
        </a:graphic>
      </p:graphicFrame>
      <p:pic>
        <p:nvPicPr>
          <p:cNvPr id="55307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0"/>
            <a:ext cx="18288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1A23D6"/>
                </a:solidFill>
              </a:rPr>
              <a:t>С 2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Для нахождения таких точек составим неравенство:</a:t>
            </a:r>
          </a:p>
        </p:txBody>
      </p:sp>
      <p:sp>
        <p:nvSpPr>
          <p:cNvPr id="56330" name="Rectangle 6"/>
          <p:cNvSpPr>
            <a:spLocks noChangeArrowheads="1"/>
          </p:cNvSpPr>
          <p:nvPr/>
        </p:nvSpPr>
        <p:spPr bwMode="auto">
          <a:xfrm>
            <a:off x="4205288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5105400" y="2286000"/>
          <a:ext cx="1447800" cy="827088"/>
        </p:xfrm>
        <a:graphic>
          <a:graphicData uri="http://schemas.openxmlformats.org/presentationml/2006/ole">
            <p:oleObj spid="_x0000_s56325" r:id="rId5" imgW="736600" imgH="419100" progId="Equation.3">
              <p:embed/>
            </p:oleObj>
          </a:graphicData>
        </a:graphic>
      </p:graphicFrame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6553200" y="2286000"/>
          <a:ext cx="1371600" cy="855663"/>
        </p:xfrm>
        <a:graphic>
          <a:graphicData uri="http://schemas.openxmlformats.org/presentationml/2006/ole">
            <p:oleObj spid="_x0000_s56327" name="Формула" r:id="rId6" imgW="622080" imgH="393480" progId="Equation.3">
              <p:embed/>
            </p:oleObj>
          </a:graphicData>
        </a:graphic>
      </p:graphicFrame>
      <p:pic>
        <p:nvPicPr>
          <p:cNvPr id="5632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90800" y="304800"/>
            <a:ext cx="12192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Показательные уравнения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620000" cy="42672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Уравнения, которые содержит неизвестное в показателе степени, называется показательным уравнением.</a:t>
            </a: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Самое простое показательное уравнение имеет вид:  </a:t>
            </a: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baseline="30000" smtClean="0">
                <a:solidFill>
                  <a:schemeClr val="tx2"/>
                </a:solidFill>
                <a:cs typeface="Times New Roman" pitchFamily="18" charset="0"/>
              </a:rPr>
              <a:t>x</a:t>
            </a: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=b</a:t>
            </a:r>
            <a:r>
              <a:rPr lang="ru-RU" sz="2800" smtClean="0">
                <a:solidFill>
                  <a:schemeClr val="tx2"/>
                </a:solidFill>
              </a:rPr>
              <a:t>  , где  </a:t>
            </a: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ru-RU" sz="2800" smtClean="0">
                <a:solidFill>
                  <a:schemeClr val="tx2"/>
                </a:solidFill>
                <a:cs typeface="Times New Roman" pitchFamily="18" charset="0"/>
              </a:rPr>
              <a:t> &gt; 0, </a:t>
            </a: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ru-RU" sz="2800" smtClean="0">
                <a:solidFill>
                  <a:schemeClr val="tx2"/>
                </a:solidFill>
                <a:cs typeface="Times New Roman" pitchFamily="18" charset="0"/>
              </a:rPr>
              <a:t> ≠ 1</a:t>
            </a:r>
            <a:r>
              <a:rPr lang="ru-RU" sz="2800" smtClean="0">
                <a:solidFill>
                  <a:schemeClr val="tx2"/>
                </a:solidFill>
              </a:rPr>
              <a:t>.</a:t>
            </a:r>
            <a:r>
              <a:rPr lang="ru-RU" sz="280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ru-RU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Утверждение. Уравнение имеет единственное решение </a:t>
            </a:r>
            <a:r>
              <a:rPr lang="ru-RU" sz="2800" smtClean="0">
                <a:solidFill>
                  <a:schemeClr val="tx2"/>
                </a:solidFill>
                <a:cs typeface="Times New Roman" pitchFamily="18" charset="0"/>
              </a:rPr>
              <a:t>x = log</a:t>
            </a:r>
            <a:r>
              <a:rPr lang="ru-RU" sz="2800" baseline="-30000" smtClean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ru-RU" sz="2800" smtClean="0">
                <a:solidFill>
                  <a:schemeClr val="tx2"/>
                </a:solidFill>
                <a:cs typeface="Times New Roman" pitchFamily="18" charset="0"/>
              </a:rPr>
              <a:t>b </a:t>
            </a:r>
            <a:r>
              <a:rPr lang="ru-RU" sz="280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при b &gt; 0   и  не  имеет решений  при  b ≤ 0.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Примеры заданий из ЕГЭ группа 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Решите уравнения:</a:t>
            </a:r>
          </a:p>
          <a:p>
            <a:pPr eaLnBrk="1" hangingPunct="1"/>
            <a:r>
              <a:rPr lang="ru-RU" sz="2800" smtClean="0"/>
              <a:t>1.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2.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3.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4.</a:t>
            </a:r>
          </a:p>
        </p:txBody>
      </p:sp>
      <p:sp>
        <p:nvSpPr>
          <p:cNvPr id="58384" name="Rectangle 6"/>
          <p:cNvSpPr>
            <a:spLocks noChangeArrowheads="1"/>
          </p:cNvSpPr>
          <p:nvPr/>
        </p:nvSpPr>
        <p:spPr bwMode="auto">
          <a:xfrm>
            <a:off x="399573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346200" y="2154238"/>
          <a:ext cx="2871788" cy="1085850"/>
        </p:xfrm>
        <a:graphic>
          <a:graphicData uri="http://schemas.openxmlformats.org/presentationml/2006/ole">
            <p:oleObj spid="_x0000_s58373" name="Формула" r:id="rId5" imgW="1244520" imgH="495000" progId="Equation.3">
              <p:embed/>
            </p:oleObj>
          </a:graphicData>
        </a:graphic>
      </p:graphicFrame>
      <p:sp>
        <p:nvSpPr>
          <p:cNvPr id="58385" name="Rectangle 8"/>
          <p:cNvSpPr>
            <a:spLocks noChangeArrowheads="1"/>
          </p:cNvSpPr>
          <p:nvPr/>
        </p:nvSpPr>
        <p:spPr bwMode="auto">
          <a:xfrm>
            <a:off x="399573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8386" name="Rectangle 10"/>
          <p:cNvSpPr>
            <a:spLocks noChangeArrowheads="1"/>
          </p:cNvSpPr>
          <p:nvPr/>
        </p:nvSpPr>
        <p:spPr bwMode="auto">
          <a:xfrm>
            <a:off x="401955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1524000" y="3276600"/>
          <a:ext cx="2438400" cy="779463"/>
        </p:xfrm>
        <a:graphic>
          <a:graphicData uri="http://schemas.openxmlformats.org/presentationml/2006/ole">
            <p:oleObj spid="_x0000_s58377" r:id="rId6" imgW="1104421" imgH="355446" progId="Equation.3">
              <p:embed/>
            </p:oleObj>
          </a:graphicData>
        </a:graphic>
      </p:graphicFrame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1600200" y="4267200"/>
          <a:ext cx="2286000" cy="623888"/>
        </p:xfrm>
        <a:graphic>
          <a:graphicData uri="http://schemas.openxmlformats.org/presentationml/2006/ole">
            <p:oleObj spid="_x0000_s58379" r:id="rId7" imgW="838200" imgH="228600" progId="Equation.3">
              <p:embed/>
            </p:oleObj>
          </a:graphicData>
        </a:graphic>
      </p:graphicFrame>
      <p:sp>
        <p:nvSpPr>
          <p:cNvPr id="58387" name="Rectangle 14"/>
          <p:cNvSpPr>
            <a:spLocks noChangeArrowheads="1"/>
          </p:cNvSpPr>
          <p:nvPr/>
        </p:nvSpPr>
        <p:spPr bwMode="auto">
          <a:xfrm>
            <a:off x="4062413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1524000" y="5181600"/>
          <a:ext cx="2286000" cy="942975"/>
        </p:xfrm>
        <a:graphic>
          <a:graphicData uri="http://schemas.openxmlformats.org/presentationml/2006/ole">
            <p:oleObj spid="_x0000_s58381" r:id="rId8" imgW="1016000" imgH="419100" progId="Equation.3">
              <p:embed/>
            </p:oleObj>
          </a:graphicData>
        </a:graphic>
      </p:graphicFrame>
      <p:sp>
        <p:nvSpPr>
          <p:cNvPr id="58388" name="Rectangle 16"/>
          <p:cNvSpPr>
            <a:spLocks noChangeArrowheads="1"/>
          </p:cNvSpPr>
          <p:nvPr/>
        </p:nvSpPr>
        <p:spPr bwMode="auto">
          <a:xfrm>
            <a:off x="4062413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8389" name="Rectangle 18"/>
          <p:cNvSpPr>
            <a:spLocks noChangeArrowheads="1"/>
          </p:cNvSpPr>
          <p:nvPr/>
        </p:nvSpPr>
        <p:spPr bwMode="auto">
          <a:xfrm>
            <a:off x="40386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      </a:t>
            </a:r>
            <a:r>
              <a:rPr lang="ru-RU" smtClean="0">
                <a:solidFill>
                  <a:srgbClr val="1A23D6"/>
                </a:solidFill>
              </a:rPr>
              <a:t>Проверь себя!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1.   8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2.    6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3.    0; 0,5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4.    6</a:t>
            </a:r>
          </a:p>
        </p:txBody>
      </p:sp>
      <p:pic>
        <p:nvPicPr>
          <p:cNvPr id="7065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0"/>
            <a:ext cx="172085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Другие способы решения показательных уравнений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Решите уравнения:</a:t>
            </a:r>
          </a:p>
          <a:p>
            <a:pPr eaLnBrk="1" hangingPunct="1"/>
            <a:r>
              <a:rPr lang="ru-RU" sz="2800" smtClean="0"/>
              <a:t>1.</a:t>
            </a:r>
          </a:p>
          <a:p>
            <a:pPr eaLnBrk="1" hangingPunct="1"/>
            <a:r>
              <a:rPr lang="ru-RU" sz="2800" smtClean="0"/>
              <a:t>2.</a:t>
            </a:r>
          </a:p>
          <a:p>
            <a:pPr eaLnBrk="1" hangingPunct="1"/>
            <a:r>
              <a:rPr lang="ru-RU" sz="2800" smtClean="0"/>
              <a:t>3.</a:t>
            </a:r>
          </a:p>
          <a:p>
            <a:pPr eaLnBrk="1" hangingPunct="1"/>
            <a:r>
              <a:rPr lang="ru-RU" sz="2800" smtClean="0"/>
              <a:t>4.</a:t>
            </a:r>
          </a:p>
          <a:p>
            <a:pPr eaLnBrk="1" hangingPunct="1"/>
            <a:r>
              <a:rPr lang="ru-RU" sz="2800" smtClean="0"/>
              <a:t>5.</a:t>
            </a:r>
          </a:p>
          <a:p>
            <a:pPr eaLnBrk="1" hangingPunct="1"/>
            <a:r>
              <a:rPr lang="ru-RU" sz="2800" smtClean="0"/>
              <a:t>6.</a:t>
            </a:r>
          </a:p>
          <a:p>
            <a:pPr eaLnBrk="1" hangingPunct="1"/>
            <a:r>
              <a:rPr lang="ru-RU" sz="2800" smtClean="0"/>
              <a:t>7.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00200" y="2514600"/>
          <a:ext cx="2286000" cy="457200"/>
        </p:xfrm>
        <a:graphic>
          <a:graphicData uri="http://schemas.openxmlformats.org/presentationml/2006/ole">
            <p:oleObj spid="_x0000_s60420" name="Формула" r:id="rId5" imgW="1015920" imgH="203040" progId="Equation.3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1676400" y="3048000"/>
          <a:ext cx="2463800" cy="449263"/>
        </p:xfrm>
        <a:graphic>
          <a:graphicData uri="http://schemas.openxmlformats.org/presentationml/2006/ole">
            <p:oleObj spid="_x0000_s60424" name="Формула" r:id="rId6" imgW="1117440" imgH="203040" progId="Equation.3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1600200" y="4038600"/>
          <a:ext cx="3962400" cy="481013"/>
        </p:xfrm>
        <a:graphic>
          <a:graphicData uri="http://schemas.openxmlformats.org/presentationml/2006/ole">
            <p:oleObj spid="_x0000_s60425" name="Формула" r:id="rId7" imgW="1676160" imgH="203040" progId="Equation.3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1600200" y="3505200"/>
          <a:ext cx="2743200" cy="471488"/>
        </p:xfrm>
        <a:graphic>
          <a:graphicData uri="http://schemas.openxmlformats.org/presentationml/2006/ole">
            <p:oleObj spid="_x0000_s60426" name="Формула" r:id="rId8" imgW="1180800" imgH="203040" progId="Equation.3">
              <p:embed/>
            </p:oleObj>
          </a:graphicData>
        </a:graphic>
      </p:graphicFrame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1600200" y="4495800"/>
          <a:ext cx="3124200" cy="473075"/>
        </p:xfrm>
        <a:graphic>
          <a:graphicData uri="http://schemas.openxmlformats.org/presentationml/2006/ole">
            <p:oleObj spid="_x0000_s60428" name="Формула" r:id="rId9" imgW="1346040" imgH="203040" progId="Equation.3">
              <p:embed/>
            </p:oleObj>
          </a:graphicData>
        </a:graphic>
      </p:graphicFrame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1676400" y="4953000"/>
          <a:ext cx="1676400" cy="538163"/>
        </p:xfrm>
        <a:graphic>
          <a:graphicData uri="http://schemas.openxmlformats.org/presentationml/2006/ole">
            <p:oleObj spid="_x0000_s60429" name="Формула" r:id="rId10" imgW="711000" imgH="228600" progId="Equation.3">
              <p:embed/>
            </p:oleObj>
          </a:graphicData>
        </a:graphic>
      </p:graphicFrame>
      <p:graphicFrame>
        <p:nvGraphicFramePr>
          <p:cNvPr id="60430" name="Object 14"/>
          <p:cNvGraphicFramePr>
            <a:graphicFrameLocks noChangeAspect="1"/>
          </p:cNvGraphicFramePr>
          <p:nvPr/>
        </p:nvGraphicFramePr>
        <p:xfrm>
          <a:off x="1524000" y="5486400"/>
          <a:ext cx="4572000" cy="571500"/>
        </p:xfrm>
        <a:graphic>
          <a:graphicData uri="http://schemas.openxmlformats.org/presentationml/2006/ole">
            <p:oleObj spid="_x0000_s60430" name="Формула" r:id="rId11" imgW="1930320" imgH="24120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Примеры Заданий из ЕГЭ группа С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1. Решите уравнение</a:t>
            </a:r>
          </a:p>
          <a:p>
            <a:pPr eaLnBrk="1" hangingPunct="1"/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2. Решите уравнение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038600" y="1905000"/>
          <a:ext cx="4572000" cy="593725"/>
        </p:xfrm>
        <a:graphic>
          <a:graphicData uri="http://schemas.openxmlformats.org/presentationml/2006/ole">
            <p:oleObj spid="_x0000_s61444" name="Формула" r:id="rId4" imgW="1562040" imgH="20304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114800" y="2895600"/>
          <a:ext cx="4495800" cy="738188"/>
        </p:xfrm>
        <a:graphic>
          <a:graphicData uri="http://schemas.openxmlformats.org/presentationml/2006/ole">
            <p:oleObj spid="_x0000_s61445" name="Формула" r:id="rId5" imgW="1701720" imgH="279360" progId="Equation.3">
              <p:embed/>
            </p:oleObj>
          </a:graphicData>
        </a:graphic>
      </p:graphicFrame>
      <p:pic>
        <p:nvPicPr>
          <p:cNvPr id="6144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0"/>
            <a:ext cx="18288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  <p:bldP spid="61443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График показательной функции имеет вид:</a:t>
            </a:r>
          </a:p>
        </p:txBody>
      </p:sp>
      <p:sp>
        <p:nvSpPr>
          <p:cNvPr id="5135" name="Rectangle 8"/>
          <p:cNvSpPr>
            <a:spLocks noChangeArrowheads="1"/>
          </p:cNvSpPr>
          <p:nvPr/>
        </p:nvSpPr>
        <p:spPr bwMode="auto">
          <a:xfrm>
            <a:off x="3257550" y="260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6" name="Rectangle 10"/>
          <p:cNvSpPr>
            <a:spLocks noChangeArrowheads="1"/>
          </p:cNvSpPr>
          <p:nvPr/>
        </p:nvSpPr>
        <p:spPr bwMode="auto">
          <a:xfrm>
            <a:off x="3257550" y="260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7" name="Rectangle 12"/>
          <p:cNvSpPr>
            <a:spLocks noChangeArrowheads="1"/>
          </p:cNvSpPr>
          <p:nvPr/>
        </p:nvSpPr>
        <p:spPr bwMode="auto">
          <a:xfrm>
            <a:off x="3238500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1676400" y="5410200"/>
            <a:ext cx="155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cs typeface="Times New Roman" pitchFamily="18" charset="0"/>
              </a:rPr>
              <a:t>y=a</a:t>
            </a:r>
            <a:r>
              <a:rPr lang="en-US" sz="2800" baseline="30000">
                <a:cs typeface="Times New Roman" pitchFamily="18" charset="0"/>
              </a:rPr>
              <a:t>x</a:t>
            </a:r>
            <a:r>
              <a:rPr lang="ru-RU" sz="2800"/>
              <a:t>, а&gt;1</a:t>
            </a: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5562600" y="5410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y=a</a:t>
            </a:r>
            <a:r>
              <a:rPr lang="en-US" sz="2800" baseline="30000">
                <a:cs typeface="Times New Roman" pitchFamily="18" charset="0"/>
              </a:rPr>
              <a:t>x</a:t>
            </a:r>
            <a:r>
              <a:rPr lang="ru-RU" sz="2800"/>
              <a:t>, 0</a:t>
            </a:r>
            <a:r>
              <a:rPr lang="en-US" sz="2800"/>
              <a:t>&lt;</a:t>
            </a:r>
            <a:r>
              <a:rPr lang="ru-RU" sz="2800"/>
              <a:t>а</a:t>
            </a:r>
            <a:r>
              <a:rPr lang="en-US" sz="2800"/>
              <a:t>&lt;</a:t>
            </a:r>
            <a:r>
              <a:rPr lang="ru-RU" sz="2800"/>
              <a:t>1</a:t>
            </a:r>
          </a:p>
        </p:txBody>
      </p:sp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590800"/>
            <a:ext cx="3962400" cy="2895600"/>
          </a:xfrm>
          <a:prstGeom prst="rect">
            <a:avLst/>
          </a:prstGeom>
          <a:noFill/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514600"/>
            <a:ext cx="4143375" cy="29924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2" grpId="0" autoUpdateAnimBg="0"/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 sz="quarter"/>
          </p:nvPr>
        </p:nvSpPr>
        <p:spPr>
          <a:xfrm>
            <a:off x="1093788" y="284163"/>
            <a:ext cx="7669212" cy="116363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accent1"/>
                </a:solidFill>
              </a:rPr>
              <a:t>Примеры заданий из ЕГЭ группа А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33363" y="2133600"/>
            <a:ext cx="8910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А1.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Укажите функцию, убывающую на  всей области определения</a:t>
            </a:r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ru-RU"/>
              <a:t>1) 		2) 		3) 		4)</a:t>
            </a:r>
          </a:p>
        </p:txBody>
      </p:sp>
      <p:sp>
        <p:nvSpPr>
          <p:cNvPr id="6181" name="Rectangle 11"/>
          <p:cNvSpPr>
            <a:spLocks noChangeArrowheads="1"/>
          </p:cNvSpPr>
          <p:nvPr/>
        </p:nvSpPr>
        <p:spPr bwMode="auto">
          <a:xfrm>
            <a:off x="42719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62000" y="2895600"/>
          <a:ext cx="1219200" cy="465138"/>
        </p:xfrm>
        <a:graphic>
          <a:graphicData uri="http://schemas.openxmlformats.org/presentationml/2006/ole">
            <p:oleObj spid="_x0000_s6154" r:id="rId4" imgW="596900" imgH="228600" progId="Equation.3">
              <p:embed/>
            </p:oleObj>
          </a:graphicData>
        </a:graphic>
      </p:graphicFrame>
      <p:sp>
        <p:nvSpPr>
          <p:cNvPr id="6182" name="Rectangle 13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2590800" y="2667000"/>
          <a:ext cx="1219200" cy="877888"/>
        </p:xfrm>
        <a:graphic>
          <a:graphicData uri="http://schemas.openxmlformats.org/presentationml/2006/ole">
            <p:oleObj spid="_x0000_s6156" r:id="rId5" imgW="647700" imgH="469900" progId="Equation.3">
              <p:embed/>
            </p:oleObj>
          </a:graphicData>
        </a:graphic>
      </p:graphicFrame>
      <p:sp>
        <p:nvSpPr>
          <p:cNvPr id="6183" name="Rectangle 15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4419600" y="2667000"/>
          <a:ext cx="1143000" cy="823913"/>
        </p:xfrm>
        <a:graphic>
          <a:graphicData uri="http://schemas.openxmlformats.org/presentationml/2006/ole">
            <p:oleObj spid="_x0000_s6158" r:id="rId6" imgW="647700" imgH="469900" progId="Equation.3">
              <p:embed/>
            </p:oleObj>
          </a:graphicData>
        </a:graphic>
      </p:graphicFrame>
      <p:sp>
        <p:nvSpPr>
          <p:cNvPr id="6184" name="Rectangle 17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6248400" y="2819400"/>
          <a:ext cx="1143000" cy="482600"/>
        </p:xfrm>
        <a:graphic>
          <a:graphicData uri="http://schemas.openxmlformats.org/presentationml/2006/ole">
            <p:oleObj spid="_x0000_s6160" r:id="rId7" imgW="545863" imgH="228501" progId="Equation.3">
              <p:embed/>
            </p:oleObj>
          </a:graphicData>
        </a:graphic>
      </p:graphicFrame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28600" y="3581400"/>
            <a:ext cx="8915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b="1">
                <a:solidFill>
                  <a:srgbClr val="000000"/>
                </a:solidFill>
              </a:rPr>
              <a:t>2.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Найдите множество значений функции </a:t>
            </a:r>
          </a:p>
          <a:p>
            <a:pPr>
              <a:spcBef>
                <a:spcPct val="50000"/>
              </a:spcBef>
            </a:pPr>
            <a:r>
              <a:rPr lang="ru-RU"/>
              <a:t>1) 		2) 		3) 		4)</a:t>
            </a:r>
          </a:p>
        </p:txBody>
      </p:sp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6096000" y="3581400"/>
          <a:ext cx="1371600" cy="457200"/>
        </p:xfrm>
        <a:graphic>
          <a:graphicData uri="http://schemas.openxmlformats.org/presentationml/2006/ole">
            <p:oleObj spid="_x0000_s6166" r:id="rId8" imgW="685800" imgH="228600" progId="Equation.3">
              <p:embed/>
            </p:oleObj>
          </a:graphicData>
        </a:graphic>
      </p:graphicFrame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609600" y="4191000"/>
          <a:ext cx="1295400" cy="396875"/>
        </p:xfrm>
        <a:graphic>
          <a:graphicData uri="http://schemas.openxmlformats.org/presentationml/2006/ole">
            <p:oleObj spid="_x0000_s6167" r:id="rId9" imgW="596641" imgH="215806" progId="Equation.3">
              <p:embed/>
            </p:oleObj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2514600" y="4114800"/>
          <a:ext cx="1143000" cy="444500"/>
        </p:xfrm>
        <a:graphic>
          <a:graphicData uri="http://schemas.openxmlformats.org/presentationml/2006/ole">
            <p:oleObj spid="_x0000_s6168" r:id="rId10" imgW="558558" imgH="215806" progId="Equation.3">
              <p:embed/>
            </p:oleObj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4267200" y="4114800"/>
          <a:ext cx="1143000" cy="461963"/>
        </p:xfrm>
        <a:graphic>
          <a:graphicData uri="http://schemas.openxmlformats.org/presentationml/2006/ole">
            <p:oleObj spid="_x0000_s6169" r:id="rId11" imgW="545626" imgH="215713" progId="Equation.3">
              <p:embed/>
            </p:oleObj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6172200" y="4114800"/>
          <a:ext cx="838200" cy="428625"/>
        </p:xfrm>
        <a:graphic>
          <a:graphicData uri="http://schemas.openxmlformats.org/presentationml/2006/ole">
            <p:oleObj spid="_x0000_s6170" r:id="rId12" imgW="431613" imgH="215806" progId="Equation.3">
              <p:embed/>
            </p:oleObj>
          </a:graphicData>
        </a:graphic>
      </p:graphicFrame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0" y="4572000"/>
            <a:ext cx="8915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  </a:t>
            </a: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А</a:t>
            </a:r>
            <a:r>
              <a:rPr lang="ru-RU" b="1">
                <a:solidFill>
                  <a:srgbClr val="000000"/>
                </a:solidFill>
              </a:rPr>
              <a:t>3.  </a:t>
            </a: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Найдите  наименьшее целое  значение  функции</a:t>
            </a:r>
            <a:endParaRPr lang="ru-RU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1)             </a:t>
            </a:r>
            <a:r>
              <a:rPr lang="ru-RU">
                <a:solidFill>
                  <a:srgbClr val="000000"/>
                </a:solidFill>
              </a:rPr>
              <a:t> 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2)             </a:t>
            </a:r>
            <a:r>
              <a:rPr lang="ru-RU">
                <a:solidFill>
                  <a:srgbClr val="000000"/>
                </a:solidFill>
              </a:rPr>
              <a:t> 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3)               </a:t>
            </a:r>
            <a:r>
              <a:rPr lang="ru-RU">
                <a:solidFill>
                  <a:srgbClr val="000000"/>
                </a:solidFill>
              </a:rPr>
              <a:t> 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4) </a:t>
            </a:r>
          </a:p>
        </p:txBody>
      </p:sp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7239000" y="4419600"/>
          <a:ext cx="1447800" cy="796925"/>
        </p:xfrm>
        <a:graphic>
          <a:graphicData uri="http://schemas.openxmlformats.org/presentationml/2006/ole">
            <p:oleObj spid="_x0000_s6172" r:id="rId13" imgW="850531" imgH="469696" progId="Equation.3">
              <p:embed/>
            </p:oleObj>
          </a:graphicData>
        </a:graphic>
      </p:graphicFrame>
      <p:graphicFrame>
        <p:nvGraphicFramePr>
          <p:cNvPr id="6175" name="Object 31"/>
          <p:cNvGraphicFramePr>
            <a:graphicFrameLocks noChangeAspect="1"/>
          </p:cNvGraphicFramePr>
          <p:nvPr/>
        </p:nvGraphicFramePr>
        <p:xfrm>
          <a:off x="609600" y="5181600"/>
          <a:ext cx="496888" cy="327025"/>
        </p:xfrm>
        <a:graphic>
          <a:graphicData uri="http://schemas.openxmlformats.org/presentationml/2006/ole">
            <p:oleObj spid="_x0000_s6175" name="Формула" r:id="rId14" imgW="228600" imgH="177480" progId="Equation.3">
              <p:embed/>
            </p:oleObj>
          </a:graphicData>
        </a:graphic>
      </p:graphicFrame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2057400" y="5181600"/>
          <a:ext cx="495300" cy="304800"/>
        </p:xfrm>
        <a:graphic>
          <a:graphicData uri="http://schemas.openxmlformats.org/presentationml/2006/ole">
            <p:oleObj spid="_x0000_s6176" name="Формула" r:id="rId15" imgW="228600" imgH="164880" progId="Equation.3">
              <p:embed/>
            </p:oleObj>
          </a:graphicData>
        </a:graphic>
      </p:graphicFrame>
      <p:graphicFrame>
        <p:nvGraphicFramePr>
          <p:cNvPr id="6177" name="Object 33"/>
          <p:cNvGraphicFramePr>
            <a:graphicFrameLocks noChangeAspect="1"/>
          </p:cNvGraphicFramePr>
          <p:nvPr/>
        </p:nvGraphicFramePr>
        <p:xfrm>
          <a:off x="3657600" y="5181600"/>
          <a:ext cx="249238" cy="327025"/>
        </p:xfrm>
        <a:graphic>
          <a:graphicData uri="http://schemas.openxmlformats.org/presentationml/2006/ole">
            <p:oleObj spid="_x0000_s6177" name="Формула" r:id="rId16" imgW="114120" imgH="177480" progId="Equation.3">
              <p:embed/>
            </p:oleObj>
          </a:graphicData>
        </a:graphic>
      </p:graphicFrame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5410200" y="5181600"/>
          <a:ext cx="192088" cy="303213"/>
        </p:xfrm>
        <a:graphic>
          <a:graphicData uri="http://schemas.openxmlformats.org/presentationml/2006/ole">
            <p:oleObj spid="_x0000_s6178" name="Формула" r:id="rId17" imgW="88560" imgH="16488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3" grpId="0" autoUpdateAnimBg="0"/>
      <p:bldP spid="6162" grpId="0" autoUpdateAnimBg="0"/>
      <p:bldP spid="61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  </a:t>
            </a:r>
            <a:r>
              <a:rPr lang="ru-RU" smtClean="0">
                <a:solidFill>
                  <a:srgbClr val="1A23D6"/>
                </a:solidFill>
              </a:rPr>
              <a:t>Проверь себя!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   Ответы</a:t>
            </a:r>
          </a:p>
          <a:p>
            <a:pPr eaLnBrk="1" hangingPunct="1"/>
            <a:r>
              <a:rPr lang="ru-RU" sz="2800" smtClean="0"/>
              <a:t>1.   3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2.   3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3.   2</a:t>
            </a:r>
          </a:p>
        </p:txBody>
      </p:sp>
      <p:pic>
        <p:nvPicPr>
          <p:cNvPr id="256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0"/>
            <a:ext cx="172085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Возможные способы решения задания (А 2)</a:t>
            </a:r>
          </a:p>
        </p:txBody>
      </p:sp>
      <p:sp>
        <p:nvSpPr>
          <p:cNvPr id="20501" name="Rectangle 4"/>
          <p:cNvSpPr>
            <a:spLocks noChangeArrowheads="1"/>
          </p:cNvSpPr>
          <p:nvPr/>
        </p:nvSpPr>
        <p:spPr bwMode="auto">
          <a:xfrm>
            <a:off x="42719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502" name="Rectangle 7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503" name="Rectangle 8"/>
          <p:cNvSpPr>
            <a:spLocks noChangeArrowheads="1"/>
          </p:cNvSpPr>
          <p:nvPr/>
        </p:nvSpPr>
        <p:spPr bwMode="auto">
          <a:xfrm>
            <a:off x="42291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504" name="Rectangle 10"/>
          <p:cNvSpPr>
            <a:spLocks noChangeArrowheads="1"/>
          </p:cNvSpPr>
          <p:nvPr/>
        </p:nvSpPr>
        <p:spPr bwMode="auto">
          <a:xfrm>
            <a:off x="42719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1981200"/>
            <a:ext cx="9144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Множество значений функции можно </a:t>
            </a:r>
            <a:endParaRPr lang="ru-RU" sz="2000">
              <a:solidFill>
                <a:srgbClr val="000000"/>
              </a:solidFill>
            </a:endParaRPr>
          </a:p>
          <a:p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найти графическим способом:</a:t>
            </a:r>
          </a:p>
          <a:p>
            <a:pPr eaLnBrk="0" hangingPunct="0"/>
            <a:r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eaLnBrk="0" hangingPunct="0"/>
            <a:endParaRPr lang="ru-RU"/>
          </a:p>
        </p:txBody>
      </p:sp>
      <p:sp>
        <p:nvSpPr>
          <p:cNvPr id="20506" name="Rectangle 20"/>
          <p:cNvSpPr>
            <a:spLocks noChangeArrowheads="1"/>
          </p:cNvSpPr>
          <p:nvPr/>
        </p:nvSpPr>
        <p:spPr bwMode="auto">
          <a:xfrm flipV="1">
            <a:off x="4210050" y="2286000"/>
            <a:ext cx="49339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4343400" y="2514600"/>
            <a:ext cx="44354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Или решив уравнение </a:t>
            </a:r>
            <a:r>
              <a:rPr kumimoji="1" lang="ru-RU">
                <a:solidFill>
                  <a:srgbClr val="000000"/>
                </a:solidFill>
              </a:rPr>
              <a:t> </a:t>
            </a:r>
            <a:r>
              <a:rPr kumimoji="1" lang="ru-RU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1" lang="en-US" baseline="30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-3= a</a:t>
            </a:r>
            <a:r>
              <a:rPr kumimoji="1" lang="ru-RU">
                <a:solidFill>
                  <a:srgbClr val="000000"/>
                </a:solidFill>
              </a:rPr>
              <a:t>,       </a:t>
            </a:r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kumimoji="1" lang="ru-RU">
              <a:solidFill>
                <a:srgbClr val="000000"/>
              </a:solidFill>
            </a:endParaRPr>
          </a:p>
          <a:p>
            <a:r>
              <a:rPr kumimoji="1" lang="ru-RU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1" lang="en-US" baseline="30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= a+3</a:t>
            </a:r>
            <a:r>
              <a:rPr kumimoji="1" lang="ru-RU">
                <a:solidFill>
                  <a:srgbClr val="000000"/>
                </a:solidFill>
              </a:rPr>
              <a:t>  </a:t>
            </a:r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kumimoji="1" lang="ru-RU">
                <a:solidFill>
                  <a:srgbClr val="000000"/>
                </a:solidFill>
              </a:rPr>
              <a:t> </a:t>
            </a:r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так как </a:t>
            </a:r>
            <a:r>
              <a:rPr kumimoji="1" lang="ru-RU">
                <a:solidFill>
                  <a:srgbClr val="000000"/>
                </a:solidFill>
              </a:rPr>
              <a:t> </a:t>
            </a:r>
            <a:r>
              <a:rPr kumimoji="1" lang="ru-RU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kumimoji="1" lang="en-US" baseline="300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&gt;0</a:t>
            </a:r>
            <a:r>
              <a:rPr kumimoji="1" lang="ru-RU">
                <a:solidFill>
                  <a:srgbClr val="000000"/>
                </a:solidFill>
              </a:rPr>
              <a:t> </a:t>
            </a:r>
          </a:p>
          <a:p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при  любом  х, </a:t>
            </a:r>
            <a:endParaRPr kumimoji="1" lang="ru-RU">
              <a:solidFill>
                <a:srgbClr val="000000"/>
              </a:solidFill>
            </a:endParaRPr>
          </a:p>
          <a:p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то  а+3&gt;0,  a&gt;-3.</a:t>
            </a:r>
          </a:p>
          <a:p>
            <a:endParaRPr kumimoji="1" lang="ru-RU">
              <a:solidFill>
                <a:srgbClr val="000000"/>
              </a:solidFill>
            </a:endParaRPr>
          </a:p>
          <a:p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Уравнение имеет решение при  a&gt;-3.  Множество значений функции- 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(-3;+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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1" lang="ru-RU">
                <a:solidFill>
                  <a:srgbClr val="000000"/>
                </a:solidFill>
              </a:rPr>
              <a:t>             </a:t>
            </a:r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                              </a:t>
            </a:r>
          </a:p>
          <a:p>
            <a:r>
              <a:rPr kumimoji="1"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Ответ: 3. </a:t>
            </a:r>
          </a:p>
        </p:txBody>
      </p:sp>
      <p:pic>
        <p:nvPicPr>
          <p:cNvPr id="20509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95600"/>
            <a:ext cx="3657600" cy="33559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98" grpId="0" autoUpdateAnimBg="0"/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Примеры заданий из ЕГЭ группа А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33363" y="2133600"/>
            <a:ext cx="8910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b="1">
                <a:solidFill>
                  <a:srgbClr val="000000"/>
                </a:solidFill>
              </a:rPr>
              <a:t> 4.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Найдите множество значений функции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1) 		2) 		3) </a:t>
            </a:r>
            <a:r>
              <a:rPr lang="ru-RU">
                <a:solidFill>
                  <a:srgbClr val="000000"/>
                </a:solidFill>
              </a:rPr>
              <a:t>	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	4)</a:t>
            </a:r>
          </a:p>
        </p:txBody>
      </p:sp>
      <p:sp>
        <p:nvSpPr>
          <p:cNvPr id="26649" name="Rectangle 4"/>
          <p:cNvSpPr>
            <a:spLocks noChangeArrowheads="1"/>
          </p:cNvSpPr>
          <p:nvPr/>
        </p:nvSpPr>
        <p:spPr bwMode="auto">
          <a:xfrm>
            <a:off x="42719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0" name="Rectangle 5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1" name="Rectangle 7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2" name="Rectangle 8"/>
          <p:cNvSpPr>
            <a:spLocks noChangeArrowheads="1"/>
          </p:cNvSpPr>
          <p:nvPr/>
        </p:nvSpPr>
        <p:spPr bwMode="auto">
          <a:xfrm>
            <a:off x="42291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3" name="Rectangle 9"/>
          <p:cNvSpPr>
            <a:spLocks noChangeArrowheads="1"/>
          </p:cNvSpPr>
          <p:nvPr/>
        </p:nvSpPr>
        <p:spPr bwMode="auto">
          <a:xfrm>
            <a:off x="42719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4" name="Rectangle 10"/>
          <p:cNvSpPr>
            <a:spLocks noChangeArrowheads="1"/>
          </p:cNvSpPr>
          <p:nvPr/>
        </p:nvSpPr>
        <p:spPr bwMode="auto">
          <a:xfrm>
            <a:off x="42910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5" name="Rectangle 11"/>
          <p:cNvSpPr>
            <a:spLocks noChangeArrowheads="1"/>
          </p:cNvSpPr>
          <p:nvPr/>
        </p:nvSpPr>
        <p:spPr bwMode="auto">
          <a:xfrm>
            <a:off x="43005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6" name="Rectangle 12"/>
          <p:cNvSpPr>
            <a:spLocks noChangeArrowheads="1"/>
          </p:cNvSpPr>
          <p:nvPr/>
        </p:nvSpPr>
        <p:spPr bwMode="auto">
          <a:xfrm>
            <a:off x="435768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7" name="Rectangle 15"/>
          <p:cNvSpPr>
            <a:spLocks noChangeArrowheads="1"/>
          </p:cNvSpPr>
          <p:nvPr/>
        </p:nvSpPr>
        <p:spPr bwMode="auto">
          <a:xfrm>
            <a:off x="42100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6096000" y="1981200"/>
          <a:ext cx="1371600" cy="739775"/>
        </p:xfrm>
        <a:graphic>
          <a:graphicData uri="http://schemas.openxmlformats.org/presentationml/2006/ole">
            <p:oleObj spid="_x0000_s26638" r:id="rId4" imgW="723586" imgH="393529" progId="Equation.3">
              <p:embed/>
            </p:oleObj>
          </a:graphicData>
        </a:graphic>
      </p:graphicFrame>
      <p:sp>
        <p:nvSpPr>
          <p:cNvPr id="26658" name="Rectangle 17"/>
          <p:cNvSpPr>
            <a:spLocks noChangeArrowheads="1"/>
          </p:cNvSpPr>
          <p:nvPr/>
        </p:nvSpPr>
        <p:spPr bwMode="auto">
          <a:xfrm>
            <a:off x="42719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609600" y="2895600"/>
          <a:ext cx="1371600" cy="500063"/>
        </p:xfrm>
        <a:graphic>
          <a:graphicData uri="http://schemas.openxmlformats.org/presentationml/2006/ole">
            <p:oleObj spid="_x0000_s26640" r:id="rId5" imgW="596641" imgH="215806" progId="Equation.3">
              <p:embed/>
            </p:oleObj>
          </a:graphicData>
        </a:graphic>
      </p:graphicFrame>
      <p:sp>
        <p:nvSpPr>
          <p:cNvPr id="26659" name="Rectangle 19"/>
          <p:cNvSpPr>
            <a:spLocks noChangeArrowheads="1"/>
          </p:cNvSpPr>
          <p:nvPr/>
        </p:nvSpPr>
        <p:spPr bwMode="auto">
          <a:xfrm>
            <a:off x="43005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2514600" y="2895600"/>
          <a:ext cx="1219200" cy="493713"/>
        </p:xfrm>
        <a:graphic>
          <a:graphicData uri="http://schemas.openxmlformats.org/presentationml/2006/ole">
            <p:oleObj spid="_x0000_s26642" name="Формула" r:id="rId6" imgW="545760" imgH="215640" progId="Equation.3">
              <p:embed/>
            </p:oleObj>
          </a:graphicData>
        </a:graphic>
      </p:graphicFrame>
      <p:sp>
        <p:nvSpPr>
          <p:cNvPr id="26660" name="Rectangle 21"/>
          <p:cNvSpPr>
            <a:spLocks noChangeArrowheads="1"/>
          </p:cNvSpPr>
          <p:nvPr/>
        </p:nvSpPr>
        <p:spPr bwMode="auto">
          <a:xfrm>
            <a:off x="426720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4267200" y="2895600"/>
          <a:ext cx="1295400" cy="487363"/>
        </p:xfrm>
        <a:graphic>
          <a:graphicData uri="http://schemas.openxmlformats.org/presentationml/2006/ole">
            <p:oleObj spid="_x0000_s26644" r:id="rId7" imgW="545626" imgH="215713" progId="Equation.3">
              <p:embed/>
            </p:oleObj>
          </a:graphicData>
        </a:graphic>
      </p:graphicFrame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6172200" y="2895600"/>
          <a:ext cx="914400" cy="466725"/>
        </p:xfrm>
        <a:graphic>
          <a:graphicData uri="http://schemas.openxmlformats.org/presentationml/2006/ole">
            <p:oleObj spid="_x0000_s26646" name="Формула" r:id="rId8" imgW="431640" imgH="21564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                  </a:t>
            </a:r>
            <a:r>
              <a:rPr lang="ru-RU" smtClean="0">
                <a:solidFill>
                  <a:srgbClr val="1A23D6"/>
                </a:solidFill>
              </a:rPr>
              <a:t>(А 4)</a:t>
            </a:r>
            <a:r>
              <a:rPr lang="ru-RU" smtClean="0"/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33363" y="1981200"/>
            <a:ext cx="89106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Составим уравнение </a:t>
            </a:r>
            <a:r>
              <a:rPr lang="ru-RU" sz="2000">
                <a:solidFill>
                  <a:srgbClr val="000000"/>
                </a:solidFill>
              </a:rPr>
              <a:t>                    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и  выясним   при  каких  значениях  а </a:t>
            </a:r>
            <a:endParaRPr lang="ru-RU" sz="2000">
              <a:solidFill>
                <a:srgbClr val="000000"/>
              </a:solidFill>
            </a:endParaRPr>
          </a:p>
          <a:p>
            <a:endParaRPr lang="ru-RU" sz="2000">
              <a:solidFill>
                <a:srgbClr val="000000"/>
              </a:solidFill>
            </a:endParaRPr>
          </a:p>
          <a:p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уравнение имеет решение.</a:t>
            </a: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</a:rPr>
              <a:t>                     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    </a:t>
            </a:r>
            <a:r>
              <a:rPr lang="ru-RU" sz="2000">
                <a:solidFill>
                  <a:srgbClr val="000000"/>
                </a:solidFill>
              </a:rPr>
              <a:t>                           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    </a:t>
            </a:r>
            <a:r>
              <a:rPr lang="ru-RU" sz="2000">
                <a:solidFill>
                  <a:srgbClr val="000000"/>
                </a:solidFill>
              </a:rPr>
              <a:t>               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 при  всех   х), </a:t>
            </a:r>
            <a:endParaRPr lang="ru-RU"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2000">
                <a:solidFill>
                  <a:srgbClr val="000000"/>
                </a:solidFill>
              </a:rPr>
              <a:t>                    ,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т. к.</a:t>
            </a:r>
            <a:r>
              <a:rPr lang="ru-RU" sz="2000">
                <a:solidFill>
                  <a:srgbClr val="000000"/>
                </a:solidFill>
              </a:rPr>
              <a:t>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>
                <a:solidFill>
                  <a:srgbClr val="000000"/>
                </a:solidFill>
              </a:rPr>
              <a:t>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&gt;0, то  для  нахождения множества  значений функции</a:t>
            </a:r>
            <a:endParaRPr lang="ru-RU"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достаточно  решить  неравенство  </a:t>
            </a:r>
            <a:r>
              <a:rPr lang="ru-RU" sz="2000">
                <a:solidFill>
                  <a:srgbClr val="000000"/>
                </a:solidFill>
              </a:rPr>
              <a:t>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2000">
                <a:solidFill>
                  <a:srgbClr val="000000"/>
                </a:solidFill>
              </a:rPr>
              <a:t>   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&gt;0, </a:t>
            </a:r>
            <a:r>
              <a:rPr lang="ru-RU" sz="2000">
                <a:solidFill>
                  <a:srgbClr val="000000"/>
                </a:solidFill>
              </a:rPr>
              <a:t>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2000">
                <a:solidFill>
                  <a:srgbClr val="000000"/>
                </a:solidFill>
              </a:rPr>
              <a:t>        </a:t>
            </a: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&gt;0.</a:t>
            </a:r>
            <a:endParaRPr lang="ru-RU" sz="20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Решая  это  неравенство  методом  интервалов,  получим  промежуток:  (0;0,5).</a:t>
            </a:r>
          </a:p>
          <a:p>
            <a:pPr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Множество  значений  функции    :      (0;0,5)</a:t>
            </a:r>
            <a:endParaRPr lang="ru-RU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709" name="Rectangle 4"/>
          <p:cNvSpPr>
            <a:spLocks noChangeArrowheads="1"/>
          </p:cNvSpPr>
          <p:nvPr/>
        </p:nvSpPr>
        <p:spPr bwMode="auto">
          <a:xfrm>
            <a:off x="42719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0" name="Rectangle 5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1" name="Rectangle 6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2" name="Rectangle 7"/>
          <p:cNvSpPr>
            <a:spLocks noChangeArrowheads="1"/>
          </p:cNvSpPr>
          <p:nvPr/>
        </p:nvSpPr>
        <p:spPr bwMode="auto">
          <a:xfrm>
            <a:off x="42291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3" name="Rectangle 8"/>
          <p:cNvSpPr>
            <a:spLocks noChangeArrowheads="1"/>
          </p:cNvSpPr>
          <p:nvPr/>
        </p:nvSpPr>
        <p:spPr bwMode="auto">
          <a:xfrm>
            <a:off x="42719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4" name="Rectangle 9"/>
          <p:cNvSpPr>
            <a:spLocks noChangeArrowheads="1"/>
          </p:cNvSpPr>
          <p:nvPr/>
        </p:nvSpPr>
        <p:spPr bwMode="auto">
          <a:xfrm>
            <a:off x="42910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5" name="Rectangle 10"/>
          <p:cNvSpPr>
            <a:spLocks noChangeArrowheads="1"/>
          </p:cNvSpPr>
          <p:nvPr/>
        </p:nvSpPr>
        <p:spPr bwMode="auto">
          <a:xfrm>
            <a:off x="43005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6" name="Rectangle 11"/>
          <p:cNvSpPr>
            <a:spLocks noChangeArrowheads="1"/>
          </p:cNvSpPr>
          <p:nvPr/>
        </p:nvSpPr>
        <p:spPr bwMode="auto">
          <a:xfrm>
            <a:off x="435768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7" name="Rectangle 12"/>
          <p:cNvSpPr>
            <a:spLocks noChangeArrowheads="1"/>
          </p:cNvSpPr>
          <p:nvPr/>
        </p:nvSpPr>
        <p:spPr bwMode="auto">
          <a:xfrm>
            <a:off x="42100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8" name="Rectangle 14"/>
          <p:cNvSpPr>
            <a:spLocks noChangeArrowheads="1"/>
          </p:cNvSpPr>
          <p:nvPr/>
        </p:nvSpPr>
        <p:spPr bwMode="auto">
          <a:xfrm>
            <a:off x="42719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19" name="Rectangle 16"/>
          <p:cNvSpPr>
            <a:spLocks noChangeArrowheads="1"/>
          </p:cNvSpPr>
          <p:nvPr/>
        </p:nvSpPr>
        <p:spPr bwMode="auto">
          <a:xfrm>
            <a:off x="43005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20" name="Rectangle 18"/>
          <p:cNvSpPr>
            <a:spLocks noChangeArrowheads="1"/>
          </p:cNvSpPr>
          <p:nvPr/>
        </p:nvSpPr>
        <p:spPr bwMode="auto">
          <a:xfrm>
            <a:off x="43005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721" name="Rectangle 21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2819400" y="1752600"/>
          <a:ext cx="1252538" cy="723900"/>
        </p:xfrm>
        <a:graphic>
          <a:graphicData uri="http://schemas.openxmlformats.org/presentationml/2006/ole">
            <p:oleObj spid="_x0000_s28692" r:id="rId4" imgW="672808" imgH="393529" progId="Equation.3">
              <p:embed/>
            </p:oleObj>
          </a:graphicData>
        </a:graphic>
      </p:graphicFrame>
      <p:sp>
        <p:nvSpPr>
          <p:cNvPr id="28722" name="Rectangle 23"/>
          <p:cNvSpPr>
            <a:spLocks noChangeArrowheads="1"/>
          </p:cNvSpPr>
          <p:nvPr/>
        </p:nvSpPr>
        <p:spPr bwMode="auto">
          <a:xfrm>
            <a:off x="4129088" y="323373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228600" y="2895600"/>
          <a:ext cx="1600200" cy="704850"/>
        </p:xfrm>
        <a:graphic>
          <a:graphicData uri="http://schemas.openxmlformats.org/presentationml/2006/ole">
            <p:oleObj spid="_x0000_s28694" r:id="rId5" imgW="888614" imgH="393529" progId="Equation.3">
              <p:embed/>
            </p:oleObj>
          </a:graphicData>
        </a:graphic>
      </p:graphicFrame>
      <p:sp>
        <p:nvSpPr>
          <p:cNvPr id="28723" name="Rectangle 25"/>
          <p:cNvSpPr>
            <a:spLocks noChangeArrowheads="1"/>
          </p:cNvSpPr>
          <p:nvPr/>
        </p:nvSpPr>
        <p:spPr bwMode="auto">
          <a:xfrm>
            <a:off x="4043363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2209800" y="2895600"/>
          <a:ext cx="1905000" cy="755650"/>
        </p:xfrm>
        <a:graphic>
          <a:graphicData uri="http://schemas.openxmlformats.org/presentationml/2006/ole">
            <p:oleObj spid="_x0000_s28696" r:id="rId6" imgW="1054100" imgH="419100" progId="Equation.3">
              <p:embed/>
            </p:oleObj>
          </a:graphicData>
        </a:graphic>
      </p:graphicFrame>
      <p:sp>
        <p:nvSpPr>
          <p:cNvPr id="28724" name="Rectangle 27"/>
          <p:cNvSpPr>
            <a:spLocks noChangeArrowheads="1"/>
          </p:cNvSpPr>
          <p:nvPr/>
        </p:nvSpPr>
        <p:spPr bwMode="auto">
          <a:xfrm>
            <a:off x="424815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698" name="Object 26"/>
          <p:cNvGraphicFramePr>
            <a:graphicFrameLocks noChangeAspect="1"/>
          </p:cNvGraphicFramePr>
          <p:nvPr/>
        </p:nvGraphicFramePr>
        <p:xfrm>
          <a:off x="4419600" y="3048000"/>
          <a:ext cx="1295400" cy="400050"/>
        </p:xfrm>
        <a:graphic>
          <a:graphicData uri="http://schemas.openxmlformats.org/presentationml/2006/ole">
            <p:oleObj spid="_x0000_s28698" r:id="rId7" imgW="647419" imgH="203112" progId="Equation.3">
              <p:embed/>
            </p:oleObj>
          </a:graphicData>
        </a:graphic>
      </p:graphicFrame>
      <p:sp>
        <p:nvSpPr>
          <p:cNvPr id="28725" name="Rectangle 29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228600" y="3733800"/>
          <a:ext cx="1371600" cy="790575"/>
        </p:xfrm>
        <a:graphic>
          <a:graphicData uri="http://schemas.openxmlformats.org/presentationml/2006/ole">
            <p:oleObj spid="_x0000_s28700" r:id="rId8" imgW="672808" imgH="393529" progId="Equation.3">
              <p:embed/>
            </p:oleObj>
          </a:graphicData>
        </a:graphic>
      </p:graphicFrame>
      <p:sp>
        <p:nvSpPr>
          <p:cNvPr id="28726" name="Rectangle 31"/>
          <p:cNvSpPr>
            <a:spLocks noChangeArrowheads="1"/>
          </p:cNvSpPr>
          <p:nvPr/>
        </p:nvSpPr>
        <p:spPr bwMode="auto">
          <a:xfrm>
            <a:off x="4481513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702" name="Object 30"/>
          <p:cNvGraphicFramePr>
            <a:graphicFrameLocks noChangeAspect="1"/>
          </p:cNvGraphicFramePr>
          <p:nvPr/>
        </p:nvGraphicFramePr>
        <p:xfrm>
          <a:off x="2362200" y="3886200"/>
          <a:ext cx="414338" cy="457200"/>
        </p:xfrm>
        <a:graphic>
          <a:graphicData uri="http://schemas.openxmlformats.org/presentationml/2006/ole">
            <p:oleObj spid="_x0000_s28702" r:id="rId9" imgW="177569" imgH="202936" progId="Equation.3">
              <p:embed/>
            </p:oleObj>
          </a:graphicData>
        </a:graphic>
      </p:graphicFrame>
      <p:sp>
        <p:nvSpPr>
          <p:cNvPr id="28727" name="Rectangle 33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704" name="Object 32"/>
          <p:cNvGraphicFramePr>
            <a:graphicFrameLocks noChangeAspect="1"/>
          </p:cNvGraphicFramePr>
          <p:nvPr/>
        </p:nvGraphicFramePr>
        <p:xfrm>
          <a:off x="4114800" y="4267200"/>
          <a:ext cx="692150" cy="728663"/>
        </p:xfrm>
        <a:graphic>
          <a:graphicData uri="http://schemas.openxmlformats.org/presentationml/2006/ole">
            <p:oleObj spid="_x0000_s28704" r:id="rId10" imgW="368140" imgH="393529" progId="Equation.3">
              <p:embed/>
            </p:oleObj>
          </a:graphicData>
        </a:graphic>
      </p:graphicFrame>
      <p:sp>
        <p:nvSpPr>
          <p:cNvPr id="28728" name="Rectangle 35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706" name="Object 34"/>
          <p:cNvGraphicFramePr>
            <a:graphicFrameLocks noChangeAspect="1"/>
          </p:cNvGraphicFramePr>
          <p:nvPr/>
        </p:nvGraphicFramePr>
        <p:xfrm>
          <a:off x="5334000" y="4267200"/>
          <a:ext cx="685800" cy="639763"/>
        </p:xfrm>
        <a:graphic>
          <a:graphicData uri="http://schemas.openxmlformats.org/presentationml/2006/ole">
            <p:oleObj spid="_x0000_s28706" r:id="rId11" imgW="418918" imgH="393529" progId="Equation.3">
              <p:embed/>
            </p:oleObj>
          </a:graphicData>
        </a:graphic>
      </p:graphicFrame>
      <p:pic>
        <p:nvPicPr>
          <p:cNvPr id="28729" name="Picture 3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752600" y="0"/>
            <a:ext cx="19288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Large confetti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Примеры заданий из ЕГЭ группа В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33363" y="2133600"/>
            <a:ext cx="89106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 1.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Найдите наибольшее целое значение функции</a:t>
            </a:r>
            <a:r>
              <a:rPr lang="ru-RU">
                <a:solidFill>
                  <a:srgbClr val="000000"/>
                </a:solidFill>
              </a:rPr>
              <a:t> 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                .</a:t>
            </a:r>
          </a:p>
          <a:p>
            <a:r>
              <a:rPr lang="ru-RU">
                <a:solidFill>
                  <a:srgbClr val="000000"/>
                </a:solidFill>
              </a:rPr>
              <a:t>              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>
                <a:solidFill>
                  <a:srgbClr val="000000"/>
                </a:solidFill>
              </a:rPr>
              <a:t>		</a:t>
            </a:r>
            <a:endParaRPr lang="ru-RU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ru-RU" b="1">
                <a:solidFill>
                  <a:srgbClr val="000000"/>
                </a:solidFill>
              </a:rPr>
              <a:t> 2.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При  каком  значении  р   функция</a:t>
            </a:r>
            <a:r>
              <a:rPr lang="ru-RU">
                <a:solidFill>
                  <a:srgbClr val="000000"/>
                </a:solidFill>
              </a:rPr>
              <a:t>                     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имеет </a:t>
            </a:r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максимум   в  точке</a:t>
            </a:r>
            <a:r>
              <a:rPr lang="ru-RU">
                <a:solidFill>
                  <a:srgbClr val="000000"/>
                </a:solidFill>
              </a:rPr>
              <a:t>                </a:t>
            </a:r>
            <a:r>
              <a:rPr lang="ru-RU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endParaRPr lang="ru-RU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ru-RU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30" name="Rectangle 4"/>
          <p:cNvSpPr>
            <a:spLocks noChangeArrowheads="1"/>
          </p:cNvSpPr>
          <p:nvPr/>
        </p:nvSpPr>
        <p:spPr bwMode="auto">
          <a:xfrm>
            <a:off x="42719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1" name="Rectangle 5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2" name="Rectangle 6"/>
          <p:cNvSpPr>
            <a:spLocks noChangeArrowheads="1"/>
          </p:cNvSpPr>
          <p:nvPr/>
        </p:nvSpPr>
        <p:spPr bwMode="auto">
          <a:xfrm>
            <a:off x="424815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3" name="Rectangle 7"/>
          <p:cNvSpPr>
            <a:spLocks noChangeArrowheads="1"/>
          </p:cNvSpPr>
          <p:nvPr/>
        </p:nvSpPr>
        <p:spPr bwMode="auto">
          <a:xfrm>
            <a:off x="43005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4" name="Rectangle 8"/>
          <p:cNvSpPr>
            <a:spLocks noChangeArrowheads="1"/>
          </p:cNvSpPr>
          <p:nvPr/>
        </p:nvSpPr>
        <p:spPr bwMode="auto">
          <a:xfrm>
            <a:off x="42291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5" name="Rectangle 9"/>
          <p:cNvSpPr>
            <a:spLocks noChangeArrowheads="1"/>
          </p:cNvSpPr>
          <p:nvPr/>
        </p:nvSpPr>
        <p:spPr bwMode="auto">
          <a:xfrm>
            <a:off x="42719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6" name="Rectangle 10"/>
          <p:cNvSpPr>
            <a:spLocks noChangeArrowheads="1"/>
          </p:cNvSpPr>
          <p:nvPr/>
        </p:nvSpPr>
        <p:spPr bwMode="auto">
          <a:xfrm>
            <a:off x="42910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7" name="Rectangle 11"/>
          <p:cNvSpPr>
            <a:spLocks noChangeArrowheads="1"/>
          </p:cNvSpPr>
          <p:nvPr/>
        </p:nvSpPr>
        <p:spPr bwMode="auto">
          <a:xfrm>
            <a:off x="43005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8" name="Rectangle 12"/>
          <p:cNvSpPr>
            <a:spLocks noChangeArrowheads="1"/>
          </p:cNvSpPr>
          <p:nvPr/>
        </p:nvSpPr>
        <p:spPr bwMode="auto">
          <a:xfrm>
            <a:off x="435768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39" name="Rectangle 15"/>
          <p:cNvSpPr>
            <a:spLocks noChangeArrowheads="1"/>
          </p:cNvSpPr>
          <p:nvPr/>
        </p:nvSpPr>
        <p:spPr bwMode="auto">
          <a:xfrm>
            <a:off x="390525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685800" y="2743200"/>
          <a:ext cx="2743200" cy="752475"/>
        </p:xfrm>
        <a:graphic>
          <a:graphicData uri="http://schemas.openxmlformats.org/presentationml/2006/ole">
            <p:oleObj spid="_x0000_s29710" name="Формула" r:id="rId4" imgW="1307880" imgH="355320" progId="Equation.3">
              <p:embed/>
            </p:oleObj>
          </a:graphicData>
        </a:graphic>
      </p:graphicFrame>
      <p:sp>
        <p:nvSpPr>
          <p:cNvPr id="29740" name="Rectangle 17"/>
          <p:cNvSpPr>
            <a:spLocks noChangeArrowheads="1"/>
          </p:cNvSpPr>
          <p:nvPr/>
        </p:nvSpPr>
        <p:spPr bwMode="auto">
          <a:xfrm>
            <a:off x="41100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41" name="Rectangle 21"/>
          <p:cNvSpPr>
            <a:spLocks noChangeArrowheads="1"/>
          </p:cNvSpPr>
          <p:nvPr/>
        </p:nvSpPr>
        <p:spPr bwMode="auto">
          <a:xfrm>
            <a:off x="40814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42" name="Rectangle 23"/>
          <p:cNvSpPr>
            <a:spLocks noChangeArrowheads="1"/>
          </p:cNvSpPr>
          <p:nvPr/>
        </p:nvSpPr>
        <p:spPr bwMode="auto">
          <a:xfrm>
            <a:off x="405765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43" name="Rectangle 25"/>
          <p:cNvSpPr>
            <a:spLocks noChangeArrowheads="1"/>
          </p:cNvSpPr>
          <p:nvPr/>
        </p:nvSpPr>
        <p:spPr bwMode="auto">
          <a:xfrm>
            <a:off x="434340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9726" name="Object 30"/>
          <p:cNvGraphicFramePr>
            <a:graphicFrameLocks noChangeAspect="1"/>
          </p:cNvGraphicFramePr>
          <p:nvPr/>
        </p:nvGraphicFramePr>
        <p:xfrm>
          <a:off x="5334000" y="3657600"/>
          <a:ext cx="1981200" cy="1011238"/>
        </p:xfrm>
        <a:graphic>
          <a:graphicData uri="http://schemas.openxmlformats.org/presentationml/2006/ole">
            <p:oleObj spid="_x0000_s29726" name="Формула" r:id="rId5" imgW="952087" imgH="482391" progId="Equation.3">
              <p:embed/>
            </p:oleObj>
          </a:graphicData>
        </a:graphic>
      </p:graphicFrame>
      <p:graphicFrame>
        <p:nvGraphicFramePr>
          <p:cNvPr id="29727" name="Object 31"/>
          <p:cNvGraphicFramePr>
            <a:graphicFrameLocks noChangeAspect="1"/>
          </p:cNvGraphicFramePr>
          <p:nvPr/>
        </p:nvGraphicFramePr>
        <p:xfrm>
          <a:off x="3429000" y="4724400"/>
          <a:ext cx="966788" cy="449263"/>
        </p:xfrm>
        <a:graphic>
          <a:graphicData uri="http://schemas.openxmlformats.org/presentationml/2006/ole">
            <p:oleObj spid="_x0000_s29727" name="Формула" r:id="rId6" imgW="495000" imgH="22860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autoUpdateAnimBg="0"/>
    </p:bldLst>
  </p:timing>
</p:sld>
</file>

<file path=ppt/theme/theme1.xml><?xml version="1.0" encoding="utf-8"?>
<a:theme xmlns:a="http://schemas.openxmlformats.org/drawingml/2006/main" name="Рисовая бумага">
  <a:themeElements>
    <a:clrScheme name="Рисовая бумага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Рисовая бумаг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исовая бумага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исовая бумага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Designs\Рисовая бумага.pot</Template>
  <TotalTime>992</TotalTime>
  <Words>532</Words>
  <Application>Microsoft PowerPoint</Application>
  <PresentationFormat>Экран (4:3)</PresentationFormat>
  <Paragraphs>157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Times New Roman</vt:lpstr>
      <vt:lpstr>Arial</vt:lpstr>
      <vt:lpstr>Wingdings</vt:lpstr>
      <vt:lpstr>Calibri</vt:lpstr>
      <vt:lpstr>Symbol</vt:lpstr>
      <vt:lpstr>Arial Unicode MS</vt:lpstr>
      <vt:lpstr>Рисовая бумага</vt:lpstr>
      <vt:lpstr>Рисовая бумага</vt:lpstr>
      <vt:lpstr>Microsoft Equation 3.0</vt:lpstr>
      <vt:lpstr>Формула</vt:lpstr>
      <vt:lpstr>Показательная функция, уравнения и неравенства  в заданиях ЕГЭ.</vt:lpstr>
      <vt:lpstr>Показательная функция</vt:lpstr>
      <vt:lpstr>График показательной функции имеет вид:</vt:lpstr>
      <vt:lpstr>Примеры заданий из ЕГЭ группа А</vt:lpstr>
      <vt:lpstr>                    Проверь себя!</vt:lpstr>
      <vt:lpstr>Возможные способы решения задания (А 2)</vt:lpstr>
      <vt:lpstr>Примеры заданий из ЕГЭ группа А</vt:lpstr>
      <vt:lpstr>                                 (А 4) </vt:lpstr>
      <vt:lpstr>Примеры заданий из ЕГЭ группа В</vt:lpstr>
      <vt:lpstr>Примеры заданий из                               ЕГЭ группа С</vt:lpstr>
      <vt:lpstr>Графический способ решения</vt:lpstr>
      <vt:lpstr>Преобразование графика функции y=3x </vt:lpstr>
      <vt:lpstr>График функции  </vt:lpstr>
      <vt:lpstr>Показательные неравенства</vt:lpstr>
      <vt:lpstr>Примеры заданий из ЕГЭ группа А</vt:lpstr>
      <vt:lpstr>                  Проверь себя!</vt:lpstr>
      <vt:lpstr>Примеры заданий из ЕГЭ группа В</vt:lpstr>
      <vt:lpstr>     Примеры заданий из ЕГЭ      группа С</vt:lpstr>
      <vt:lpstr>С 1</vt:lpstr>
      <vt:lpstr>Примеры заданий из ЕГЭ группа С</vt:lpstr>
      <vt:lpstr>С 2</vt:lpstr>
      <vt:lpstr>Показательные уравнения</vt:lpstr>
      <vt:lpstr>Примеры заданий из ЕГЭ группа А</vt:lpstr>
      <vt:lpstr>                     Проверь себя!</vt:lpstr>
      <vt:lpstr>Другие способы решения показательных уравнений</vt:lpstr>
      <vt:lpstr>Примеры Заданий из ЕГЭ группа С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Показательная функция, уравнения и неравенства в заданиях ЕГЭ.</dc:title>
  <dc:creator>Ирина</dc:creator>
  <cp:lastModifiedBy>Елена</cp:lastModifiedBy>
  <cp:revision>73</cp:revision>
  <dcterms:created xsi:type="dcterms:W3CDTF">2006-02-07T08:52:32Z</dcterms:created>
  <dcterms:modified xsi:type="dcterms:W3CDTF">2009-05-26T13:09:13Z</dcterms:modified>
</cp:coreProperties>
</file>