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5DC5A-6CB5-4EAC-B35E-821A1B0738F5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CF267-FD6E-4189-AB33-D2F97C867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CF267-FD6E-4189-AB33-D2F97C8674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2DD6-91D9-48E4-A2A6-46149492DB02}" type="datetimeFigureOut">
              <a:rPr lang="ru-RU" smtClean="0"/>
              <a:pPr/>
              <a:t>22.06.2009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332C-1544-444E-AF8B-321A4D3C8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New%20Folder%20(3)\530791\&#1055;&#1088;&#1080;&#1083;&#1086;&#1078;&#1077;&#1085;&#1080;&#1077;2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New%20Folder%20(3)\530791\&#1055;&#1088;&#1080;&#1083;&#1086;&#1078;&#1077;&#1085;&#1080;&#1077;2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7" y="3143248"/>
            <a:ext cx="2893062" cy="30763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285728"/>
            <a:ext cx="761311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DAILY LIFE</a:t>
            </a:r>
            <a:endParaRPr lang="ru-RU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4786322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Let’s do exercises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 descr="C:\Users\Светлана\Desktop\images.jpe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214678" y="571480"/>
            <a:ext cx="2714644" cy="3744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Светлана\Desktop\img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85728"/>
            <a:ext cx="7738535" cy="619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42910" y="500042"/>
            <a:ext cx="7920038" cy="5761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4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GB" sz="4400" b="1" dirty="0">
                <a:solidFill>
                  <a:srgbClr val="000000"/>
                </a:solidFill>
                <a:latin typeface="Times New Roman" pitchFamily="16" charset="0"/>
              </a:rPr>
              <a:t>Put in </a:t>
            </a:r>
            <a:r>
              <a:rPr lang="en-GB" sz="4400" b="1" i="1" u="sng" dirty="0">
                <a:solidFill>
                  <a:srgbClr val="000000"/>
                </a:solidFill>
                <a:latin typeface="Times New Roman" pitchFamily="16" charset="0"/>
              </a:rPr>
              <a:t>am, is, are</a:t>
            </a:r>
            <a:r>
              <a:rPr lang="en-GB" sz="4400" b="1" i="1" u="sng" dirty="0" smtClean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ct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4400" b="1" i="1" u="sng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1. It's 5 o'clock in the evening. Sally ... doing her homework. 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2. Her father ... watching TV.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3. Sally doesn't know what her mother ... doing.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4. She asks: "What ... you doing?"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5. Her mother answers: "I ... reading a book."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28596" y="428604"/>
            <a:ext cx="8280400" cy="5791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1. It's 5 o'clock in the evening. Sally </a:t>
            </a:r>
            <a:r>
              <a:rPr lang="en-GB" sz="3600" b="1" i="1" u="sng" dirty="0">
                <a:solidFill>
                  <a:srgbClr val="000000"/>
                </a:solidFill>
                <a:latin typeface="+mj-lt"/>
              </a:rPr>
              <a:t>is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doing her homework.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2. Her father </a:t>
            </a:r>
            <a:r>
              <a:rPr lang="en-GB" sz="3600" b="1" i="1" u="sng" dirty="0">
                <a:solidFill>
                  <a:srgbClr val="000000"/>
                </a:solidFill>
                <a:latin typeface="+mj-lt"/>
              </a:rPr>
              <a:t>is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watching TV.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3. Sally doesn't know what her mother </a:t>
            </a:r>
            <a:r>
              <a:rPr lang="en-GB" sz="3600" b="1" i="1" u="sng" dirty="0">
                <a:solidFill>
                  <a:srgbClr val="000000"/>
                </a:solidFill>
                <a:latin typeface="+mj-lt"/>
              </a:rPr>
              <a:t>is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doing.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4. She asks: "What </a:t>
            </a:r>
            <a:r>
              <a:rPr lang="en-GB" sz="3600" b="1" i="1" u="sng" dirty="0">
                <a:solidFill>
                  <a:srgbClr val="000000"/>
                </a:solidFill>
                <a:latin typeface="+mj-lt"/>
              </a:rPr>
              <a:t>are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you doing?"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600" dirty="0">
                <a:solidFill>
                  <a:srgbClr val="000000"/>
                </a:solidFill>
                <a:latin typeface="+mj-lt"/>
              </a:rPr>
              <a:t>5. Her mother answers: "I </a:t>
            </a:r>
            <a:r>
              <a:rPr lang="en-GB" sz="3600" b="1" i="1" u="sng" dirty="0">
                <a:solidFill>
                  <a:srgbClr val="000000"/>
                </a:solidFill>
                <a:latin typeface="+mj-lt"/>
              </a:rPr>
              <a:t>am</a:t>
            </a:r>
            <a:r>
              <a:rPr lang="en-GB" sz="3600" dirty="0">
                <a:solidFill>
                  <a:srgbClr val="000000"/>
                </a:solidFill>
                <a:latin typeface="+mj-lt"/>
              </a:rPr>
              <a:t> reading a book."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Светлана\Desktop\1\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494" y="571480"/>
            <a:ext cx="2749550" cy="2270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C:\Users\Светлана\Desktop\1\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7212" y="571480"/>
            <a:ext cx="2706688" cy="222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C:\Users\Светлана\Desktop\1\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494" y="3843356"/>
            <a:ext cx="260985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5" descr="C:\Users\Светлана\Desktop\1\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61025" y="3843356"/>
            <a:ext cx="2682875" cy="2185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Светлана\Desktop\1\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19097"/>
            <a:ext cx="2998788" cy="2454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Светлана\Desktop\1\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32392" y="419097"/>
            <a:ext cx="3163888" cy="23352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C:\Users\Светлана\Desktop\1\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3633807"/>
            <a:ext cx="3108325" cy="2438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9" name="Picture 5" descr="C:\Users\Светлана\Desktop\1\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3633807"/>
            <a:ext cx="3081338" cy="2425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Светлана\Desktop\1\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500042"/>
            <a:ext cx="3017838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C:\Users\Светлана\Desktop\1\0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500042"/>
            <a:ext cx="3117850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C:\Users\Светлана\Desktop\1\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3643314"/>
            <a:ext cx="3028948" cy="24907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Users\Светлана\Desktop\1\0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3643314"/>
            <a:ext cx="3071834" cy="249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Users\Светлана\Desktop\1\0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3500438"/>
            <a:ext cx="350202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5" name="Picture 3" descr="C:\Users\Светлана\Desktop\1\0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6" y="214290"/>
            <a:ext cx="3365500" cy="2574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196" name="Picture 4" descr="C:\Users\Светлана\Desktop\1\0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3429000"/>
            <a:ext cx="3303588" cy="2624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Users\Светлана\Desktop\1\img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28604"/>
            <a:ext cx="2928958" cy="22602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714744" y="1285860"/>
            <a:ext cx="51435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/>
              <a:t>Hometask</a:t>
            </a:r>
            <a:r>
              <a:rPr lang="en-US" sz="6600" b="1" dirty="0" smtClean="0"/>
              <a:t>:</a:t>
            </a:r>
          </a:p>
          <a:p>
            <a:r>
              <a:rPr lang="ru-RU" sz="2000" b="1" dirty="0" smtClean="0"/>
              <a:t>Сделайте запись о своей семье в своем дневнике.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714752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Dear Diary, </a:t>
            </a:r>
          </a:p>
          <a:p>
            <a:r>
              <a:rPr lang="en-US" sz="3200" b="1" dirty="0" smtClean="0"/>
              <a:t>It’s 5 o’clock. My Dad is watching TV. My Mum is reading a book. Our dog is sleeping. I am writing this in my diary.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00042"/>
            <a:ext cx="751923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 LUCK</a:t>
            </a:r>
            <a:endParaRPr lang="ru-RU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14282" y="857232"/>
            <a:ext cx="8609013" cy="5146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marL="215900" indent="-21590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400" dirty="0">
                <a:solidFill>
                  <a:srgbClr val="000000"/>
                </a:solidFill>
              </a:rPr>
              <a:t>This is my brother, a clever boy,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He is playing with a toy.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/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This is my sister, a pretty girl,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She is dancing with her doll.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/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This is my cat, a funny pet,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It is looking for a 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654209"/>
            <a:ext cx="27146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do ... </a:t>
            </a:r>
            <a:endParaRPr lang="ru-RU" sz="3600" b="1" dirty="0" smtClean="0"/>
          </a:p>
          <a:p>
            <a:r>
              <a:rPr lang="en-US" sz="3600" b="1" dirty="0" smtClean="0"/>
              <a:t>go ... </a:t>
            </a:r>
            <a:endParaRPr lang="ru-RU" sz="3600" b="1" dirty="0" smtClean="0"/>
          </a:p>
          <a:p>
            <a:r>
              <a:rPr lang="en-US" sz="3600" b="1" dirty="0" smtClean="0"/>
              <a:t>come ... </a:t>
            </a:r>
          </a:p>
          <a:p>
            <a:r>
              <a:rPr lang="en-US" sz="3600" b="1" dirty="0" smtClean="0"/>
              <a:t>have ... </a:t>
            </a:r>
            <a:endParaRPr lang="ru-RU" sz="3600" b="1" dirty="0" smtClean="0"/>
          </a:p>
          <a:p>
            <a:r>
              <a:rPr lang="en-US" sz="3600" b="1" dirty="0" smtClean="0"/>
              <a:t>help ... </a:t>
            </a:r>
            <a:endParaRPr lang="ru-RU" sz="3600" b="1" dirty="0" smtClean="0"/>
          </a:p>
          <a:p>
            <a:r>
              <a:rPr lang="en-US" sz="3600" b="1" dirty="0" smtClean="0"/>
              <a:t>go ... </a:t>
            </a:r>
          </a:p>
          <a:p>
            <a:r>
              <a:rPr lang="en-US" sz="3600" b="1" dirty="0" smtClean="0"/>
              <a:t>wash ... </a:t>
            </a:r>
            <a:endParaRPr lang="ru-RU" sz="3600" b="1" dirty="0" smtClean="0"/>
          </a:p>
          <a:p>
            <a:r>
              <a:rPr lang="en-US" sz="3600" b="1" dirty="0" smtClean="0"/>
              <a:t>watch ... </a:t>
            </a:r>
          </a:p>
          <a:p>
            <a:r>
              <a:rPr lang="en-US" sz="3600" b="1" dirty="0" smtClean="0"/>
              <a:t>clean ... </a:t>
            </a:r>
            <a:endParaRPr lang="ru-RU" sz="3600" b="1" dirty="0" smtClean="0"/>
          </a:p>
          <a:p>
            <a:r>
              <a:rPr lang="en-US" sz="3600" b="1" dirty="0" smtClean="0"/>
              <a:t>read ... </a:t>
            </a:r>
            <a:endParaRPr lang="en-US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650820"/>
            <a:ext cx="4207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exercises, homework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1198511"/>
            <a:ext cx="1930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to school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1746202"/>
            <a:ext cx="1289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home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71736" y="2293893"/>
            <a:ext cx="6246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breakfast, lunch, dinner, supper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2841584"/>
            <a:ext cx="4432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mum about the house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3389275"/>
            <a:ext cx="142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to bed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71736" y="3936966"/>
            <a:ext cx="3067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face and hands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71736" y="4484657"/>
            <a:ext cx="686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TV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71736" y="5032348"/>
            <a:ext cx="120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teeth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571736" y="5580042"/>
            <a:ext cx="13317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642910" y="428604"/>
            <a:ext cx="7019925" cy="55807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Hello! Is that you, ... 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Yes, it's me, hello.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Would you like to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6" charset="0"/>
              </a:rPr>
              <a:t> play chess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When?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6" charset="0"/>
              </a:rPr>
              <a:t>At 6 o'clock.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</a:rPr>
              <a:t>			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6" charset="0"/>
              </a:rPr>
              <a:t>- 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I'd love to but I can't.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Why?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... Because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6" charset="0"/>
              </a:rPr>
              <a:t>at 6 o'clock I usually help my sister to do her homework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Oh, what a </a:t>
            </a:r>
            <a:r>
              <a:rPr lang="en-GB" sz="2800" dirty="0" err="1">
                <a:solidFill>
                  <a:srgbClr val="000000"/>
                </a:solidFill>
                <a:latin typeface="Times New Roman" pitchFamily="16" charset="0"/>
              </a:rPr>
              <a:t>pity!What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 about </a:t>
            </a:r>
            <a:r>
              <a:rPr lang="en-GB" sz="2800" i="1" u="sng" dirty="0">
                <a:solidFill>
                  <a:srgbClr val="000000"/>
                </a:solidFill>
                <a:latin typeface="Times New Roman" pitchFamily="16" charset="0"/>
              </a:rPr>
              <a:t>7 o'clock</a:t>
            </a: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?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All right.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Goodbye.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6" charset="0"/>
              </a:rPr>
              <a:t>- Bye.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2076450" cy="2076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786190"/>
            <a:ext cx="19050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Приложение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642917"/>
            <a:ext cx="7286676" cy="5465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Приложение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642917"/>
            <a:ext cx="7286676" cy="5465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42910" y="285728"/>
            <a:ext cx="7920038" cy="6063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b="1" dirty="0">
                <a:solidFill>
                  <a:srgbClr val="000000"/>
                </a:solidFill>
                <a:latin typeface="Times New Roman" pitchFamily="16" charset="0"/>
              </a:rPr>
              <a:t>Cards: </a:t>
            </a:r>
            <a:r>
              <a:rPr lang="en-GB" sz="4400" b="1" dirty="0" smtClean="0">
                <a:solidFill>
                  <a:srgbClr val="000000"/>
                </a:solidFill>
                <a:latin typeface="Times New Roman" pitchFamily="16" charset="0"/>
              </a:rPr>
              <a:t>TRUE/FALSE</a:t>
            </a:r>
            <a:endParaRPr lang="en-GB" sz="44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dirty="0">
                <a:solidFill>
                  <a:srgbClr val="000000"/>
                </a:solidFill>
                <a:latin typeface="+mj-lt"/>
              </a:rPr>
              <a:t>1. The children like to go to the Zoo with their grandfather.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dirty="0">
                <a:solidFill>
                  <a:srgbClr val="000000"/>
                </a:solidFill>
                <a:latin typeface="+mj-lt"/>
              </a:rPr>
              <a:t>2. They usually get up at 7 o'clock.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dirty="0">
                <a:solidFill>
                  <a:srgbClr val="000000"/>
                </a:solidFill>
                <a:latin typeface="+mj-lt"/>
              </a:rPr>
              <a:t>3. They can see many animals.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dirty="0">
                <a:solidFill>
                  <a:srgbClr val="000000"/>
                </a:solidFill>
                <a:latin typeface="+mj-lt"/>
              </a:rPr>
              <a:t>4. They can't see birds.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dirty="0">
                <a:solidFill>
                  <a:srgbClr val="000000"/>
                </a:solidFill>
                <a:latin typeface="+mj-lt"/>
              </a:rPr>
              <a:t>5. Sally likes to watch </a:t>
            </a:r>
            <a:r>
              <a:rPr lang="en-GB" sz="4400" dirty="0" smtClean="0">
                <a:solidFill>
                  <a:srgbClr val="000000"/>
                </a:solidFill>
                <a:latin typeface="+mj-lt"/>
              </a:rPr>
              <a:t>the monkeys</a:t>
            </a:r>
            <a:r>
              <a:rPr lang="en-GB" sz="4400" dirty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714348" y="857232"/>
            <a:ext cx="4319587" cy="47075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6000" b="1" dirty="0">
                <a:solidFill>
                  <a:srgbClr val="000000"/>
                </a:solidFill>
              </a:rPr>
              <a:t>1. False -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6000" b="1" dirty="0">
                <a:solidFill>
                  <a:srgbClr val="000000"/>
                </a:solidFill>
              </a:rPr>
              <a:t>2. True  +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6000" b="1" dirty="0">
                <a:solidFill>
                  <a:srgbClr val="000000"/>
                </a:solidFill>
              </a:rPr>
              <a:t>3. True  +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6000" b="1" dirty="0">
                <a:solidFill>
                  <a:srgbClr val="000000"/>
                </a:solidFill>
              </a:rPr>
              <a:t>4. False -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6000" b="1" dirty="0">
                <a:solidFill>
                  <a:srgbClr val="000000"/>
                </a:solidFill>
              </a:rPr>
              <a:t>5. True  +</a:t>
            </a:r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71678"/>
            <a:ext cx="3685717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500034" y="466398"/>
            <a:ext cx="8286808" cy="57342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4400" b="1" dirty="0" smtClean="0">
                <a:solidFill>
                  <a:srgbClr val="000000"/>
                </a:solidFill>
                <a:latin typeface="Times New Roman" pitchFamily="16" charset="0"/>
              </a:rPr>
              <a:t>			Answer </a:t>
            </a:r>
            <a:r>
              <a:rPr lang="en-GB" sz="4400" b="1" dirty="0">
                <a:solidFill>
                  <a:srgbClr val="000000"/>
                </a:solidFill>
                <a:latin typeface="Times New Roman" pitchFamily="16" charset="0"/>
              </a:rPr>
              <a:t>the questions:</a:t>
            </a:r>
          </a:p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000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b="1" dirty="0" smtClean="0">
                <a:solidFill>
                  <a:srgbClr val="000000"/>
                </a:solidFill>
              </a:rPr>
              <a:t>				1</a:t>
            </a:r>
            <a:r>
              <a:rPr lang="en-GB" sz="3200" b="1" dirty="0">
                <a:solidFill>
                  <a:srgbClr val="000000"/>
                </a:solidFill>
              </a:rPr>
              <a:t>. Where do the children like </a:t>
            </a:r>
            <a:r>
              <a:rPr lang="en-GB" sz="3200" b="1" dirty="0" smtClean="0">
                <a:solidFill>
                  <a:srgbClr val="000000"/>
                </a:solidFill>
              </a:rPr>
              <a:t>				to </a:t>
            </a:r>
            <a:r>
              <a:rPr lang="en-GB" sz="3200" b="1" dirty="0">
                <a:solidFill>
                  <a:srgbClr val="000000"/>
                </a:solidFill>
              </a:rPr>
              <a:t>go?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b="1" dirty="0" smtClean="0">
                <a:solidFill>
                  <a:srgbClr val="000000"/>
                </a:solidFill>
              </a:rPr>
              <a:t>				2</a:t>
            </a:r>
            <a:r>
              <a:rPr lang="en-GB" sz="3200" b="1" dirty="0">
                <a:solidFill>
                  <a:srgbClr val="000000"/>
                </a:solidFill>
              </a:rPr>
              <a:t>. Who do the children like to </a:t>
            </a:r>
            <a:r>
              <a:rPr lang="en-GB" sz="3200" b="1" dirty="0" smtClean="0">
                <a:solidFill>
                  <a:srgbClr val="000000"/>
                </a:solidFill>
              </a:rPr>
              <a:t>				go </a:t>
            </a:r>
            <a:r>
              <a:rPr lang="en-GB" sz="3200" b="1" dirty="0">
                <a:solidFill>
                  <a:srgbClr val="000000"/>
                </a:solidFill>
              </a:rPr>
              <a:t>to the Zoo with?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b="1" dirty="0">
                <a:solidFill>
                  <a:srgbClr val="000000"/>
                </a:solidFill>
              </a:rPr>
              <a:t>3. What animals can they see at the Zoo?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b="1" dirty="0">
                <a:solidFill>
                  <a:srgbClr val="000000"/>
                </a:solidFill>
              </a:rPr>
              <a:t>4. Can they see birds at the Zoo?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sz="2000" b="1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3200" b="1" dirty="0">
                <a:solidFill>
                  <a:srgbClr val="000000"/>
                </a:solidFill>
              </a:rPr>
              <a:t>5. What animals do the children like to watch</a:t>
            </a:r>
            <a:r>
              <a:rPr lang="en-GB" sz="3200" b="1" dirty="0" smtClean="0">
                <a:solidFill>
                  <a:srgbClr val="000000"/>
                </a:solidFill>
              </a:rPr>
              <a:t>?</a:t>
            </a:r>
            <a:endParaRPr lang="en-GB" sz="3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2051" name="Picture 3" descr="C:\Users\Светлана\Desktop\c703d1d07cf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609274"/>
            <a:ext cx="2500330" cy="2500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292</TotalTime>
  <Words>303</Words>
  <Application>Microsoft Office PowerPoint</Application>
  <PresentationFormat>Экран (4:3)</PresentationFormat>
  <Paragraphs>80</Paragraphs>
  <Slides>19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Kitaec</cp:lastModifiedBy>
  <cp:revision>41</cp:revision>
  <dcterms:created xsi:type="dcterms:W3CDTF">2008-10-27T18:52:05Z</dcterms:created>
  <dcterms:modified xsi:type="dcterms:W3CDTF">2009-06-21T21:41:10Z</dcterms:modified>
</cp:coreProperties>
</file>