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258" r:id="rId3"/>
    <p:sldId id="259" r:id="rId4"/>
    <p:sldId id="260" r:id="rId5"/>
    <p:sldId id="267" r:id="rId6"/>
    <p:sldId id="262" r:id="rId7"/>
    <p:sldId id="263" r:id="rId8"/>
    <p:sldId id="265" r:id="rId9"/>
    <p:sldId id="264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147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6148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6149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6150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6154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6157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6160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2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6163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2;&#1080;&#1096;&#1072;\&#1052;&#1086;&#1080;%20&#1076;&#1086;&#1082;&#1091;&#1084;&#1077;&#1085;&#1090;&#1099;\&#1057;&#1074;&#1077;&#1090;&#1083;&#1072;&#1085;&#1072;\&#1074;&#1089;&#1077;%20&#1087;&#1086;%20&#1072;&#1085;&#1075;&#1083;&#1080;&#1081;&#1089;&#1082;&#1086;&#1084;&#1091;\&#1074;&#1080;&#1076;&#1077;&#1086;%20&#1080;%20&#1087;&#1077;&#1089;&#1085;&#1080;\house_video_128kbs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1663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60000"/>
              </a:lnSpc>
            </a:pPr>
            <a:r>
              <a:rPr lang="en-US" sz="3600">
                <a:latin typeface="Monotype Corsiva" pitchFamily="66" charset="0"/>
              </a:rPr>
              <a:t>					February, 20</a:t>
            </a:r>
            <a:r>
              <a:rPr lang="en-US" sz="3600" baseline="30000">
                <a:latin typeface="Monotype Corsiva" pitchFamily="66" charset="0"/>
              </a:rPr>
              <a:t>th</a:t>
            </a:r>
            <a:r>
              <a:rPr lang="en-US" sz="3600">
                <a:latin typeface="Monotype Corsiva" pitchFamily="66" charset="0"/>
              </a:rPr>
              <a:t>.</a:t>
            </a:r>
            <a:br>
              <a:rPr lang="en-US" sz="3600">
                <a:latin typeface="Monotype Corsiva" pitchFamily="66" charset="0"/>
              </a:rPr>
            </a:br>
            <a:r>
              <a:rPr lang="en-US" sz="3600">
                <a:latin typeface="Monotype Corsiva" pitchFamily="66" charset="0"/>
              </a:rPr>
              <a:t>					Wednesday.</a:t>
            </a:r>
            <a:r>
              <a:rPr lang="en-US">
                <a:latin typeface="Monotype Corsiva" pitchFamily="66" charset="0"/>
              </a:rPr>
              <a:t> 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sz="8000" dirty="0">
              <a:solidFill>
                <a:schemeClr val="accent1"/>
              </a:solidFill>
            </a:endParaRPr>
          </a:p>
          <a:p>
            <a:r>
              <a:rPr lang="en-US" sz="8000" dirty="0">
                <a:solidFill>
                  <a:schemeClr val="accent1"/>
                </a:solidFill>
              </a:rPr>
              <a:t>Home. Sweet Home.</a:t>
            </a:r>
            <a:endParaRPr lang="ru-RU" sz="8000" dirty="0">
              <a:solidFill>
                <a:schemeClr val="accent1"/>
              </a:solidFill>
            </a:endParaRPr>
          </a:p>
        </p:txBody>
      </p:sp>
      <p:pic>
        <p:nvPicPr>
          <p:cNvPr id="20484" name="Picture 4" descr="6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11638"/>
            <a:ext cx="2452688" cy="1841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2514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00600"/>
            <a:ext cx="2895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– Do you live in a quiet place? </a:t>
            </a: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		– Yes, we do. And our house is </a:t>
            </a: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		not far from my school.</a:t>
            </a:r>
            <a:endParaRPr lang="ru-RU" sz="2800">
              <a:latin typeface="Georgia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– Do you live in an unusual house?</a:t>
            </a: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		– No, we don’t. We live in an ordinary 		house.</a:t>
            </a: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– Do you have all the modern conveniences?</a:t>
            </a:r>
          </a:p>
          <a:p>
            <a:pPr algn="l">
              <a:lnSpc>
                <a:spcPct val="80000"/>
              </a:lnSpc>
            </a:pPr>
            <a:r>
              <a:rPr lang="en-US" sz="2800">
                <a:latin typeface="Georgia" pitchFamily="18" charset="0"/>
              </a:rPr>
              <a:t>		– Yes, we do. We have gas, electricity, 		running water and central heating. It is 		very convenient.</a:t>
            </a:r>
            <a:endParaRPr lang="ru-RU" sz="2800"/>
          </a:p>
        </p:txBody>
      </p:sp>
      <p:pic>
        <p:nvPicPr>
          <p:cNvPr id="27653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989138"/>
            <a:ext cx="2224088" cy="17446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53200" y="3581400"/>
            <a:ext cx="2362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57200"/>
            <a:ext cx="1208088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  <a:latin typeface="Algerian" pitchFamily="82" charset="0"/>
              </a:rPr>
              <a:t>The place </a:t>
            </a:r>
            <a:br>
              <a:rPr lang="en-US">
                <a:solidFill>
                  <a:srgbClr val="FF3300"/>
                </a:solidFill>
                <a:latin typeface="Algerian" pitchFamily="82" charset="0"/>
              </a:rPr>
            </a:br>
            <a:r>
              <a:rPr lang="en-US">
                <a:solidFill>
                  <a:srgbClr val="FF3300"/>
                </a:solidFill>
                <a:latin typeface="Algerian" pitchFamily="82" charset="0"/>
              </a:rPr>
              <a:t>I would like to live in</a:t>
            </a:r>
            <a:endParaRPr lang="ru-RU">
              <a:solidFill>
                <a:srgbClr val="FF3300"/>
              </a:solidFill>
              <a:latin typeface="Algerian" pitchFamily="82" charset="0"/>
            </a:endParaRP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438400" y="2514600"/>
            <a:ext cx="6019800" cy="3581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b="1"/>
              <a:t>Location</a:t>
            </a:r>
          </a:p>
          <a:p>
            <a:pPr algn="l">
              <a:buFontTx/>
              <a:buChar char="•"/>
            </a:pPr>
            <a:r>
              <a:rPr lang="en-US" b="1"/>
              <a:t>Size (rooms) and their description</a:t>
            </a:r>
          </a:p>
          <a:p>
            <a:pPr algn="l">
              <a:buFontTx/>
              <a:buChar char="•"/>
            </a:pPr>
            <a:r>
              <a:rPr lang="en-US" b="1"/>
              <a:t>Conveniences </a:t>
            </a:r>
          </a:p>
          <a:p>
            <a:pPr algn="l">
              <a:buFontTx/>
              <a:buChar char="•"/>
            </a:pPr>
            <a:r>
              <a:rPr lang="en-US" b="1"/>
              <a:t>Furniture and its description </a:t>
            </a:r>
          </a:p>
          <a:p>
            <a:pPr algn="l">
              <a:buFontTx/>
              <a:buChar char="•"/>
            </a:pPr>
            <a:r>
              <a:rPr lang="en-US" b="1"/>
              <a:t>Conclusion </a:t>
            </a:r>
            <a:endParaRPr lang="ru-RU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lum bright="12000"/>
          </a:blip>
          <a:srcRect l="24579" t="1587" r="10655"/>
          <a:stretch>
            <a:fillRect/>
          </a:stretch>
        </p:blipFill>
        <p:spPr>
          <a:xfrm>
            <a:off x="533400" y="990600"/>
            <a:ext cx="8001000" cy="5410200"/>
          </a:xfrm>
          <a:noFill/>
          <a:ln/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"/>
            <a:ext cx="7239000" cy="5943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There is/are …</a:t>
            </a:r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sz="2800" dirty="0"/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                                     Where? It is 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05000" y="5562600"/>
            <a:ext cx="1289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b="1" i="1">
                <a:solidFill>
                  <a:schemeClr val="accent2"/>
                </a:solidFill>
              </a:rPr>
              <a:t>living-room</a:t>
            </a:r>
            <a:endParaRPr kumimoji="0" lang="ru-RU" b="1" i="1">
              <a:solidFill>
                <a:schemeClr val="accent2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34000" y="16764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b="1" i="1">
                <a:solidFill>
                  <a:schemeClr val="accent2"/>
                </a:solidFill>
              </a:rPr>
              <a:t>bedroom</a:t>
            </a:r>
            <a:endParaRPr kumimoji="0" lang="ru-RU" b="1" i="1">
              <a:solidFill>
                <a:schemeClr val="accent2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447800" y="1828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b="1" i="1">
                <a:solidFill>
                  <a:schemeClr val="accent2"/>
                </a:solidFill>
              </a:rPr>
              <a:t>bathroom</a:t>
            </a:r>
            <a:endParaRPr kumimoji="0" lang="ru-RU" b="1" i="1">
              <a:solidFill>
                <a:schemeClr val="accent2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715000" y="4724400"/>
            <a:ext cx="8826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kumimoji="0" lang="en-US" b="1" i="1">
                <a:solidFill>
                  <a:schemeClr val="accent2"/>
                </a:solidFill>
              </a:rPr>
              <a:t>kitchen</a:t>
            </a:r>
            <a:endParaRPr kumimoji="0" lang="ru-RU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457200"/>
          </a:xfrm>
        </p:spPr>
        <p:txBody>
          <a:bodyPr/>
          <a:lstStyle/>
          <a:p>
            <a:r>
              <a:rPr lang="en-US" sz="2800" i="1">
                <a:latin typeface="Times New Roman" pitchFamily="18" charset="0"/>
              </a:rPr>
              <a:t>Match the pictures and the words, fill in the right letters: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marL="0" indent="0"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	</a:t>
            </a:r>
            <a:r>
              <a:rPr lang="en-US" sz="3600">
                <a:latin typeface="Georgia" pitchFamily="18" charset="0"/>
              </a:rPr>
              <a:t>fr_dg_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c_mp_t_r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s_f_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t_bl_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st_v_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b_d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ch_ _r</a:t>
            </a:r>
          </a:p>
          <a:p>
            <a:pPr marL="0" indent="0" algn="l">
              <a:lnSpc>
                <a:spcPct val="90000"/>
              </a:lnSpc>
            </a:pPr>
            <a:r>
              <a:rPr lang="en-US" sz="3600">
                <a:latin typeface="Georgia" pitchFamily="18" charset="0"/>
              </a:rPr>
              <a:t>	TV s_t</a:t>
            </a:r>
            <a:endParaRPr lang="ru-RU" sz="3600">
              <a:latin typeface="Georgia" pitchFamily="18" charset="0"/>
            </a:endParaRPr>
          </a:p>
        </p:txBody>
      </p:sp>
      <p:pic>
        <p:nvPicPr>
          <p:cNvPr id="10247" name="Picture 7" descr="j021517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990600"/>
            <a:ext cx="1066800" cy="603250"/>
          </a:xfrm>
          <a:noFill/>
          <a:ln/>
        </p:spPr>
      </p:pic>
      <p:pic>
        <p:nvPicPr>
          <p:cNvPr id="10248" name="Picture 8" descr="j0215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14600"/>
            <a:ext cx="9144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j02151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828800"/>
            <a:ext cx="5032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j02158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971800"/>
            <a:ext cx="96043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j02320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962400"/>
            <a:ext cx="8302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j02376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572000"/>
            <a:ext cx="1143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j03015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410200"/>
            <a:ext cx="990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j023297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1447800"/>
            <a:ext cx="91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house_video_128kbs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457200"/>
            <a:ext cx="7848600" cy="58864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8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590800"/>
            <a:ext cx="1169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524000"/>
            <a:ext cx="73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l="24579" t="1587" r="10655"/>
          <a:stretch>
            <a:fillRect/>
          </a:stretch>
        </p:blipFill>
        <p:spPr bwMode="auto">
          <a:xfrm>
            <a:off x="457200" y="15240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  <a:latin typeface="Monotype Corsiva" pitchFamily="66" charset="0"/>
              </a:rPr>
              <a:t>An ordinary house / flat</a:t>
            </a:r>
            <a:endParaRPr lang="ru-RU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143000"/>
            <a:ext cx="3276600" cy="5181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Modern conveniences</a:t>
            </a:r>
            <a:endParaRPr lang="ru-RU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endParaRPr lang="en-US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Running water</a:t>
            </a:r>
          </a:p>
          <a:p>
            <a:pPr algn="l">
              <a:lnSpc>
                <a:spcPct val="90000"/>
              </a:lnSpc>
            </a:pPr>
            <a:endParaRPr lang="ru-RU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Central heating</a:t>
            </a:r>
          </a:p>
          <a:p>
            <a:pPr algn="l">
              <a:lnSpc>
                <a:spcPct val="90000"/>
              </a:lnSpc>
            </a:pPr>
            <a:endParaRPr lang="ru-RU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Electricity </a:t>
            </a:r>
          </a:p>
          <a:p>
            <a:pPr algn="l">
              <a:lnSpc>
                <a:spcPct val="90000"/>
              </a:lnSpc>
            </a:pPr>
            <a:endParaRPr lang="en-US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Gas</a:t>
            </a:r>
          </a:p>
          <a:p>
            <a:pPr algn="l">
              <a:lnSpc>
                <a:spcPct val="90000"/>
              </a:lnSpc>
            </a:pPr>
            <a:endParaRPr lang="ru-RU" sz="2400" dirty="0">
              <a:latin typeface="Georgia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		advantages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		disadvantages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276600"/>
            <a:ext cx="742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FF3300"/>
                </a:solidFill>
                <a:latin typeface="Monotype Corsiva" pitchFamily="66" charset="0"/>
              </a:rPr>
              <a:t>Would You Like to Live </a:t>
            </a:r>
            <a:br>
              <a:rPr lang="en-US" sz="440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en-US" sz="4400">
                <a:solidFill>
                  <a:srgbClr val="FF3300"/>
                </a:solidFill>
                <a:latin typeface="Monotype Corsiva" pitchFamily="66" charset="0"/>
              </a:rPr>
              <a:t>in an Unusual House?</a:t>
            </a:r>
            <a:endParaRPr lang="ru-RU" sz="440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23556" name="Picture 4" descr="SAT12D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4648200"/>
            <a:ext cx="2462213" cy="1317625"/>
          </a:xfrm>
          <a:noFill/>
          <a:ln/>
        </p:spPr>
      </p:pic>
      <p:pic>
        <p:nvPicPr>
          <p:cNvPr id="23557" name="Picture 5" descr="SAT12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62200"/>
            <a:ext cx="21224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AT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828800"/>
            <a:ext cx="16097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SAT12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733800"/>
            <a:ext cx="10001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086600" y="3813175"/>
            <a:ext cx="134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/>
              <a:t>a caravan</a:t>
            </a:r>
            <a:endParaRPr kumimoji="0" lang="ru-RU" sz="240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895600" y="3736975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/>
              <a:t>a teepee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172200" y="5794375"/>
            <a:ext cx="166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en-US" sz="2400"/>
              <a:t>a lighthouse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219200" y="5870575"/>
            <a:ext cx="163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400"/>
              <a:t>a houseboat</a:t>
            </a:r>
            <a:endParaRPr kumimoji="0"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/>
              <a:t>Put the sentences in the correct order </a:t>
            </a:r>
            <a:br>
              <a:rPr lang="en-US" sz="3600" i="1"/>
            </a:br>
            <a:r>
              <a:rPr lang="en-US" sz="3600" i="1"/>
              <a:t>to make the conversations:</a:t>
            </a:r>
            <a:endParaRPr lang="ru-RU" sz="3600" i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/>
              <a:t>– </a:t>
            </a:r>
            <a:r>
              <a:rPr lang="en-US">
                <a:latin typeface="Georgia" pitchFamily="18" charset="0"/>
              </a:rPr>
              <a:t>We live in a lighthouse.</a:t>
            </a:r>
          </a:p>
          <a:p>
            <a:pPr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– No, we don’t.</a:t>
            </a:r>
          </a:p>
          <a:p>
            <a:pPr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– Where do you live?</a:t>
            </a:r>
          </a:p>
          <a:p>
            <a:pPr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– Do you live in an ordinary house? </a:t>
            </a:r>
          </a:p>
          <a:p>
            <a:pPr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– Do you like living there?</a:t>
            </a:r>
          </a:p>
          <a:p>
            <a:pPr algn="l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– It’s romantic and unusual. But I think it’s better to live in an ordinary house with all modern conveniences.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algn="l"/>
            <a:r>
              <a:rPr lang="en-US" sz="2800" dirty="0">
                <a:latin typeface="Georgia" pitchFamily="18" charset="0"/>
              </a:rPr>
              <a:t>– Do you live in an ordinary house?</a:t>
            </a:r>
          </a:p>
          <a:p>
            <a:pPr algn="l"/>
            <a:r>
              <a:rPr lang="en-US" sz="2800" dirty="0">
                <a:latin typeface="Georgia" pitchFamily="18" charset="0"/>
              </a:rPr>
              <a:t>			– No, we don’t.</a:t>
            </a:r>
          </a:p>
          <a:p>
            <a:pPr algn="l"/>
            <a:r>
              <a:rPr lang="en-US" sz="2800" dirty="0">
                <a:latin typeface="Georgia" pitchFamily="18" charset="0"/>
              </a:rPr>
              <a:t>– Where do you live?</a:t>
            </a:r>
          </a:p>
          <a:p>
            <a:r>
              <a:rPr lang="en-US" sz="2800" dirty="0"/>
              <a:t>– </a:t>
            </a:r>
            <a:r>
              <a:rPr lang="en-US" sz="2800" dirty="0">
                <a:latin typeface="Georgia" pitchFamily="18" charset="0"/>
              </a:rPr>
              <a:t>We live in a lighthouse.</a:t>
            </a:r>
          </a:p>
          <a:p>
            <a:pPr algn="l"/>
            <a:r>
              <a:rPr lang="en-US" sz="2800" dirty="0">
                <a:latin typeface="Georgia" pitchFamily="18" charset="0"/>
              </a:rPr>
              <a:t>– Do you like living there?</a:t>
            </a:r>
          </a:p>
          <a:p>
            <a:pPr algn="l"/>
            <a:r>
              <a:rPr lang="en-US" sz="2800" dirty="0">
                <a:latin typeface="Georgia" pitchFamily="18" charset="0"/>
              </a:rPr>
              <a:t>			– It’s romantic and unusual. But I 			think it’s better to live in an ordinary 		house with all modern conveniences.</a:t>
            </a:r>
            <a:endParaRPr lang="ru-RU" sz="2800" dirty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15017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667000"/>
            <a:ext cx="18272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/>
              <a:t>Put the sentences in the correct order </a:t>
            </a:r>
            <a:br>
              <a:rPr lang="en-US" sz="3600" i="1"/>
            </a:br>
            <a:r>
              <a:rPr lang="en-US" sz="3600" i="1"/>
              <a:t>to make the conversations:</a:t>
            </a:r>
            <a:endParaRPr lang="ru-RU" sz="3600" i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Do you live in a quiet place?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Yes, we do. We have gas, electricity, running water and central heating. It is very convenient.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Do you have all the modern conveniences?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Do you live in an unusual house?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No, we don’t. We live in an ordinary house.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Georgia" pitchFamily="18" charset="0"/>
              </a:rPr>
              <a:t>– Yes, we do. And our house is not far from my school.</a:t>
            </a:r>
            <a:endParaRPr lang="ru-RU" sz="280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351</TotalTime>
  <Words>241</Words>
  <Application>Microsoft PowerPoint</Application>
  <PresentationFormat>Экран (4:3)</PresentationFormat>
  <Paragraphs>78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Times New Roman</vt:lpstr>
      <vt:lpstr>Monotype Corsiva</vt:lpstr>
      <vt:lpstr>Georgia</vt:lpstr>
      <vt:lpstr>Algerian</vt:lpstr>
      <vt:lpstr>Certificate</vt:lpstr>
      <vt:lpstr>     February, 20th.      Wednesday. </vt:lpstr>
      <vt:lpstr>Слайд 2</vt:lpstr>
      <vt:lpstr>Match the pictures and the words, fill in the right letters:</vt:lpstr>
      <vt:lpstr>Слайд 4</vt:lpstr>
      <vt:lpstr>An ordinary house / flat</vt:lpstr>
      <vt:lpstr>Would You Like to Live  in an Unusual House?</vt:lpstr>
      <vt:lpstr>Put the sentences in the correct order  to make the conversations:</vt:lpstr>
      <vt:lpstr>Слайд 8</vt:lpstr>
      <vt:lpstr>Put the sentences in the correct order  to make the conversations:</vt:lpstr>
      <vt:lpstr>Слайд 10</vt:lpstr>
      <vt:lpstr>The place  I would like to live 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25</cp:revision>
  <cp:lastPrinted>1601-01-01T00:00:00Z</cp:lastPrinted>
  <dcterms:created xsi:type="dcterms:W3CDTF">1601-01-01T00:00:00Z</dcterms:created>
  <dcterms:modified xsi:type="dcterms:W3CDTF">2009-01-11T14:01:13Z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