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Сложноподчиненное предложение с придаточным времени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6" name="Picture 3" descr="P81502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73845" y="2071677"/>
            <a:ext cx="5807573" cy="4429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Подготовка к итоговой аттестации</a:t>
            </a:r>
          </a:p>
          <a:p>
            <a:pPr>
              <a:buNone/>
            </a:pPr>
            <a:r>
              <a:rPr lang="ru-RU" sz="2800" dirty="0" smtClean="0"/>
              <a:t>2. Укажите номер предложения, в котором придаточная часть находится внутри </a:t>
            </a:r>
            <a:r>
              <a:rPr lang="ru-RU" sz="2800" dirty="0" smtClean="0"/>
              <a:t>главной.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3. Укажите предложение с </a:t>
            </a:r>
            <a:r>
              <a:rPr lang="ru-RU" sz="2800" smtClean="0"/>
              <a:t>однородными </a:t>
            </a:r>
            <a:r>
              <a:rPr lang="ru-RU" sz="2800" smtClean="0"/>
              <a:t>членами.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4. В предложении 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/>
              <a:t>  пронумерованы все запятые. Выпишите цифры, обозначающие запятые между частями </a:t>
            </a:r>
            <a:r>
              <a:rPr lang="ru-RU" sz="2800" b="1" dirty="0" err="1" smtClean="0"/>
              <a:t>сложноподчинён-ного</a:t>
            </a:r>
            <a:r>
              <a:rPr lang="ru-RU" sz="2800" b="1" dirty="0" smtClean="0"/>
              <a:t> </a:t>
            </a:r>
            <a:r>
              <a:rPr lang="ru-RU" sz="2800" dirty="0" smtClean="0"/>
              <a:t>предложения</a:t>
            </a:r>
            <a:r>
              <a:rPr lang="ru-RU" sz="2800" b="1" dirty="0" smtClean="0"/>
              <a:t>.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Ответы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– 1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 – 3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3 - 4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4 – 1,2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Итог урока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Что сегодня повторили  на уроке?  </a:t>
            </a:r>
          </a:p>
          <a:p>
            <a:pPr algn="ctr">
              <a:buNone/>
            </a:pPr>
            <a:r>
              <a:rPr lang="ru-RU" sz="2800" b="1" i="1" smtClean="0">
                <a:solidFill>
                  <a:srgbClr val="7030A0"/>
                </a:solidFill>
              </a:rPr>
              <a:t>Что узнали ?</a:t>
            </a:r>
            <a:endParaRPr lang="ru-RU" sz="2800" b="1" i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Лингвистическая разминка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Предложение</a:t>
            </a:r>
          </a:p>
          <a:p>
            <a:r>
              <a:rPr lang="ru-RU" i="1" dirty="0" smtClean="0"/>
              <a:t> сложное предложение</a:t>
            </a:r>
          </a:p>
          <a:p>
            <a:r>
              <a:rPr lang="ru-RU" i="1" dirty="0" smtClean="0"/>
              <a:t> союзное сложное предложение</a:t>
            </a:r>
          </a:p>
          <a:p>
            <a:r>
              <a:rPr lang="ru-RU" i="1" dirty="0" smtClean="0"/>
              <a:t> сложносочиненное предложение</a:t>
            </a:r>
          </a:p>
          <a:p>
            <a:r>
              <a:rPr lang="ru-RU" i="1" dirty="0" smtClean="0"/>
              <a:t> сложноподчиненное предложение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Повторение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7933588" cy="5572164"/>
          </a:xfrm>
        </p:spPr>
        <p:txBody>
          <a:bodyPr>
            <a:normAutofit fontScale="85000" lnSpcReduction="1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ru-RU" dirty="0" smtClean="0"/>
              <a:t>Язык – первое орудие труда, первая машина, которая пом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гает человеку преобразовать мир. Проделывая за нас 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гические операции, он служит человеку и пор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бощает его. </a:t>
            </a:r>
            <a:r>
              <a:rPr lang="ru-RU" i="1" dirty="0" smtClean="0">
                <a:solidFill>
                  <a:srgbClr val="0070C0"/>
                </a:solidFill>
              </a:rPr>
              <a:t>(А. </a:t>
            </a:r>
            <a:r>
              <a:rPr lang="ru-RU" i="1" dirty="0" err="1" smtClean="0">
                <a:solidFill>
                  <a:srgbClr val="0070C0"/>
                </a:solidFill>
              </a:rPr>
              <a:t>Генис</a:t>
            </a:r>
            <a:r>
              <a:rPr lang="ru-RU" i="1" dirty="0" smtClean="0">
                <a:solidFill>
                  <a:srgbClr val="0070C0"/>
                </a:solidFill>
              </a:rPr>
              <a:t>)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dirty="0" smtClean="0"/>
              <a:t>Можно объясниться с теми, кто говорит на другом языке, но не с теми, кто в те же слова вкладывает совсем другой смысл. </a:t>
            </a:r>
            <a:r>
              <a:rPr lang="ru-RU" i="1" dirty="0" smtClean="0">
                <a:solidFill>
                  <a:srgbClr val="0070C0"/>
                </a:solidFill>
              </a:rPr>
              <a:t>(Э. Ростан, французский поэт и драматург)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dirty="0" smtClean="0"/>
              <a:t>Язык – лучший посредник для установления дружбы и согласия. </a:t>
            </a:r>
            <a:r>
              <a:rPr lang="ru-RU" i="1" dirty="0" smtClean="0">
                <a:solidFill>
                  <a:srgbClr val="0070C0"/>
                </a:solidFill>
              </a:rPr>
              <a:t>(Эразм </a:t>
            </a:r>
            <a:r>
              <a:rPr lang="ru-RU" i="1" dirty="0" err="1" smtClean="0">
                <a:solidFill>
                  <a:srgbClr val="0070C0"/>
                </a:solidFill>
              </a:rPr>
              <a:t>Роттердамский</a:t>
            </a:r>
            <a:r>
              <a:rPr lang="ru-RU" i="1" dirty="0" smtClean="0">
                <a:solidFill>
                  <a:srgbClr val="0070C0"/>
                </a:solidFill>
              </a:rPr>
              <a:t>, нидерландский писатель, философ, сочинения по филологии «Язык, или об употреблении слова на благо или во вред»)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Задания: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933588" cy="550072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dirty="0" smtClean="0"/>
              <a:t>Какая общая мысль объединяет эти высказывания о языке?</a:t>
            </a:r>
          </a:p>
          <a:p>
            <a:pPr lvl="0"/>
            <a:r>
              <a:rPr lang="ru-RU" sz="2400" dirty="0" smtClean="0"/>
              <a:t>Обратите внимание на толкование слов «посредник», «поработить». </a:t>
            </a:r>
            <a:r>
              <a:rPr lang="ru-RU" sz="2400" dirty="0" smtClean="0">
                <a:solidFill>
                  <a:srgbClr val="0070C0"/>
                </a:solidFill>
              </a:rPr>
              <a:t>(</a:t>
            </a:r>
            <a:r>
              <a:rPr lang="ru-RU" sz="2400" i="1" u="sng" dirty="0" smtClean="0">
                <a:solidFill>
                  <a:srgbClr val="0070C0"/>
                </a:solidFill>
              </a:rPr>
              <a:t>Посредник</a:t>
            </a:r>
            <a:r>
              <a:rPr lang="ru-RU" sz="2400" i="1" dirty="0" smtClean="0">
                <a:solidFill>
                  <a:srgbClr val="0070C0"/>
                </a:solidFill>
              </a:rPr>
              <a:t> – лицо (а также организация, государство), при участии которого ведутся переговоры между сторонами, содействие соглашению, сделка между сторонами. </a:t>
            </a:r>
            <a:r>
              <a:rPr lang="ru-RU" sz="2400" i="1" u="sng" dirty="0" smtClean="0">
                <a:solidFill>
                  <a:srgbClr val="0070C0"/>
                </a:solidFill>
              </a:rPr>
              <a:t>Поработить</a:t>
            </a:r>
            <a:r>
              <a:rPr lang="ru-RU" sz="2400" i="1" dirty="0" smtClean="0">
                <a:solidFill>
                  <a:srgbClr val="0070C0"/>
                </a:solidFill>
              </a:rPr>
              <a:t> – обратить в рабство, полностью подчинить себе.)</a:t>
            </a:r>
          </a:p>
          <a:p>
            <a:pPr lvl="0"/>
            <a:r>
              <a:rPr lang="ru-RU" sz="2400" dirty="0" smtClean="0"/>
              <a:t>Найдите  сложноподчинённые предложения, определите вид придаточных предложений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00B050"/>
                </a:solidFill>
              </a:rPr>
              <a:t>(воспользуйтесь алгоритмом рассуждения)</a:t>
            </a:r>
            <a:endParaRPr lang="ru-RU" sz="2400" dirty="0" smtClean="0">
              <a:solidFill>
                <a:srgbClr val="00B050"/>
              </a:solidFill>
            </a:endParaRPr>
          </a:p>
          <a:p>
            <a:pPr lvl="0"/>
            <a:r>
              <a:rPr lang="ru-RU" sz="2400" dirty="0" smtClean="0"/>
              <a:t>Объясните постановку тире в 1,3 предложениях.</a:t>
            </a:r>
          </a:p>
          <a:p>
            <a:pPr lvl="0"/>
            <a:r>
              <a:rPr lang="ru-RU" sz="2400" dirty="0" smtClean="0"/>
              <a:t>Назовите правило, которым определяется написание выделенных гласных в первом высказывании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Синтаксическая модель СПП с придаточным времени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862150" cy="49625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</a:t>
            </a:r>
            <a:r>
              <a:rPr lang="ru-RU" sz="2400" i="1" dirty="0" smtClean="0">
                <a:solidFill>
                  <a:srgbClr val="00B050"/>
                </a:solidFill>
              </a:rPr>
              <a:t>Когда? С каких пор? На сколько времени?</a:t>
            </a:r>
            <a:endParaRPr lang="ru-RU" sz="2400" dirty="0" smtClean="0"/>
          </a:p>
          <a:p>
            <a:pPr lvl="2">
              <a:buNone/>
            </a:pPr>
            <a:r>
              <a:rPr lang="ru-RU" sz="2800" i="1" dirty="0" smtClean="0"/>
              <a:t>                                             </a:t>
            </a: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</a:p>
          <a:p>
            <a:pPr lvl="2">
              <a:buNone/>
            </a:pP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тогда                          пока</a:t>
            </a:r>
          </a:p>
          <a:p>
            <a:pPr lvl="2">
              <a:buNone/>
            </a:pP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тех пор     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как только</a:t>
            </a:r>
            <a:r>
              <a:rPr lang="ru-RU" sz="2800" dirty="0" smtClean="0"/>
              <a:t> и др.           </a:t>
            </a:r>
            <a:r>
              <a:rPr lang="ru-RU" sz="3200" b="1" dirty="0" smtClean="0">
                <a:solidFill>
                  <a:srgbClr val="0070C0"/>
                </a:solidFill>
              </a:rPr>
              <a:t>.</a:t>
            </a:r>
            <a:endParaRPr lang="ru-RU" sz="2800" dirty="0" smtClean="0"/>
          </a:p>
          <a:p>
            <a:pPr lvl="2">
              <a:buNone/>
            </a:pPr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750861" y="2750339"/>
            <a:ext cx="149940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00166" y="20002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00166" y="350043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893207" y="2750339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214678" y="20002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214678" y="350043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войные круглые скобки 16"/>
          <p:cNvSpPr/>
          <p:nvPr/>
        </p:nvSpPr>
        <p:spPr>
          <a:xfrm>
            <a:off x="4572000" y="1928802"/>
            <a:ext cx="3357586" cy="150019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500298" y="1714488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036479" y="189308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357422" y="185736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Подсказка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Придаточное времени обозначает …….., в течение которого происходит то, о чем говорится в главной части сложноподчиненного предложения. </a:t>
            </a:r>
          </a:p>
          <a:p>
            <a:r>
              <a:rPr lang="ru-RU" i="1" dirty="0" smtClean="0"/>
              <a:t>Придаточное времени  отвечает на вопросы……..</a:t>
            </a:r>
            <a:endParaRPr lang="ru-RU" dirty="0" smtClean="0"/>
          </a:p>
          <a:p>
            <a:r>
              <a:rPr lang="ru-RU" i="1" dirty="0" smtClean="0"/>
              <a:t>Придаточные времени относятся к …..( </a:t>
            </a:r>
            <a:r>
              <a:rPr lang="ru-RU" i="1" dirty="0" smtClean="0">
                <a:solidFill>
                  <a:srgbClr val="00B050"/>
                </a:solidFill>
              </a:rPr>
              <a:t>Я пришел, когда стемнело</a:t>
            </a:r>
            <a:r>
              <a:rPr lang="ru-RU" i="1" dirty="0" smtClean="0"/>
              <a:t>). В главной части СПП с придаточным времени могут употребляться ……   (</a:t>
            </a:r>
            <a:r>
              <a:rPr lang="ru-RU" i="1" dirty="0" smtClean="0">
                <a:solidFill>
                  <a:srgbClr val="00B050"/>
                </a:solidFill>
              </a:rPr>
              <a:t>Я пришел только </a:t>
            </a:r>
            <a:r>
              <a:rPr lang="ru-RU" i="1" dirty="0" smtClean="0">
                <a:solidFill>
                  <a:srgbClr val="FF0000"/>
                </a:solidFill>
              </a:rPr>
              <a:t>тогда</a:t>
            </a:r>
            <a:r>
              <a:rPr lang="ru-RU" i="1" dirty="0" smtClean="0">
                <a:solidFill>
                  <a:srgbClr val="00B050"/>
                </a:solidFill>
              </a:rPr>
              <a:t>, когда стемнело</a:t>
            </a:r>
            <a:r>
              <a:rPr lang="ru-RU" i="1" dirty="0" smtClean="0"/>
              <a:t>).</a:t>
            </a:r>
          </a:p>
          <a:p>
            <a:r>
              <a:rPr lang="ru-RU" i="1" dirty="0" smtClean="0"/>
              <a:t>Придаточные времени могу находиться ….  главной частью, …… и …..(</a:t>
            </a:r>
            <a:r>
              <a:rPr lang="ru-RU" i="1" dirty="0" smtClean="0">
                <a:solidFill>
                  <a:srgbClr val="00B050"/>
                </a:solidFill>
              </a:rPr>
              <a:t>1.Книга учит, </a:t>
            </a:r>
            <a:r>
              <a:rPr lang="ru-RU" i="1" dirty="0" smtClean="0">
                <a:solidFill>
                  <a:srgbClr val="0070C0"/>
                </a:solidFill>
              </a:rPr>
              <a:t>даже когда вы этого не ждете</a:t>
            </a:r>
            <a:r>
              <a:rPr lang="ru-RU" i="1" dirty="0" smtClean="0">
                <a:solidFill>
                  <a:srgbClr val="00B050"/>
                </a:solidFill>
              </a:rPr>
              <a:t>. 2. </a:t>
            </a:r>
            <a:r>
              <a:rPr lang="ru-RU" i="1" dirty="0" smtClean="0">
                <a:solidFill>
                  <a:srgbClr val="0070C0"/>
                </a:solidFill>
              </a:rPr>
              <a:t>Когда наступил вечер,</a:t>
            </a:r>
            <a:r>
              <a:rPr lang="ru-RU" i="1" dirty="0" smtClean="0">
                <a:solidFill>
                  <a:srgbClr val="00B050"/>
                </a:solidFill>
              </a:rPr>
              <a:t> Иван вышел на улицу.</a:t>
            </a:r>
            <a:r>
              <a:rPr lang="ru-RU" i="1" dirty="0" smtClean="0"/>
              <a:t>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98903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b="1" i="1" dirty="0" smtClean="0">
                <a:solidFill>
                  <a:srgbClr val="FF0000"/>
                </a:solidFill>
              </a:rPr>
              <a:t>Лингвистическая задача (сопоставление придаточных предложений).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90712" cy="5500726"/>
          </a:xfrm>
        </p:spPr>
        <p:txBody>
          <a:bodyPr>
            <a:normAutofit lnSpcReduction="10000"/>
          </a:bodyPr>
          <a:lstStyle/>
          <a:p>
            <a:r>
              <a:rPr lang="ru-RU" sz="2400" b="1" i="1" u="sng" dirty="0" smtClean="0"/>
              <a:t>Задание</a:t>
            </a:r>
            <a:r>
              <a:rPr lang="ru-RU" sz="2400" i="1" dirty="0" smtClean="0"/>
              <a:t>:</a:t>
            </a:r>
            <a:r>
              <a:rPr lang="ru-RU" sz="2400" dirty="0" smtClean="0"/>
              <a:t> запишите предложения, расставьте знаки препинания; определите вид придаточных, средства их связи с главным.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00B050"/>
                </a:solidFill>
              </a:rPr>
              <a:t>Мы не знали, когда закончится этот переполох</a:t>
            </a:r>
            <a:r>
              <a:rPr lang="ru-RU" sz="2800" b="1" i="1" dirty="0" smtClean="0">
                <a:solidFill>
                  <a:srgbClr val="00B050"/>
                </a:solidFill>
              </a:rPr>
              <a:t>. </a:t>
            </a:r>
            <a:endParaRPr lang="ru-RU" sz="2800" b="1" i="1" dirty="0" smtClean="0">
              <a:solidFill>
                <a:srgbClr val="00B050"/>
              </a:solidFill>
            </a:endParaRPr>
          </a:p>
          <a:p>
            <a:pPr marL="539496" indent="-45720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00B050"/>
                </a:solidFill>
              </a:rPr>
              <a:t> </a:t>
            </a:r>
            <a:r>
              <a:rPr lang="ru-RU" sz="2800" b="1" i="1" dirty="0" smtClean="0">
                <a:solidFill>
                  <a:srgbClr val="00B050"/>
                </a:solidFill>
              </a:rPr>
              <a:t>Ребята встретились в то день и час, когда договаривались</a:t>
            </a:r>
            <a:r>
              <a:rPr lang="ru-RU" sz="2800" b="1" i="1" dirty="0" smtClean="0">
                <a:solidFill>
                  <a:srgbClr val="00B050"/>
                </a:solidFill>
              </a:rPr>
              <a:t>. </a:t>
            </a:r>
            <a:endParaRPr lang="ru-RU" sz="2800" b="1" i="1" dirty="0" smtClean="0">
              <a:solidFill>
                <a:srgbClr val="00B050"/>
              </a:solidFill>
            </a:endParaRPr>
          </a:p>
          <a:p>
            <a:pPr marL="539496" indent="-45720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00B050"/>
                </a:solidFill>
              </a:rPr>
              <a:t> Люди перестают </a:t>
            </a:r>
            <a:r>
              <a:rPr lang="ru-RU" sz="2800" b="1" i="1" dirty="0" smtClean="0">
                <a:solidFill>
                  <a:srgbClr val="00B050"/>
                </a:solidFill>
              </a:rPr>
              <a:t>мыслить, </a:t>
            </a:r>
            <a:r>
              <a:rPr lang="ru-RU" sz="2800" b="1" i="1" dirty="0" smtClean="0">
                <a:solidFill>
                  <a:srgbClr val="00B050"/>
                </a:solidFill>
              </a:rPr>
              <a:t>когда перестают читать.</a:t>
            </a:r>
          </a:p>
          <a:p>
            <a:pPr marL="539496" indent="-457200">
              <a:buNone/>
            </a:pPr>
            <a:endParaRPr lang="ru-RU" sz="2800" b="1" i="1" dirty="0" smtClean="0">
              <a:solidFill>
                <a:srgbClr val="00B050"/>
              </a:solidFill>
            </a:endParaRPr>
          </a:p>
          <a:p>
            <a:pPr marL="539496" indent="-457200"/>
            <a:r>
              <a:rPr lang="ru-RU" sz="2800" b="1" i="1" dirty="0" smtClean="0">
                <a:solidFill>
                  <a:srgbClr val="C00000"/>
                </a:solidFill>
              </a:rPr>
              <a:t>Какие придаточные могут присоединяться к главному при помощи союзов//союзных слов КОГДА?</a:t>
            </a:r>
          </a:p>
          <a:p>
            <a:pPr marL="539496" indent="-457200">
              <a:buNone/>
            </a:pPr>
            <a:endParaRPr lang="ru-RU" sz="2800" b="1" i="1" dirty="0" smtClean="0">
              <a:solidFill>
                <a:srgbClr val="00B050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Вывод: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Одни и те же союзы и союзные слова могут присоединять разные виды придаточных. Важно правильно задать вопрос.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Подготовка к итоговой аттестации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7862150" cy="503397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1. </a:t>
            </a:r>
            <a:r>
              <a:rPr lang="ru-RU" sz="2800" i="1" dirty="0" smtClean="0"/>
              <a:t>Определите  СПП с придаточным времени</a:t>
            </a:r>
          </a:p>
          <a:p>
            <a:pPr marL="859536" lvl="1" indent="-457200">
              <a:buFont typeface="+mj-lt"/>
              <a:buAutoNum type="arabicPeriod"/>
            </a:pPr>
            <a:r>
              <a:rPr lang="ru-RU" sz="2400" i="1" dirty="0" smtClean="0">
                <a:solidFill>
                  <a:srgbClr val="00B050"/>
                </a:solidFill>
              </a:rPr>
              <a:t>Когда наступили сумерки, пришлось вернуться домой. </a:t>
            </a:r>
          </a:p>
          <a:p>
            <a:pPr marL="859536" lvl="1" indent="-457200">
              <a:buFont typeface="+mj-lt"/>
              <a:buAutoNum type="arabicPeriod"/>
            </a:pPr>
            <a:r>
              <a:rPr lang="ru-RU" sz="2400" i="1" dirty="0" smtClean="0">
                <a:solidFill>
                  <a:srgbClr val="00B050"/>
                </a:solidFill>
              </a:rPr>
              <a:t>Пушкин пишет, что Татьяна «в семье своей родной казалась девочкой чужой». </a:t>
            </a:r>
          </a:p>
          <a:p>
            <a:pPr marL="859536" lvl="1" indent="-457200">
              <a:buFont typeface="+mj-lt"/>
              <a:buAutoNum type="arabicPeriod"/>
            </a:pPr>
            <a:r>
              <a:rPr lang="ru-RU" sz="2400" i="1" dirty="0" smtClean="0">
                <a:solidFill>
                  <a:srgbClr val="00B050"/>
                </a:solidFill>
              </a:rPr>
              <a:t>Катер(1) который приближался к берегу(2) был замечен пограничниками. </a:t>
            </a:r>
          </a:p>
          <a:p>
            <a:pPr marL="859536" lvl="1" indent="-457200">
              <a:buFont typeface="+mj-lt"/>
              <a:buAutoNum type="arabicPeriod"/>
            </a:pPr>
            <a:r>
              <a:rPr lang="ru-RU" sz="2400" i="1" dirty="0" smtClean="0">
                <a:solidFill>
                  <a:srgbClr val="00B050"/>
                </a:solidFill>
              </a:rPr>
              <a:t>Парусное судно было далеко от берега и шло туда, где море и небо сливались в синюю бесконечность.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559</Words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Сложноподчиненное предложение с придаточным времени</vt:lpstr>
      <vt:lpstr>Лингвистическая разминка</vt:lpstr>
      <vt:lpstr>Повторение</vt:lpstr>
      <vt:lpstr>Задания:</vt:lpstr>
      <vt:lpstr>Синтаксическая модель СПП с придаточным времени</vt:lpstr>
      <vt:lpstr>Подсказка</vt:lpstr>
      <vt:lpstr>Лингвистическая задача (сопоставление придаточных предложений). </vt:lpstr>
      <vt:lpstr>Вывод:</vt:lpstr>
      <vt:lpstr>Подготовка к итоговой аттестации</vt:lpstr>
      <vt:lpstr>Слайд 10</vt:lpstr>
      <vt:lpstr>Ответы</vt:lpstr>
      <vt:lpstr>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Сложноподчиненное предложение с придаточным времени</dc:title>
  <cp:lastModifiedBy>1</cp:lastModifiedBy>
  <cp:revision>21</cp:revision>
  <dcterms:modified xsi:type="dcterms:W3CDTF">2009-01-27T11:25:55Z</dcterms:modified>
</cp:coreProperties>
</file>