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4D4D4D"/>
    <a:srgbClr val="39F742"/>
    <a:srgbClr val="CC0099"/>
    <a:srgbClr val="F698EF"/>
    <a:srgbClr val="FF5050"/>
    <a:srgbClr val="16C04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6500" autoAdjust="0"/>
  </p:normalViewPr>
  <p:slideViewPr>
    <p:cSldViewPr>
      <p:cViewPr varScale="1">
        <p:scale>
          <a:sx n="76" d="100"/>
          <a:sy n="76" d="100"/>
        </p:scale>
        <p:origin x="-3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D691C0-B57A-43E7-BEC3-B8AEA6E9E3EC}" type="datetimeFigureOut">
              <a:rPr lang="ru-RU"/>
              <a:pPr>
                <a:defRPr/>
              </a:pPr>
              <a:t>12.05.2009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7F76A9-BE5C-4A28-8CC8-CB32D4CF3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2.wav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4.wav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AECF5-556D-465C-9710-F2FC3FE9BA04}" type="datetimeFigureOut">
              <a:rPr lang="ru-RU"/>
              <a:pPr>
                <a:defRPr/>
              </a:pPr>
              <a:t>12.05.2009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AEEDD-F028-447B-A10C-FCB0DA2E2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ircle/>
    <p:sndAc>
      <p:stSnd>
        <p:snd r:embed="rId2" name="wind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D376C-71E5-49D2-B296-3F6793FE73B7}" type="datetimeFigureOut">
              <a:rPr lang="ru-RU"/>
              <a:pPr>
                <a:defRPr/>
              </a:pPr>
              <a:t>12.05.2009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7935B-E290-4C69-8407-7628E8B31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wind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C460A-8302-468F-971F-E6F1B810FB83}" type="datetimeFigureOut">
              <a:rPr lang="ru-RU"/>
              <a:pPr>
                <a:defRPr/>
              </a:pPr>
              <a:t>12.05.2009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B08CB-C58A-4A54-A1D5-55DBE292F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wind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D86A2-31E8-4858-813B-D057EF9DC0A9}" type="datetimeFigureOut">
              <a:rPr lang="ru-RU"/>
              <a:pPr>
                <a:defRPr/>
              </a:pPr>
              <a:t>12.05.2009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50F2-4831-4CAA-AA3F-4D848D6A4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wind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09F22-2225-4326-A7D7-B26F3EEE2D62}" type="datetimeFigureOut">
              <a:rPr lang="ru-RU"/>
              <a:pPr>
                <a:defRPr/>
              </a:pPr>
              <a:t>12.05.2009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2C90-3627-4E57-85AD-185C4E606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ircle/>
    <p:sndAc>
      <p:stSnd>
        <p:snd r:embed="rId2" name="wind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848D1-C8E5-4C77-8D38-DE8111BEAC06}" type="datetimeFigureOut">
              <a:rPr lang="ru-RU"/>
              <a:pPr>
                <a:defRPr/>
              </a:pPr>
              <a:t>12.05.2009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CB7DF-40E3-4774-B425-51640B9AC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wind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5F5B0-63DD-4B59-9225-69ACB7D63B51}" type="datetimeFigureOut">
              <a:rPr lang="ru-RU"/>
              <a:pPr>
                <a:defRPr/>
              </a:pPr>
              <a:t>12.05.2009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D1778-36BD-466B-8AEF-AF30186F5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wind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C860D-B3DF-406C-AFDA-6117FED990A9}" type="datetimeFigureOut">
              <a:rPr lang="ru-RU"/>
              <a:pPr>
                <a:defRPr/>
              </a:pPr>
              <a:t>12.05.2009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5A0B-FD87-467D-95FF-5910A7D96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wind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2E4FC-DBCC-41F6-A755-50524D3EE748}" type="datetimeFigureOut">
              <a:rPr lang="ru-RU"/>
              <a:pPr>
                <a:defRPr/>
              </a:pPr>
              <a:t>12.05.2009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0062C-C957-44A5-8984-FD0FAF073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wind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F0F4F-AEB3-478C-83D4-E9920EE6FD7C}" type="datetimeFigureOut">
              <a:rPr lang="ru-RU"/>
              <a:pPr>
                <a:defRPr/>
              </a:pPr>
              <a:t>12.05.2009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72E4-F865-4796-8F0D-562A751CB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wind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56497-9B71-4282-A2AB-AD07B8BD7B0E}" type="datetimeFigureOut">
              <a:rPr lang="ru-RU"/>
              <a:pPr>
                <a:defRPr/>
              </a:pPr>
              <a:t>12.05.2009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080A6-85FF-4EFC-8398-85884FE86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wind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275C6A-2DBE-4DC4-B9E6-1BB51C0D07D4}" type="datetimeFigureOut">
              <a:rPr lang="ru-RU"/>
              <a:pPr>
                <a:defRPr/>
              </a:pPr>
              <a:t>12.05.2009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F76515-FD5D-4796-9FA8-B50E645E7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034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8" name="Полилиния 11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30130" y="42040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entury Schoolbook" pitchFamily="18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spd="med">
    <p:circle/>
    <p:sndAc>
      <p:stSnd>
        <p:snd r:embed="rId13" name="wind.wav" builtIn="1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stellar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stellar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stellar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stellar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stellar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stellar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stellar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stellar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Заголовок 8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512763" y="1311275"/>
            <a:ext cx="7796212" cy="1376363"/>
          </a:xfrm>
        </p:spPr>
      </p:pic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30225" y="1500188"/>
            <a:ext cx="7772400" cy="1785937"/>
          </a:xfrm>
        </p:spPr>
        <p:txBody>
          <a:bodyPr/>
          <a:lstStyle/>
          <a:p>
            <a:pPr eaLnBrk="1" hangingPunct="1"/>
            <a:r>
              <a:rPr lang="ru-RU" sz="4000" smtClean="0"/>
              <a:t>       Путешествие  по  городу</a:t>
            </a:r>
          </a:p>
          <a:p>
            <a:pPr eaLnBrk="1" hangingPunct="1"/>
            <a:r>
              <a:rPr lang="ru-RU" sz="4000" smtClean="0"/>
              <a:t>        </a:t>
            </a:r>
            <a:endParaRPr lang="ru-RU" sz="6000" b="1" smtClean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188" y="142875"/>
            <a:ext cx="53578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Здоровье – одна  из  главных  ценностей   человеческой  жизни, источник  радости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286250" y="4714875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entury Schoolbook" pitchFamily="18" charset="0"/>
              </a:rPr>
              <a:t>МОУ «СОШ с.Терса Вольского района  Саратовской   области   воспитатель:</a:t>
            </a:r>
          </a:p>
          <a:p>
            <a:r>
              <a:rPr lang="ru-RU">
                <a:solidFill>
                  <a:schemeClr val="bg1"/>
                </a:solidFill>
                <a:latin typeface="Century Schoolbook" pitchFamily="18" charset="0"/>
              </a:rPr>
              <a:t>Кузнецова  Е.Б.</a:t>
            </a:r>
          </a:p>
        </p:txBody>
      </p:sp>
      <p:sp>
        <p:nvSpPr>
          <p:cNvPr id="8" name="Круглая лента лицом вверх 7"/>
          <p:cNvSpPr/>
          <p:nvPr/>
        </p:nvSpPr>
        <p:spPr>
          <a:xfrm>
            <a:off x="500063" y="2500313"/>
            <a:ext cx="7786687" cy="1500187"/>
          </a:xfrm>
          <a:prstGeom prst="ellipseRibbon2">
            <a:avLst>
              <a:gd name="adj1" fmla="val 17782"/>
              <a:gd name="adj2" fmla="val 67490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i="1" dirty="0" err="1">
                <a:solidFill>
                  <a:srgbClr val="C00000"/>
                </a:solidFill>
              </a:rPr>
              <a:t>Здоровейску</a:t>
            </a:r>
            <a:endParaRPr lang="ru-RU" sz="66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566738" y="96838"/>
            <a:ext cx="8302625" cy="1182687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3" y="1071563"/>
            <a:ext cx="8215312" cy="5500687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Организм находится в постоянной тесной связи с внешней средой. На него обрушиваются резкие колебания </a:t>
            </a:r>
            <a:r>
              <a:rPr lang="ru-RU" dirty="0" err="1" smtClean="0"/>
              <a:t>темпера-тура</a:t>
            </a:r>
            <a:r>
              <a:rPr lang="ru-RU" dirty="0" smtClean="0"/>
              <a:t> воздуха, его влажность, скорость ветра. При помощи специальных мероприятий можно повысить устойчивость организма к вредным воздействиям внешней среды, даже к таким, как возбудители инфекционных заболеваний. Это достигается закаливающими процедурами.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                     </a:t>
            </a:r>
            <a:r>
              <a:rPr lang="ru-RU" sz="2800" dirty="0" smtClean="0">
                <a:solidFill>
                  <a:srgbClr val="FFC000"/>
                </a:solidFill>
              </a:rPr>
              <a:t>Формы  закаливания: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загорание;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обтирание, обливание;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прогулки;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купание  в  водоёме;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400" dirty="0" err="1" smtClean="0">
                <a:solidFill>
                  <a:schemeClr val="bg1"/>
                </a:solidFill>
              </a:rPr>
              <a:t>босохождение</a:t>
            </a:r>
            <a:r>
              <a:rPr lang="ru-RU" sz="2400" dirty="0" smtClean="0">
                <a:solidFill>
                  <a:schemeClr val="bg1"/>
                </a:solidFill>
              </a:rPr>
              <a:t>;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принятие  ванн;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1000125"/>
            <a:ext cx="7516812" cy="5643563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200" i="1" dirty="0" smtClean="0"/>
              <a:t> </a:t>
            </a:r>
            <a:r>
              <a:rPr lang="ru-RU" sz="3600" i="1" dirty="0" smtClean="0"/>
              <a:t>режим  дня;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600" i="1" dirty="0" smtClean="0"/>
              <a:t> чистота  тела,  жилища,    продуктов  питания;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600" i="1" dirty="0" smtClean="0"/>
              <a:t> закаливание  и  оздоровление;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600" i="1" dirty="0" smtClean="0"/>
              <a:t> рациональное  питание;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600" i="1" dirty="0" smtClean="0"/>
              <a:t> отказ  от  вредных  привычек;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600" i="1" dirty="0" smtClean="0"/>
              <a:t> положительные  эмоции;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600" i="1" dirty="0" smtClean="0"/>
              <a:t> движения;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600" i="1" dirty="0" smtClean="0"/>
              <a:t> выбор  одежды;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600" i="1" dirty="0"/>
          </a:p>
        </p:txBody>
      </p:sp>
      <p:pic>
        <p:nvPicPr>
          <p:cNvPr id="16" name="Заголовок 15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-188913"/>
            <a:ext cx="8448675" cy="1182688"/>
          </a:xfrm>
        </p:spPr>
      </p:pic>
    </p:spTree>
  </p:cSld>
  <p:clrMapOvr>
    <a:masterClrMapping/>
  </p:clrMapOvr>
  <p:transition spd="med"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523875" y="420688"/>
            <a:ext cx="7785100" cy="5449887"/>
          </a:xfrm>
        </p:spPr>
      </p:pic>
      <p:sp>
        <p:nvSpPr>
          <p:cNvPr id="25602" name="Текст 2"/>
          <p:cNvSpPr>
            <a:spLocks noGrp="1"/>
          </p:cNvSpPr>
          <p:nvPr>
            <p:ph type="body" idx="1"/>
          </p:nvPr>
        </p:nvSpPr>
        <p:spPr>
          <a:xfrm>
            <a:off x="500063" y="1785938"/>
            <a:ext cx="7772400" cy="15097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665163" y="96838"/>
            <a:ext cx="7650162" cy="1182687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1500188"/>
            <a:ext cx="5470525" cy="4714875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ru-RU" sz="3200" smtClean="0"/>
              <a:t>Если  хочешь  быть  сильным – бегай,   хочешь  быть  красивым – бегай, хочешь  быть  умным – бегай !</a:t>
            </a:r>
          </a:p>
          <a:p>
            <a:pPr eaLnBrk="1" hangingPunct="1">
              <a:buFont typeface="Arial" charset="0"/>
              <a:buChar char="•"/>
            </a:pPr>
            <a:r>
              <a:rPr lang="ru-RU" sz="3200" smtClean="0"/>
              <a:t>Кто  много  ходит,   тот  </a:t>
            </a:r>
          </a:p>
          <a:p>
            <a:pPr eaLnBrk="1" hangingPunct="1"/>
            <a:r>
              <a:rPr lang="ru-RU" sz="3200" smtClean="0"/>
              <a:t>долго  живёт.</a:t>
            </a:r>
          </a:p>
          <a:p>
            <a:pPr eaLnBrk="1" hangingPunct="1">
              <a:buFont typeface="Arial" charset="0"/>
              <a:buChar char="•"/>
            </a:pPr>
            <a:endParaRPr lang="ru-RU" sz="3200" smtClean="0"/>
          </a:p>
          <a:p>
            <a:pPr eaLnBrk="1" hangingPunct="1">
              <a:buFont typeface="Arial" charset="0"/>
              <a:buChar char="•"/>
            </a:pPr>
            <a:endParaRPr lang="ru-RU" sz="3200" smtClean="0"/>
          </a:p>
        </p:txBody>
      </p:sp>
      <p:pic>
        <p:nvPicPr>
          <p:cNvPr id="4" name="Рисунок 3" descr="00044599.jpg"/>
          <p:cNvPicPr>
            <a:picLocks noChangeAspect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 rot="473511">
            <a:off x="5929313" y="1928813"/>
            <a:ext cx="264318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54013" y="-6350"/>
            <a:ext cx="7783512" cy="920750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313" y="1000125"/>
            <a:ext cx="6357937" cy="5500688"/>
          </a:xfrm>
        </p:spPr>
        <p:txBody>
          <a:bodyPr>
            <a:normAutofit lnSpcReduction="10000"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1.Утренняя  зарядка  обязательна, её  проводят  10 – 12 минут. Она  должна  быть  энергичной.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2. Дорога  в  школу – прогулка  пешком, даже  если  это  несколько  остановок  на  транспорте.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3. Гимнастика  до  начала  занятий  поможет  лучше  заниматься  во  время  уроков.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4. Физкультминутка  на  уроке  даёт  отдохнуть  голове, пальцам, спине  - это  занимает 2-3 минуты.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5. На  перемене  необходимы  подвижные  игры и  физические  упражнения.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6. На  уроках  физкультуры  будьте  активны, постарайтесь  запомнить  упражнения.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7. Участвуйте  в  разных  спортивных  </a:t>
            </a:r>
            <a:r>
              <a:rPr lang="ru-RU" sz="2000" dirty="0" err="1" smtClean="0">
                <a:solidFill>
                  <a:schemeClr val="bg1"/>
                </a:solidFill>
              </a:rPr>
              <a:t>мероприя</a:t>
            </a:r>
            <a:r>
              <a:rPr lang="ru-RU" sz="2000" dirty="0" smtClean="0">
                <a:solidFill>
                  <a:schemeClr val="bg1"/>
                </a:solidFill>
              </a:rPr>
              <a:t>-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      </a:t>
            </a:r>
            <a:r>
              <a:rPr lang="ru-RU" sz="2000" dirty="0" err="1" smtClean="0">
                <a:solidFill>
                  <a:schemeClr val="bg1"/>
                </a:solidFill>
              </a:rPr>
              <a:t>тиях</a:t>
            </a:r>
            <a:r>
              <a:rPr lang="ru-RU" sz="2000" dirty="0" smtClean="0">
                <a:solidFill>
                  <a:schemeClr val="bg1"/>
                </a:solidFill>
              </a:rPr>
              <a:t>, ходите  в  походы, больше  двигайтесь   во время  прогулок, в  группе  продлённого  дня.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1950" y="2640013"/>
            <a:ext cx="2438400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6300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1950" y="493713"/>
            <a:ext cx="2438400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63000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1950" y="4638675"/>
            <a:ext cx="24384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523875" y="-219075"/>
            <a:ext cx="7785100" cy="914400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88" y="571500"/>
            <a:ext cx="8786812" cy="6072188"/>
          </a:xfrm>
        </p:spPr>
        <p:txBody>
          <a:bodyPr/>
          <a:lstStyle/>
          <a:p>
            <a:pPr marL="457200" indent="-457200" eaLnBrk="1" hangingPunct="1"/>
            <a:r>
              <a:rPr lang="ru-RU" sz="2400" smtClean="0">
                <a:solidFill>
                  <a:schemeClr val="bg1"/>
                </a:solidFill>
              </a:rPr>
              <a:t>1. Взялся  за  дело – не  отвлекайся.</a:t>
            </a:r>
          </a:p>
          <a:p>
            <a:pPr marL="457200" indent="-457200" eaLnBrk="1" hangingPunct="1"/>
            <a:r>
              <a:rPr lang="ru-RU" sz="2400" smtClean="0">
                <a:solidFill>
                  <a:schemeClr val="bg1"/>
                </a:solidFill>
              </a:rPr>
              <a:t>2. Делай  быстро    и  хорошо.</a:t>
            </a:r>
          </a:p>
          <a:p>
            <a:pPr marL="457200" indent="-457200" eaLnBrk="1" hangingPunct="1"/>
            <a:r>
              <a:rPr lang="ru-RU" sz="2400" smtClean="0">
                <a:solidFill>
                  <a:schemeClr val="bg1"/>
                </a:solidFill>
              </a:rPr>
              <a:t>3. Верный  помощник  «успеваек» - режим  дня.</a:t>
            </a:r>
          </a:p>
          <a:p>
            <a:pPr marL="457200" indent="-457200" eaLnBrk="1" hangingPunct="1"/>
            <a:r>
              <a:rPr lang="ru-RU" sz="2400" smtClean="0">
                <a:solidFill>
                  <a:schemeClr val="bg1"/>
                </a:solidFill>
              </a:rPr>
              <a:t>                                 </a:t>
            </a:r>
            <a:endParaRPr lang="ru-RU" sz="2800" smtClean="0">
              <a:solidFill>
                <a:srgbClr val="C00000"/>
              </a:solidFill>
            </a:endParaRPr>
          </a:p>
          <a:p>
            <a:pPr marL="457200" indent="-457200" eaLnBrk="1" hangingPunct="1"/>
            <a:r>
              <a:rPr lang="ru-RU" sz="2000" smtClean="0">
                <a:solidFill>
                  <a:schemeClr val="bg1"/>
                </a:solidFill>
              </a:rPr>
              <a:t> </a:t>
            </a:r>
          </a:p>
          <a:p>
            <a:pPr marL="457200" indent="-457200" eaLnBrk="1" hangingPunct="1"/>
            <a:endParaRPr lang="ru-RU" sz="2400" smtClean="0">
              <a:solidFill>
                <a:schemeClr val="bg1"/>
              </a:solidFill>
            </a:endParaRPr>
          </a:p>
        </p:txBody>
      </p:sp>
      <p:pic>
        <p:nvPicPr>
          <p:cNvPr id="7" name="Рисунок 6" descr="режим дня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5775" y="1920875"/>
            <a:ext cx="3529013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 rot="10800000" flipV="1">
            <a:off x="428625" y="2132013"/>
            <a:ext cx="50006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1.Встань  в  семь  утра. Сходи  в  туалет. Сделай  зарядку. Умойся  и  оботрись  или  прими  душ. Почисти  зубы, оденься. Не  спеша  позавтракай, вымой  за  собой  посуду.</a:t>
            </a:r>
            <a:endParaRPr lang="ru-RU" sz="1100">
              <a:ea typeface="Calibri" pitchFamily="34" charset="0"/>
              <a:cs typeface="Arial" charset="0"/>
            </a:endParaRPr>
          </a:p>
          <a:p>
            <a:pPr algn="just"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Дорога  в  школу – своеобразная  прогулка.</a:t>
            </a:r>
            <a:endParaRPr lang="ru-RU" sz="1100">
              <a:ea typeface="Calibri" pitchFamily="34" charset="0"/>
              <a:cs typeface="Arial" charset="0"/>
            </a:endParaRPr>
          </a:p>
          <a:p>
            <a:pPr algn="just"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Уроки  в  школе.</a:t>
            </a:r>
            <a:endParaRPr lang="ru-RU" sz="1100">
              <a:cs typeface="Arial" charset="0"/>
            </a:endParaRPr>
          </a:p>
          <a:p>
            <a:pPr algn="just" eaLnBrk="0" hangingPunct="0"/>
            <a:r>
              <a:rPr lang="ru-RU">
                <a:latin typeface="Times New Roman" pitchFamily="18" charset="0"/>
              </a:rPr>
              <a:t>4. Прогулка,  подвижные  игры.</a:t>
            </a:r>
            <a:endParaRPr lang="ru-RU" sz="1100">
              <a:cs typeface="Arial" charset="0"/>
            </a:endParaRPr>
          </a:p>
          <a:p>
            <a:pPr algn="just" eaLnBrk="0" hangingPunct="0"/>
            <a:r>
              <a:rPr lang="ru-RU">
                <a:latin typeface="Times New Roman" pitchFamily="18" charset="0"/>
              </a:rPr>
              <a:t>5.Обед.</a:t>
            </a:r>
            <a:endParaRPr lang="ru-RU" sz="1100">
              <a:cs typeface="Arial" charset="0"/>
            </a:endParaRPr>
          </a:p>
          <a:p>
            <a:pPr algn="just" eaLnBrk="0" hangingPunct="0"/>
            <a:r>
              <a:rPr lang="ru-RU">
                <a:latin typeface="Times New Roman" pitchFamily="18" charset="0"/>
              </a:rPr>
              <a:t>6.Самоподготовка.</a:t>
            </a:r>
            <a:endParaRPr lang="ru-RU" sz="1100">
              <a:cs typeface="Arial" charset="0"/>
            </a:endParaRPr>
          </a:p>
          <a:p>
            <a:pPr algn="just" eaLnBrk="0" hangingPunct="0"/>
            <a:r>
              <a:rPr lang="ru-RU">
                <a:latin typeface="Times New Roman" pitchFamily="18" charset="0"/>
              </a:rPr>
              <a:t>7. Прогулки, экскурсии, игры.</a:t>
            </a:r>
            <a:endParaRPr lang="ru-RU" sz="1100">
              <a:cs typeface="Arial" charset="0"/>
            </a:endParaRPr>
          </a:p>
          <a:p>
            <a:pPr algn="just" eaLnBrk="0" hangingPunct="0"/>
            <a:r>
              <a:rPr lang="ru-RU">
                <a:latin typeface="Times New Roman" pitchFamily="18" charset="0"/>
              </a:rPr>
              <a:t>8. Мероприятия: клубный  час, беседы, посещение  кружков  и  секций.</a:t>
            </a:r>
            <a:endParaRPr lang="ru-RU" sz="1100">
              <a:cs typeface="Arial" charset="0"/>
            </a:endParaRPr>
          </a:p>
          <a:p>
            <a:pPr algn="just" eaLnBrk="0" hangingPunct="0"/>
            <a:r>
              <a:rPr lang="ru-RU">
                <a:latin typeface="Times New Roman" pitchFamily="18" charset="0"/>
              </a:rPr>
              <a:t>9.Полдник.</a:t>
            </a:r>
            <a:endParaRPr lang="ru-RU" sz="1100">
              <a:cs typeface="Arial" charset="0"/>
            </a:endParaRPr>
          </a:p>
          <a:p>
            <a:pPr algn="just" eaLnBrk="0" hangingPunct="0"/>
            <a:r>
              <a:rPr lang="ru-RU">
                <a:latin typeface="Times New Roman" pitchFamily="18" charset="0"/>
              </a:rPr>
              <a:t>10. Занятия  по  интересам.</a:t>
            </a:r>
            <a:endParaRPr lang="ru-RU" sz="1100">
              <a:cs typeface="Arial" charset="0"/>
            </a:endParaRPr>
          </a:p>
          <a:p>
            <a:pPr algn="just" eaLnBrk="0" hangingPunct="0"/>
            <a:r>
              <a:rPr lang="ru-RU">
                <a:latin typeface="Times New Roman" pitchFamily="18" charset="0"/>
              </a:rPr>
              <a:t>11. Уход  домой.</a:t>
            </a:r>
            <a:endParaRPr lang="ru-RU" sz="2800">
              <a:cs typeface="Arial" charset="0"/>
            </a:endParaRPr>
          </a:p>
        </p:txBody>
      </p:sp>
    </p:spTree>
  </p:cSld>
  <p:clrMapOvr>
    <a:masterClrMapping/>
  </p:clrMapOvr>
  <p:transition spd="med"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2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2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2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2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2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2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523875" y="-268288"/>
            <a:ext cx="7785100" cy="1463676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3" y="1500188"/>
            <a:ext cx="8358187" cy="4714875"/>
          </a:xfrm>
        </p:spPr>
        <p:txBody>
          <a:bodyPr>
            <a:normAutofit fontScale="92500" lnSpcReduction="10000"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1.Закатай  рукава.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2. Намочи  руки. 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3. Возьми  мыло и намыль руки   до  появления  пены.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4. Потри  не  только  ладошки, но  и  тыльную  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их сторону.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5. Смой  пену.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6. Проверь, хорошо  ли  вымыл  руки.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7. Вытри  руки  полотенцем.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8. Проверь  сухо  ли  вытер  руки, - приложи  тыльной 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    стороной  к  щеке.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                                        </a:t>
            </a:r>
            <a:r>
              <a:rPr lang="ru-RU" sz="2400" dirty="0" smtClean="0">
                <a:solidFill>
                  <a:srgbClr val="FF0000"/>
                </a:solidFill>
              </a:rPr>
              <a:t>Запомни!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      </a:t>
            </a:r>
            <a:r>
              <a:rPr lang="ru-RU" sz="2000" b="1" i="1" dirty="0" smtClean="0">
                <a:solidFill>
                  <a:schemeClr val="bg1"/>
                </a:solidFill>
              </a:rPr>
              <a:t>Дом  и  человек – друзья .  От  чистоты , в  доме  каждого  человека, зависит  чистота  нашего  общего  дома – планеты   Земля!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63" y="1071563"/>
            <a:ext cx="6715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  Памятка       «</a:t>
            </a:r>
            <a:r>
              <a:rPr lang="ru-RU" sz="2400">
                <a:latin typeface="Century Schoolbook" pitchFamily="18" charset="0"/>
              </a:rPr>
              <a:t>Как  правильно   мыть  руки».</a:t>
            </a:r>
          </a:p>
        </p:txBody>
      </p:sp>
      <p:pic>
        <p:nvPicPr>
          <p:cNvPr id="6" name="Рисунок 5" descr="j01827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4675" y="354013"/>
            <a:ext cx="2085975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 descr="j0282789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214938"/>
            <a:ext cx="1276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523875" y="-96838"/>
            <a:ext cx="7785100" cy="944563"/>
          </a:xfrm>
        </p:spPr>
      </p:pic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500063" y="1357313"/>
            <a:ext cx="7772400" cy="49291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" name="7-конечная звезда 5"/>
          <p:cNvSpPr/>
          <p:nvPr/>
        </p:nvSpPr>
        <p:spPr>
          <a:xfrm>
            <a:off x="3214688" y="2857500"/>
            <a:ext cx="2643187" cy="1628775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bg1"/>
                </a:solidFill>
              </a:rPr>
              <a:t>Правила  питания</a:t>
            </a:r>
          </a:p>
        </p:txBody>
      </p:sp>
      <p:grpSp>
        <p:nvGrpSpPr>
          <p:cNvPr id="12" name="Овальная выноска 11"/>
          <p:cNvGrpSpPr>
            <a:grpSpLocks/>
          </p:cNvGrpSpPr>
          <p:nvPr/>
        </p:nvGrpSpPr>
        <p:grpSpPr bwMode="auto">
          <a:xfrm>
            <a:off x="5473700" y="1670050"/>
            <a:ext cx="3279775" cy="1622425"/>
            <a:chOff x="3448" y="1052"/>
            <a:chExt cx="2066" cy="1022"/>
          </a:xfrm>
        </p:grpSpPr>
        <p:pic>
          <p:nvPicPr>
            <p:cNvPr id="19480" name="Овальная выноска 11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48" y="1052"/>
              <a:ext cx="2066" cy="1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81" name="Text Box 5"/>
            <p:cNvSpPr txBox="1">
              <a:spLocks noChangeArrowheads="1"/>
            </p:cNvSpPr>
            <p:nvPr/>
          </p:nvSpPr>
          <p:spPr bwMode="auto">
            <a:xfrm>
              <a:off x="4030" y="1166"/>
              <a:ext cx="1210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i="1">
                  <a:solidFill>
                    <a:schemeClr val="bg1"/>
                  </a:solidFill>
                  <a:latin typeface="Century Schoolbook" pitchFamily="18" charset="0"/>
                </a:rPr>
                <a:t>Сыроедение</a:t>
              </a:r>
            </a:p>
          </p:txBody>
        </p:sp>
      </p:grpSp>
      <p:grpSp>
        <p:nvGrpSpPr>
          <p:cNvPr id="13" name="Овальная выноска 12"/>
          <p:cNvGrpSpPr>
            <a:grpSpLocks/>
          </p:cNvGrpSpPr>
          <p:nvPr/>
        </p:nvGrpSpPr>
        <p:grpSpPr bwMode="auto">
          <a:xfrm>
            <a:off x="171450" y="1816100"/>
            <a:ext cx="3425825" cy="1463675"/>
            <a:chOff x="108" y="1144"/>
            <a:chExt cx="2158" cy="922"/>
          </a:xfrm>
        </p:grpSpPr>
        <p:pic>
          <p:nvPicPr>
            <p:cNvPr id="19478" name="Овальная выноска 12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8" y="1144"/>
              <a:ext cx="2158" cy="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9" name="Text Box 8"/>
            <p:cNvSpPr txBox="1">
              <a:spLocks noChangeArrowheads="1"/>
            </p:cNvSpPr>
            <p:nvPr/>
          </p:nvSpPr>
          <p:spPr bwMode="auto">
            <a:xfrm>
              <a:off x="425" y="1262"/>
              <a:ext cx="140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i="1">
                  <a:solidFill>
                    <a:schemeClr val="bg1"/>
                  </a:solidFill>
                  <a:latin typeface="Century Schoolbook" pitchFamily="18" charset="0"/>
                </a:rPr>
                <a:t>Разнообразие</a:t>
              </a:r>
            </a:p>
          </p:txBody>
        </p:sp>
      </p:grpSp>
      <p:grpSp>
        <p:nvGrpSpPr>
          <p:cNvPr id="14" name="Овальная выноска 13"/>
          <p:cNvGrpSpPr>
            <a:grpSpLocks/>
          </p:cNvGrpSpPr>
          <p:nvPr/>
        </p:nvGrpSpPr>
        <p:grpSpPr bwMode="auto">
          <a:xfrm>
            <a:off x="5767388" y="3170238"/>
            <a:ext cx="3273425" cy="1438275"/>
            <a:chOff x="3633" y="1997"/>
            <a:chExt cx="2062" cy="906"/>
          </a:xfrm>
        </p:grpSpPr>
        <p:pic>
          <p:nvPicPr>
            <p:cNvPr id="19476" name="Овальная выноска 13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33" y="1997"/>
              <a:ext cx="2062" cy="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7" name="Text Box 11"/>
            <p:cNvSpPr txBox="1">
              <a:spLocks noChangeArrowheads="1"/>
            </p:cNvSpPr>
            <p:nvPr/>
          </p:nvSpPr>
          <p:spPr bwMode="auto">
            <a:xfrm>
              <a:off x="4210" y="2150"/>
              <a:ext cx="1210" cy="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i="1">
                  <a:solidFill>
                    <a:schemeClr val="bg1"/>
                  </a:solidFill>
                  <a:latin typeface="Century Schoolbook" pitchFamily="18" charset="0"/>
                </a:rPr>
                <a:t>Определённое  чередование и  сочетание  продуктов</a:t>
              </a:r>
            </a:p>
          </p:txBody>
        </p:sp>
      </p:grpSp>
      <p:grpSp>
        <p:nvGrpSpPr>
          <p:cNvPr id="15" name="Овальная выноска 14"/>
          <p:cNvGrpSpPr>
            <a:grpSpLocks/>
          </p:cNvGrpSpPr>
          <p:nvPr/>
        </p:nvGrpSpPr>
        <p:grpSpPr bwMode="auto">
          <a:xfrm>
            <a:off x="2919413" y="1030288"/>
            <a:ext cx="3195637" cy="1878012"/>
            <a:chOff x="1839" y="649"/>
            <a:chExt cx="2013" cy="1183"/>
          </a:xfrm>
        </p:grpSpPr>
        <p:pic>
          <p:nvPicPr>
            <p:cNvPr id="19474" name="Овальная выноска 14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39" y="649"/>
              <a:ext cx="2013" cy="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5" name="Text Box 14"/>
            <p:cNvSpPr txBox="1">
              <a:spLocks noChangeArrowheads="1"/>
            </p:cNvSpPr>
            <p:nvPr/>
          </p:nvSpPr>
          <p:spPr bwMode="auto">
            <a:xfrm>
              <a:off x="2167" y="751"/>
              <a:ext cx="1336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i="1">
                  <a:solidFill>
                    <a:schemeClr val="bg1"/>
                  </a:solidFill>
                  <a:latin typeface="Century Schoolbook" pitchFamily="18" charset="0"/>
                </a:rPr>
                <a:t>Свежеедение</a:t>
              </a:r>
            </a:p>
          </p:txBody>
        </p:sp>
      </p:grpSp>
      <p:grpSp>
        <p:nvGrpSpPr>
          <p:cNvPr id="16" name="Овальная выноска 15"/>
          <p:cNvGrpSpPr>
            <a:grpSpLocks/>
          </p:cNvGrpSpPr>
          <p:nvPr/>
        </p:nvGrpSpPr>
        <p:grpSpPr bwMode="auto">
          <a:xfrm>
            <a:off x="4999038" y="4389438"/>
            <a:ext cx="3181350" cy="1646237"/>
            <a:chOff x="3149" y="2765"/>
            <a:chExt cx="2004" cy="1037"/>
          </a:xfrm>
        </p:grpSpPr>
        <p:pic>
          <p:nvPicPr>
            <p:cNvPr id="19472" name="Овальная выноска 15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49" y="2765"/>
              <a:ext cx="2004" cy="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3" name="Text Box 17"/>
            <p:cNvSpPr txBox="1">
              <a:spLocks noChangeArrowheads="1"/>
            </p:cNvSpPr>
            <p:nvPr/>
          </p:nvSpPr>
          <p:spPr bwMode="auto">
            <a:xfrm>
              <a:off x="3594" y="3165"/>
              <a:ext cx="1272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i="1">
                  <a:solidFill>
                    <a:schemeClr val="bg1"/>
                  </a:solidFill>
                  <a:latin typeface="Century Schoolbook" pitchFamily="18" charset="0"/>
                </a:rPr>
                <a:t>Сезонность  питания</a:t>
              </a:r>
            </a:p>
          </p:txBody>
        </p:sp>
      </p:grpSp>
      <p:grpSp>
        <p:nvGrpSpPr>
          <p:cNvPr id="10" name="Овальная выноска 9"/>
          <p:cNvGrpSpPr>
            <a:grpSpLocks/>
          </p:cNvGrpSpPr>
          <p:nvPr/>
        </p:nvGrpSpPr>
        <p:grpSpPr bwMode="auto">
          <a:xfrm>
            <a:off x="1457325" y="4389438"/>
            <a:ext cx="3224213" cy="1792287"/>
            <a:chOff x="918" y="2765"/>
            <a:chExt cx="2031" cy="1129"/>
          </a:xfrm>
        </p:grpSpPr>
        <p:pic>
          <p:nvPicPr>
            <p:cNvPr id="19470" name="Овальная выноска 9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18" y="2765"/>
              <a:ext cx="2031" cy="1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1" name="Text Box 20"/>
            <p:cNvSpPr txBox="1">
              <a:spLocks noChangeArrowheads="1"/>
            </p:cNvSpPr>
            <p:nvPr/>
          </p:nvSpPr>
          <p:spPr bwMode="auto">
            <a:xfrm>
              <a:off x="1235" y="3332"/>
              <a:ext cx="140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i="1">
                  <a:solidFill>
                    <a:schemeClr val="bg1"/>
                  </a:solidFill>
                  <a:latin typeface="Century Schoolbook" pitchFamily="18" charset="0"/>
                </a:rPr>
                <a:t>Ограничение</a:t>
              </a:r>
            </a:p>
            <a:p>
              <a:pPr algn="ctr"/>
              <a:r>
                <a:rPr lang="ru-RU" sz="2400" i="1">
                  <a:solidFill>
                    <a:schemeClr val="bg1"/>
                  </a:solidFill>
                  <a:latin typeface="Century Schoolbook" pitchFamily="18" charset="0"/>
                </a:rPr>
                <a:t>в  питании</a:t>
              </a:r>
            </a:p>
          </p:txBody>
        </p:sp>
      </p:grpSp>
      <p:grpSp>
        <p:nvGrpSpPr>
          <p:cNvPr id="11" name="Овальная выноска 10"/>
          <p:cNvGrpSpPr>
            <a:grpSpLocks/>
          </p:cNvGrpSpPr>
          <p:nvPr/>
        </p:nvGrpSpPr>
        <p:grpSpPr bwMode="auto">
          <a:xfrm>
            <a:off x="171450" y="3455988"/>
            <a:ext cx="3157538" cy="1225550"/>
            <a:chOff x="108" y="2177"/>
            <a:chExt cx="1989" cy="772"/>
          </a:xfrm>
        </p:grpSpPr>
        <p:pic>
          <p:nvPicPr>
            <p:cNvPr id="19468" name="Овальная выноска 10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08" y="2177"/>
              <a:ext cx="1989" cy="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9" name="Text Box 23"/>
            <p:cNvSpPr txBox="1">
              <a:spLocks noChangeArrowheads="1"/>
            </p:cNvSpPr>
            <p:nvPr/>
          </p:nvSpPr>
          <p:spPr bwMode="auto">
            <a:xfrm>
              <a:off x="379" y="2310"/>
              <a:ext cx="1177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i="1">
                  <a:solidFill>
                    <a:schemeClr val="bg1"/>
                  </a:solidFill>
                  <a:latin typeface="Century Schoolbook" pitchFamily="18" charset="0"/>
                </a:rPr>
                <a:t>Получение  удовольствия  от  пищи</a:t>
              </a:r>
            </a:p>
          </p:txBody>
        </p:sp>
      </p:grp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A94F4-32EA-4A0A-8DFD-61CE99FC27BB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523875" y="-115888"/>
            <a:ext cx="7858125" cy="1182688"/>
          </a:xfrm>
        </p:spPr>
      </p:pic>
      <p:sp>
        <p:nvSpPr>
          <p:cNvPr id="20482" name="Текст 27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4786313" y="2500313"/>
            <a:ext cx="2143125" cy="1128712"/>
          </a:xfrm>
          <a:prstGeom prst="snip1Rect">
            <a:avLst>
              <a:gd name="adj" fmla="val 40653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bg1"/>
                </a:solidFill>
              </a:rPr>
              <a:t>Потребление  алкоголя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9" name="Блок-схема: карточка 8"/>
          <p:cNvSpPr/>
          <p:nvPr/>
        </p:nvSpPr>
        <p:spPr>
          <a:xfrm>
            <a:off x="2500313" y="2500313"/>
            <a:ext cx="2271712" cy="1162050"/>
          </a:xfrm>
          <a:prstGeom prst="flowChartPunchedCard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bg1"/>
                </a:solidFill>
              </a:rPr>
              <a:t>Курение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0" name="Блок-схема: карточка 9"/>
          <p:cNvSpPr/>
          <p:nvPr/>
        </p:nvSpPr>
        <p:spPr>
          <a:xfrm>
            <a:off x="4786313" y="3643313"/>
            <a:ext cx="2143125" cy="1143000"/>
          </a:xfrm>
          <a:prstGeom prst="flowChartPunchedCar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bg1"/>
                </a:solidFill>
              </a:rPr>
              <a:t>Наркотики</a:t>
            </a:r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2500313" y="3643313"/>
            <a:ext cx="2271712" cy="1143000"/>
          </a:xfrm>
          <a:prstGeom prst="snip1Rect">
            <a:avLst>
              <a:gd name="adj" fmla="val 37446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bg1"/>
                </a:solidFill>
              </a:rPr>
              <a:t>Токсические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bg1"/>
                </a:solidFill>
              </a:rPr>
              <a:t>вещества</a:t>
            </a: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3786188" y="3286125"/>
            <a:ext cx="2000250" cy="714375"/>
          </a:xfrm>
          <a:prstGeom prst="flowChartTerminator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/>
                </a:solidFill>
              </a:rPr>
              <a:t>Вредные  привычки</a:t>
            </a:r>
          </a:p>
        </p:txBody>
      </p:sp>
      <p:sp>
        <p:nvSpPr>
          <p:cNvPr id="20" name="Молния 19"/>
          <p:cNvSpPr/>
          <p:nvPr/>
        </p:nvSpPr>
        <p:spPr>
          <a:xfrm rot="16007176">
            <a:off x="6693694" y="2448719"/>
            <a:ext cx="542925" cy="53181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Молния 20"/>
          <p:cNvSpPr/>
          <p:nvPr/>
        </p:nvSpPr>
        <p:spPr>
          <a:xfrm>
            <a:off x="6715125" y="4429125"/>
            <a:ext cx="571500" cy="642938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Молния 22"/>
          <p:cNvSpPr/>
          <p:nvPr/>
        </p:nvSpPr>
        <p:spPr>
          <a:xfrm flipH="1" flipV="1">
            <a:off x="2000250" y="2428875"/>
            <a:ext cx="785813" cy="357188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Молния 23"/>
          <p:cNvSpPr/>
          <p:nvPr/>
        </p:nvSpPr>
        <p:spPr>
          <a:xfrm rot="20466793" flipH="1">
            <a:off x="1830388" y="4495800"/>
            <a:ext cx="928687" cy="42862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" name="Рисунок 16" descr="курени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73088"/>
            <a:ext cx="2109788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алкогол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8300" y="798513"/>
            <a:ext cx="22177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наркомани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37313" y="4943475"/>
            <a:ext cx="2414587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таксикомания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5425" y="4876800"/>
            <a:ext cx="205422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3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54013" y="-85725"/>
            <a:ext cx="8369300" cy="1212850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313" y="1000125"/>
            <a:ext cx="8572500" cy="5643563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  к  курению  и  потреблению  алкоголя  быстро  привыкают, а  вот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    бросить  бывает  трудно, а  порой  и  невозможно;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  курение  и  алкоголь  вредно  сказываются  на  работе  сердца,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     мозга, лёгких ,желудка  и  других  органов;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  особенно  вреден  табак  и  алкоголь для  детей , они  хуже  растут,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     быстрее  устают  при  любой  работе, плохо  справляются  с   учёбой ,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     чаще болеют;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  от  каждой  выкуренной  сигареты  жизнь  человека  сокращает-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     </a:t>
            </a:r>
            <a:r>
              <a:rPr lang="ru-RU" sz="1800" dirty="0" err="1" smtClean="0">
                <a:solidFill>
                  <a:schemeClr val="bg1"/>
                </a:solidFill>
              </a:rPr>
              <a:t>ся</a:t>
            </a:r>
            <a:r>
              <a:rPr lang="ru-RU" sz="1800" dirty="0" smtClean="0">
                <a:solidFill>
                  <a:schemeClr val="bg1"/>
                </a:solidFill>
              </a:rPr>
              <a:t>  на  15 минут;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 при  первом  употреблении  ребёнком  алкоголя   возникает  острое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    алкогольное  отравление, чаще  со  смертельным  исходом;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  к  смерти  или  слабоумию  ведёт  вдыхание  токсических  веществ;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  большинство  преступлений , порой  очень жестоких, совершают  под-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     ростки  в  состоянии алкогольного  и  наркотического  опьянения;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  страдает  сам  ребёнок, его  родители  и  подвергается  опасности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     жизнь  других  людей;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    </a:t>
            </a:r>
            <a:r>
              <a:rPr lang="ru-RU" sz="2400" b="1" i="1" dirty="0" smtClean="0">
                <a:solidFill>
                  <a:srgbClr val="C00000"/>
                </a:solidFill>
              </a:rPr>
              <a:t>Подумай  о  своей  судьбе  и  о  своих  родителях!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50" y="1857375"/>
            <a:ext cx="8572500" cy="471487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000" smtClean="0">
                <a:solidFill>
                  <a:srgbClr val="F698EF"/>
                </a:solidFill>
              </a:rPr>
              <a:t> </a:t>
            </a:r>
            <a:r>
              <a:rPr lang="ru-RU" sz="2000" smtClean="0">
                <a:solidFill>
                  <a:schemeClr val="tx2"/>
                </a:solidFill>
              </a:rPr>
              <a:t>Положительные  эмоции  необходимо  получать  в  семейном  кругу: отдыхать  на  природе, ходить  в  театр, в  кино.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smtClean="0">
                <a:solidFill>
                  <a:schemeClr val="tx2"/>
                </a:solidFill>
              </a:rPr>
              <a:t> Старайтесь  говорить  своим  близким  и  друзьям  только  добрые</a:t>
            </a:r>
          </a:p>
          <a:p>
            <a:pPr eaLnBrk="1" hangingPunct="1"/>
            <a:r>
              <a:rPr lang="ru-RU" sz="2000" smtClean="0">
                <a:solidFill>
                  <a:schemeClr val="tx2"/>
                </a:solidFill>
              </a:rPr>
              <a:t>   и  ласковые  слова, помогите  им  в  трудную  минуту, рассмешите  </a:t>
            </a:r>
          </a:p>
          <a:p>
            <a:pPr eaLnBrk="1" hangingPunct="1"/>
            <a:r>
              <a:rPr lang="ru-RU" sz="2000" smtClean="0">
                <a:solidFill>
                  <a:schemeClr val="tx2"/>
                </a:solidFill>
              </a:rPr>
              <a:t>   их, когда  это  необходимо.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smtClean="0">
                <a:solidFill>
                  <a:schemeClr val="tx2"/>
                </a:solidFill>
              </a:rPr>
              <a:t> Умейте  правильно  выбрать  книгу  для  чтения, смотрите  по  те-</a:t>
            </a:r>
          </a:p>
          <a:p>
            <a:pPr eaLnBrk="1" hangingPunct="1"/>
            <a:r>
              <a:rPr lang="ru-RU" sz="2000" smtClean="0">
                <a:solidFill>
                  <a:schemeClr val="tx2"/>
                </a:solidFill>
              </a:rPr>
              <a:t>   левизору  больше  детских  передач, а  не  жестокие  боевики  и</a:t>
            </a:r>
          </a:p>
          <a:p>
            <a:pPr eaLnBrk="1" hangingPunct="1"/>
            <a:r>
              <a:rPr lang="ru-RU" sz="2000" smtClean="0">
                <a:solidFill>
                  <a:schemeClr val="tx2"/>
                </a:solidFill>
              </a:rPr>
              <a:t>   фильмы  ужасов.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smtClean="0">
                <a:solidFill>
                  <a:schemeClr val="tx2"/>
                </a:solidFill>
              </a:rPr>
              <a:t> Свою  комнату  вы  можете  превратить  в  уголок  хорошего  на-</a:t>
            </a:r>
          </a:p>
          <a:p>
            <a:pPr eaLnBrk="1" hangingPunct="1"/>
            <a:r>
              <a:rPr lang="ru-RU" sz="2000" smtClean="0">
                <a:solidFill>
                  <a:schemeClr val="tx2"/>
                </a:solidFill>
              </a:rPr>
              <a:t>    строения, где   вас  будут  окружать  любимые  игрушки.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smtClean="0">
                <a:solidFill>
                  <a:schemeClr val="tx2"/>
                </a:solidFill>
              </a:rPr>
              <a:t> Помните,  если  вы  будете  по-доброму  относиться  к  окружаю-</a:t>
            </a:r>
          </a:p>
          <a:p>
            <a:pPr eaLnBrk="1" hangingPunct="1"/>
            <a:r>
              <a:rPr lang="ru-RU" sz="2000" smtClean="0">
                <a:solidFill>
                  <a:schemeClr val="tx2"/>
                </a:solidFill>
              </a:rPr>
              <a:t>   щим  вас  людям, они  вас  будут  любить  в  двойне.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8572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FFC000"/>
                </a:solidFill>
                <a:latin typeface="Century Schoolbook" pitchFamily="18" charset="0"/>
              </a:rPr>
              <a:t>   Улица  хорошего  настроения.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50" y="642938"/>
            <a:ext cx="8643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Schoolbook" pitchFamily="18" charset="0"/>
              </a:rPr>
              <a:t>Почему  человеку  нужно  хорошее  настроение?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750" y="1214438"/>
            <a:ext cx="8429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Century Schoolbook" pitchFamily="18" charset="0"/>
              </a:rPr>
              <a:t>Каким  образом  его  можно  создать?</a:t>
            </a:r>
          </a:p>
        </p:txBody>
      </p:sp>
    </p:spTree>
  </p:cSld>
  <p:clrMapOvr>
    <a:masterClrMapping/>
  </p:clrMapOvr>
  <p:transition spd="med"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4" grpId="0"/>
      <p:bldP spid="4" grpId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Другая 1">
      <a:majorFont>
        <a:latin typeface="Castellar"/>
        <a:ea typeface=""/>
        <a:cs typeface=""/>
      </a:majorFont>
      <a:minorFont>
        <a:latin typeface="Century Schoolbook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</TotalTime>
  <Words>601</Words>
  <Application>Microsoft Office PowerPoint</Application>
  <PresentationFormat>Экран (4:3)</PresentationFormat>
  <Paragraphs>110</Paragraphs>
  <Slides>12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12</vt:i4>
      </vt:variant>
    </vt:vector>
  </HeadingPairs>
  <TitlesOfParts>
    <vt:vector size="31" baseType="lpstr">
      <vt:lpstr>Arial</vt:lpstr>
      <vt:lpstr>Castellar</vt:lpstr>
      <vt:lpstr>Century Schoolbook</vt:lpstr>
      <vt:lpstr>Wingdings 2</vt:lpstr>
      <vt:lpstr>Calibri</vt:lpstr>
      <vt:lpstr>Times New Roman</vt:lpstr>
      <vt:lpstr>Wingdings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USER</cp:lastModifiedBy>
  <cp:revision>124</cp:revision>
  <dcterms:created xsi:type="dcterms:W3CDTF">2008-11-15T07:40:00Z</dcterms:created>
  <dcterms:modified xsi:type="dcterms:W3CDTF">2009-05-12T14:28:45Z</dcterms:modified>
</cp:coreProperties>
</file>