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30" autoAdjust="0"/>
    <p:restoredTop sz="86255" autoAdjust="0"/>
  </p:normalViewPr>
  <p:slideViewPr>
    <p:cSldViewPr>
      <p:cViewPr varScale="1">
        <p:scale>
          <a:sx n="44" d="100"/>
          <a:sy n="44" d="100"/>
        </p:scale>
        <p:origin x="-11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8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1E27-569C-40BF-B165-46FF76F63259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F0F3D-75DE-4712-B188-CC3F38EFC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«Цилиндр и конус»Из истории терминологии</a:t>
            </a:r>
            <a:endParaRPr lang="en-US" sz="4400" dirty="0" smtClean="0"/>
          </a:p>
          <a:p>
            <a:r>
              <a:rPr lang="ru-RU" sz="4400" dirty="0" smtClean="0"/>
              <a:t>Выполнил:</a:t>
            </a:r>
            <a:r>
              <a:rPr lang="ru-RU" sz="4400" baseline="0" dirty="0" smtClean="0"/>
              <a:t> ученик 11 класса</a:t>
            </a:r>
          </a:p>
          <a:p>
            <a:r>
              <a:rPr lang="ru-RU" sz="4400" baseline="0" dirty="0" smtClean="0"/>
              <a:t>     Иосифов Олег</a:t>
            </a:r>
          </a:p>
          <a:p>
            <a:r>
              <a:rPr lang="ru-RU" sz="4400" baseline="0" dirty="0" smtClean="0"/>
              <a:t>Учитель: Бучнева В.Д.</a:t>
            </a:r>
          </a:p>
          <a:p>
            <a:r>
              <a:rPr lang="ru-RU" sz="4400" baseline="0" dirty="0" smtClean="0"/>
              <a:t>        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Конус</a:t>
            </a:r>
            <a:r>
              <a:rPr lang="ru-RU" dirty="0" smtClean="0"/>
              <a:t>- в переводе с греческого «кегля», «сосновая шишка»,</a:t>
            </a:r>
          </a:p>
          <a:p>
            <a:r>
              <a:rPr lang="ru-RU" dirty="0" smtClean="0"/>
              <a:t> «верхушка шлема»,</a:t>
            </a:r>
          </a:p>
          <a:p>
            <a:r>
              <a:rPr lang="ru-RU" dirty="0" smtClean="0"/>
              <a:t>  остроконечный предмет,</a:t>
            </a:r>
          </a:p>
          <a:p>
            <a:r>
              <a:rPr lang="ru-RU" dirty="0" smtClean="0"/>
              <a:t> как термин встречается у Евклида, Архимеда.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b="1" dirty="0" smtClean="0"/>
              <a:t>Конус  (в элементарной</a:t>
            </a:r>
            <a:r>
              <a:rPr lang="ru-RU" sz="4000" b="1" baseline="0" dirty="0" smtClean="0"/>
              <a:t> геометрии</a:t>
            </a:r>
            <a:r>
              <a:rPr lang="ru-RU" sz="4000" b="1" dirty="0" smtClean="0"/>
              <a:t>) – геометрическое тело, </a:t>
            </a:r>
          </a:p>
          <a:p>
            <a:r>
              <a:rPr lang="ru-RU" sz="4000" b="1" dirty="0" smtClean="0"/>
              <a:t>образованное вращением прямоугольного</a:t>
            </a:r>
            <a:r>
              <a:rPr lang="ru-RU" sz="4000" b="1" baseline="0" dirty="0" smtClean="0"/>
              <a:t> треугольника</a:t>
            </a:r>
          </a:p>
          <a:p>
            <a:r>
              <a:rPr lang="ru-RU" sz="4000" b="1" baseline="0" dirty="0" smtClean="0"/>
              <a:t> около одного из его катетов.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Цилиндр ( в элементарной геометрии) –</a:t>
            </a:r>
          </a:p>
          <a:p>
            <a:r>
              <a:rPr lang="ru-RU" sz="2800" b="1" dirty="0" smtClean="0"/>
              <a:t> геометрическое тело, образованное</a:t>
            </a:r>
          </a:p>
          <a:p>
            <a:r>
              <a:rPr lang="ru-RU" sz="2800" b="1" dirty="0" smtClean="0"/>
              <a:t> вращением прямоугольника</a:t>
            </a:r>
          </a:p>
          <a:p>
            <a:r>
              <a:rPr lang="ru-RU" sz="2800" b="1" dirty="0" smtClean="0"/>
              <a:t> около одной из его сторон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Цилиндр   (в механике) – полая деталь</a:t>
            </a:r>
          </a:p>
          <a:p>
            <a:r>
              <a:rPr lang="ru-RU" dirty="0" smtClean="0"/>
              <a:t> с цилиндрической поверхностью,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которой движется поршень.</a:t>
            </a:r>
          </a:p>
          <a:p>
            <a:r>
              <a:rPr lang="ru-RU" baseline="0" dirty="0" smtClean="0"/>
              <a:t>Одна из основных деталей поршневых машин.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Конус выноса (в географии) – форма рельефа, </a:t>
            </a:r>
          </a:p>
          <a:p>
            <a:r>
              <a:rPr lang="ru-RU" dirty="0" err="1" smtClean="0"/>
              <a:t>Бразованнаяскоплениемосадочныхпород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гальки,гравия,песка</a:t>
            </a:r>
            <a:r>
              <a:rPr lang="ru-RU" dirty="0" smtClean="0"/>
              <a:t>),</a:t>
            </a:r>
            <a:r>
              <a:rPr lang="ru-RU" dirty="0" err="1" smtClean="0"/>
              <a:t>вынесенныхгорнымиреками</a:t>
            </a:r>
            <a:endParaRPr lang="ru-RU" dirty="0" smtClean="0"/>
          </a:p>
          <a:p>
            <a:r>
              <a:rPr lang="ru-RU" dirty="0" err="1" smtClean="0"/>
              <a:t>Напредгорнуюравнинуиливболееплоскую</a:t>
            </a:r>
            <a:endParaRPr lang="ru-RU" dirty="0" smtClean="0"/>
          </a:p>
          <a:p>
            <a:r>
              <a:rPr lang="ru-RU" dirty="0" err="1" smtClean="0"/>
              <a:t>Широкуюдолину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Конус нарастания (</a:t>
            </a:r>
            <a:r>
              <a:rPr lang="ru-RU" sz="1600" dirty="0" err="1" smtClean="0"/>
              <a:t>вбиологии</a:t>
            </a:r>
            <a:r>
              <a:rPr lang="ru-RU" sz="1600" dirty="0" smtClean="0"/>
              <a:t>) – точка роста.</a:t>
            </a:r>
            <a:r>
              <a:rPr lang="ru-RU" sz="1600" baseline="0" dirty="0" smtClean="0"/>
              <a:t> </a:t>
            </a:r>
            <a:r>
              <a:rPr lang="en-US" sz="1600" baseline="0" dirty="0" smtClean="0"/>
              <a:t> </a:t>
            </a:r>
            <a:r>
              <a:rPr lang="ru-RU" sz="1600" baseline="0" dirty="0" smtClean="0"/>
              <a:t>Зона роста</a:t>
            </a:r>
          </a:p>
          <a:p>
            <a:r>
              <a:rPr lang="ru-RU" sz="1600" baseline="0" dirty="0" err="1" smtClean="0"/>
              <a:t>Закладываетсяещеузародышорастения</a:t>
            </a:r>
            <a:endParaRPr lang="ru-RU" sz="1600" baseline="0" dirty="0" smtClean="0"/>
          </a:p>
          <a:p>
            <a:r>
              <a:rPr lang="ru-RU" sz="1600" baseline="0" dirty="0" err="1" smtClean="0"/>
              <a:t>Инаверхушке</a:t>
            </a:r>
            <a:r>
              <a:rPr lang="ru-RU" sz="1600" baseline="0" dirty="0" smtClean="0"/>
              <a:t> </a:t>
            </a:r>
            <a:r>
              <a:rPr lang="ru-RU" sz="1600" baseline="0" dirty="0" err="1" smtClean="0"/>
              <a:t>стержнянакончикекорешка</a:t>
            </a:r>
            <a:r>
              <a:rPr lang="ru-RU" sz="1600" baseline="0" dirty="0" smtClean="0"/>
              <a:t>, </a:t>
            </a:r>
          </a:p>
          <a:p>
            <a:r>
              <a:rPr lang="ru-RU" sz="1600" baseline="0" dirty="0" err="1" smtClean="0"/>
              <a:t>Обеспечиваетформированиепервичных</a:t>
            </a:r>
            <a:endParaRPr lang="ru-RU" sz="1600" baseline="0" dirty="0" smtClean="0"/>
          </a:p>
          <a:p>
            <a:r>
              <a:rPr lang="ru-RU" sz="1600" baseline="0" dirty="0" err="1" smtClean="0"/>
              <a:t>Тканейиоргановиихрост</a:t>
            </a:r>
            <a:r>
              <a:rPr lang="ru-RU" sz="1600" baseline="0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Конусы(</a:t>
            </a:r>
            <a:r>
              <a:rPr lang="ru-RU" sz="2000" dirty="0" err="1" smtClean="0"/>
              <a:t>взоологии</a:t>
            </a:r>
            <a:r>
              <a:rPr lang="ru-RU" sz="2000" dirty="0" smtClean="0"/>
              <a:t>)-</a:t>
            </a:r>
            <a:r>
              <a:rPr lang="ru-RU" sz="2000" dirty="0" err="1" smtClean="0"/>
              <a:t>семействоморскихмоллюсков</a:t>
            </a:r>
            <a:r>
              <a:rPr lang="ru-RU" sz="2000" dirty="0" smtClean="0"/>
              <a:t>,</a:t>
            </a:r>
          </a:p>
          <a:p>
            <a:r>
              <a:rPr lang="ru-RU" sz="2000" dirty="0" err="1" smtClean="0"/>
              <a:t>Обитающихвтропикахисубтропикх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Хищникиимеютядовитуюжелезу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Раковиныиспользуют</a:t>
            </a:r>
            <a:r>
              <a:rPr lang="ru-RU" sz="2000" baseline="0" dirty="0" err="1" smtClean="0"/>
              <a:t>какукрашения</a:t>
            </a:r>
            <a:r>
              <a:rPr lang="ru-RU" sz="2000" baseline="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Телесный </a:t>
            </a:r>
            <a:r>
              <a:rPr lang="ru-RU" dirty="0" err="1" smtClean="0"/>
              <a:t>угол-часть</a:t>
            </a:r>
            <a:r>
              <a:rPr lang="ru-RU" baseline="0" dirty="0" err="1" smtClean="0"/>
              <a:t>,ограниченная</a:t>
            </a:r>
            <a:endParaRPr lang="ru-RU" baseline="0" dirty="0" smtClean="0"/>
          </a:p>
          <a:p>
            <a:r>
              <a:rPr lang="ru-RU" baseline="0" dirty="0" err="1" smtClean="0"/>
              <a:t>Коническойповерхностипространства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Единица </a:t>
            </a:r>
            <a:r>
              <a:rPr lang="ru-RU" baseline="0" dirty="0" err="1" smtClean="0"/>
              <a:t>измерения-стерадиан</a:t>
            </a:r>
            <a:r>
              <a:rPr lang="ru-RU" baseline="0" dirty="0" smtClean="0"/>
              <a:t>(ср).</a:t>
            </a:r>
          </a:p>
          <a:p>
            <a:r>
              <a:rPr lang="ru-RU" baseline="0" dirty="0" err="1" smtClean="0"/>
              <a:t>Стерадиан-этотелесныйугол</a:t>
            </a:r>
            <a:r>
              <a:rPr lang="ru-RU" baseline="0" dirty="0" smtClean="0"/>
              <a:t>,</a:t>
            </a:r>
          </a:p>
          <a:p>
            <a:r>
              <a:rPr lang="ru-RU" baseline="0" dirty="0" err="1" smtClean="0"/>
              <a:t>вырезающийнасфере,описанной</a:t>
            </a:r>
            <a:endParaRPr lang="ru-RU" baseline="0" dirty="0" smtClean="0"/>
          </a:p>
          <a:p>
            <a:r>
              <a:rPr lang="ru-RU" baseline="0" dirty="0" smtClean="0"/>
              <a:t>,</a:t>
            </a:r>
            <a:r>
              <a:rPr lang="ru-RU" baseline="0" dirty="0" err="1" smtClean="0"/>
              <a:t>вокругвершиныуглаповерхность,площадь</a:t>
            </a:r>
            <a:endParaRPr lang="ru-RU" baseline="0" dirty="0" smtClean="0"/>
          </a:p>
          <a:p>
            <a:r>
              <a:rPr lang="ru-RU" baseline="0" dirty="0" err="1" smtClean="0"/>
              <a:t>Которойравнаквадратурадиусасферы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0F3D-75DE-4712-B188-CC3F38EFC3E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F4BB92-0A8C-447D-8268-66595DFFB7F4}" type="datetimeFigureOut">
              <a:rPr lang="ru-RU" smtClean="0"/>
              <a:pPr/>
              <a:t>24.01.2009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380926-1B84-45CA-9CC9-B7D6A587B7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10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857232"/>
            <a:ext cx="7429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    «Цилиндр и конус»</a:t>
            </a:r>
          </a:p>
          <a:p>
            <a:endParaRPr lang="ru-RU" sz="4400" dirty="0" smtClean="0"/>
          </a:p>
          <a:p>
            <a:r>
              <a:rPr lang="ru-RU" sz="4400" dirty="0" smtClean="0"/>
              <a:t>Из истории терминологии</a:t>
            </a:r>
          </a:p>
        </p:txBody>
      </p:sp>
      <p:pic>
        <p:nvPicPr>
          <p:cNvPr id="6" name="Рисунок 5" descr="00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8270"/>
            <a:ext cx="1469413" cy="2231130"/>
          </a:xfrm>
          <a:prstGeom prst="rect">
            <a:avLst/>
          </a:prstGeom>
        </p:spPr>
      </p:pic>
      <p:pic>
        <p:nvPicPr>
          <p:cNvPr id="7" name="Рисунок 6" descr="0005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03" y="4572008"/>
            <a:ext cx="1438798" cy="2191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0719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Выполнил: ученик 11 класса</a:t>
            </a:r>
          </a:p>
          <a:p>
            <a:r>
              <a:rPr lang="ru-RU" dirty="0" smtClean="0"/>
              <a:t>     Иосифов Олег</a:t>
            </a:r>
          </a:p>
          <a:p>
            <a:endParaRPr lang="ru-RU" dirty="0" smtClean="0"/>
          </a:p>
          <a:p>
            <a:r>
              <a:rPr lang="ru-RU" dirty="0" smtClean="0"/>
              <a:t>Учитель: Бучнева В.Д.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2008 г.</a:t>
            </a:r>
            <a:endParaRPr lang="ru-RU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62865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/>
                </a:solidFill>
              </a:rPr>
              <a:t>Телесный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sz="3600" dirty="0" smtClean="0">
                <a:solidFill>
                  <a:schemeClr val="accent3"/>
                </a:solidFill>
              </a:rPr>
              <a:t>угол</a:t>
            </a:r>
            <a:r>
              <a:rPr lang="ru-RU" sz="2800" dirty="0" smtClean="0">
                <a:solidFill>
                  <a:schemeClr val="accent3"/>
                </a:solidFill>
              </a:rPr>
              <a:t> </a:t>
            </a:r>
            <a:r>
              <a:rPr lang="ru-RU" sz="2800" dirty="0" smtClean="0"/>
              <a:t>- часть</a:t>
            </a:r>
            <a:r>
              <a:rPr lang="ru-RU" sz="3200" dirty="0" smtClean="0"/>
              <a:t> </a:t>
            </a:r>
            <a:r>
              <a:rPr lang="ru-RU" sz="2800" dirty="0" smtClean="0"/>
              <a:t>пространства</a:t>
            </a:r>
            <a:r>
              <a:rPr lang="ru-RU" sz="3200" dirty="0" smtClean="0"/>
              <a:t>, </a:t>
            </a:r>
            <a:r>
              <a:rPr lang="ru-RU" sz="2800" dirty="0" smtClean="0"/>
              <a:t>ограниченная</a:t>
            </a:r>
            <a:endParaRPr lang="ru-RU" dirty="0" smtClean="0"/>
          </a:p>
          <a:p>
            <a:r>
              <a:rPr lang="ru-RU" sz="2800" dirty="0" smtClean="0"/>
              <a:t>конической поверхностью</a:t>
            </a:r>
            <a:r>
              <a:rPr lang="ru-RU" dirty="0" smtClean="0"/>
              <a:t>.</a:t>
            </a:r>
          </a:p>
          <a:p>
            <a:r>
              <a:rPr lang="ru-RU" sz="2800" dirty="0" smtClean="0"/>
              <a:t>Единица</a:t>
            </a:r>
            <a:r>
              <a:rPr lang="ru-RU" dirty="0" smtClean="0"/>
              <a:t> </a:t>
            </a:r>
            <a:r>
              <a:rPr lang="ru-RU" sz="2800" dirty="0" smtClean="0"/>
              <a:t>измерения - стерадиан (ср</a:t>
            </a:r>
            <a:r>
              <a:rPr lang="ru-RU" dirty="0" smtClean="0"/>
              <a:t>).</a:t>
            </a:r>
          </a:p>
          <a:p>
            <a:r>
              <a:rPr lang="ru-RU" sz="3200" dirty="0" smtClean="0"/>
              <a:t>Стерадиан</a:t>
            </a:r>
            <a:r>
              <a:rPr lang="ru-RU" sz="2800" dirty="0" smtClean="0"/>
              <a:t> –это телесный угол</a:t>
            </a:r>
            <a:r>
              <a:rPr lang="ru-RU" dirty="0" smtClean="0"/>
              <a:t>,</a:t>
            </a:r>
          </a:p>
          <a:p>
            <a:r>
              <a:rPr lang="ru-RU" sz="2800" dirty="0" smtClean="0"/>
              <a:t>вырезающий на сфере, описанной</a:t>
            </a:r>
            <a:endParaRPr lang="ru-RU" dirty="0" smtClean="0"/>
          </a:p>
          <a:p>
            <a:r>
              <a:rPr lang="ru-RU" sz="2800" dirty="0" smtClean="0"/>
              <a:t>вокруг вершины угла поверхность, площадь которой равна квадрату радиуса сферы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000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071942"/>
            <a:ext cx="2526998" cy="2571767"/>
          </a:xfrm>
          <a:prstGeom prst="rect">
            <a:avLst/>
          </a:prstGeom>
        </p:spPr>
      </p:pic>
      <p:pic>
        <p:nvPicPr>
          <p:cNvPr id="4" name="Рисунок 3" descr="0003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714356"/>
            <a:ext cx="2342781" cy="276874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Список</a:t>
            </a:r>
            <a:r>
              <a:rPr lang="ru-RU" dirty="0" smtClean="0"/>
              <a:t> </a:t>
            </a:r>
            <a:r>
              <a:rPr lang="ru-RU" sz="4000" dirty="0" smtClean="0"/>
              <a:t>используемой</a:t>
            </a:r>
            <a:r>
              <a:rPr lang="ru-RU" dirty="0" smtClean="0"/>
              <a:t> </a:t>
            </a:r>
            <a:r>
              <a:rPr lang="ru-RU" sz="4000" dirty="0" smtClean="0"/>
              <a:t>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1. «Новая иллюстрированная энциклопедия», Москва, «Большая российская энциклопедия», ООО ДТ «Издательство мир книги», 2007; </a:t>
            </a:r>
          </a:p>
          <a:p>
            <a:r>
              <a:rPr lang="ru-RU" dirty="0" smtClean="0"/>
              <a:t>2. К. </a:t>
            </a:r>
            <a:r>
              <a:rPr lang="ru-RU" dirty="0" err="1" smtClean="0"/>
              <a:t>Варли</a:t>
            </a:r>
            <a:r>
              <a:rPr lang="ru-RU" dirty="0" smtClean="0"/>
              <a:t>, Л. </a:t>
            </a:r>
            <a:r>
              <a:rPr lang="ru-RU" dirty="0" err="1" smtClean="0"/>
              <a:t>Майлз</a:t>
            </a:r>
            <a:r>
              <a:rPr lang="ru-RU" dirty="0" smtClean="0"/>
              <a:t> «ГЕОГРАФИЯ. Энциклопедия», Москва, «</a:t>
            </a:r>
            <a:r>
              <a:rPr lang="ru-RU" dirty="0" err="1" smtClean="0"/>
              <a:t>Росмэн</a:t>
            </a:r>
            <a:r>
              <a:rPr lang="ru-RU" dirty="0" smtClean="0"/>
              <a:t>», 1994;</a:t>
            </a:r>
          </a:p>
          <a:p>
            <a:r>
              <a:rPr lang="ru-RU" dirty="0" smtClean="0"/>
              <a:t>3. Н. В. Александрова «Математические термины», Москва, «Высшая школа», 1978;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786058"/>
            <a:ext cx="6662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Спасибо </a:t>
            </a:r>
            <a:r>
              <a:rPr lang="ru-RU" dirty="0" smtClean="0"/>
              <a:t> </a:t>
            </a:r>
            <a:r>
              <a:rPr lang="ru-RU" sz="4800" dirty="0" smtClean="0"/>
              <a:t>за  внимание</a:t>
            </a:r>
            <a:endParaRPr lang="ru-RU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500042"/>
            <a:ext cx="4670304" cy="234316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228536"/>
            <a:ext cx="5887798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rgbClr val="0000FF"/>
                </a:solidFill>
              </a:rPr>
              <a:t>Конус</a:t>
            </a:r>
            <a:r>
              <a:rPr lang="ru-RU" sz="5100" dirty="0" smtClean="0"/>
              <a:t>-</a:t>
            </a:r>
            <a:r>
              <a:rPr lang="ru-RU" sz="3600" dirty="0" smtClean="0"/>
              <a:t> в переводе с греческого « кегля»,</a:t>
            </a:r>
          </a:p>
          <a:p>
            <a:r>
              <a:rPr lang="ru-RU" sz="3600" dirty="0" smtClean="0"/>
              <a:t> «сосновая шишка»,</a:t>
            </a:r>
          </a:p>
          <a:p>
            <a:r>
              <a:rPr lang="ru-RU" sz="3600" dirty="0" smtClean="0"/>
              <a:t> «верхушка шлема»,</a:t>
            </a:r>
          </a:p>
          <a:p>
            <a:r>
              <a:rPr lang="ru-RU" sz="3600" dirty="0" smtClean="0"/>
              <a:t>  остроконечный предмет,</a:t>
            </a:r>
          </a:p>
          <a:p>
            <a:r>
              <a:rPr lang="ru-RU" sz="3600" dirty="0" smtClean="0"/>
              <a:t>как термин встречается у Евклида, Архимеда.</a:t>
            </a:r>
          </a:p>
          <a:p>
            <a:endParaRPr lang="ru-RU" dirty="0"/>
          </a:p>
        </p:txBody>
      </p:sp>
      <p:pic>
        <p:nvPicPr>
          <p:cNvPr id="7" name="Рисунок 6" descr="003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25" y="357166"/>
            <a:ext cx="1622967" cy="159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038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500570"/>
            <a:ext cx="1365057" cy="219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06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214945"/>
            <a:ext cx="1488738" cy="205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пия DSC00246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571480"/>
            <a:ext cx="2255838" cy="2906712"/>
          </a:xfrm>
        </p:spPr>
      </p:pic>
      <p:sp>
        <p:nvSpPr>
          <p:cNvPr id="15" name="Прямоугольник 14"/>
          <p:cNvSpPr/>
          <p:nvPr/>
        </p:nvSpPr>
        <p:spPr>
          <a:xfrm>
            <a:off x="2857488" y="2500306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Конус</a:t>
            </a:r>
            <a:r>
              <a:rPr lang="ru-RU" sz="2400" b="1" dirty="0" smtClean="0"/>
              <a:t>  (</a:t>
            </a:r>
            <a:r>
              <a:rPr lang="ru-RU" sz="2000" b="1" dirty="0" smtClean="0"/>
              <a:t>в элементарной</a:t>
            </a:r>
            <a:r>
              <a:rPr lang="ru-RU" sz="2400" b="1" dirty="0" smtClean="0"/>
              <a:t> </a:t>
            </a:r>
            <a:r>
              <a:rPr lang="ru-RU" sz="2000" b="1" dirty="0" smtClean="0"/>
              <a:t>геометрии</a:t>
            </a:r>
            <a:r>
              <a:rPr lang="ru-RU" sz="2400" b="1" dirty="0" smtClean="0"/>
              <a:t>) – </a:t>
            </a:r>
            <a:r>
              <a:rPr lang="ru-RU" sz="2800" b="1" dirty="0" smtClean="0"/>
              <a:t>геометрическое</a:t>
            </a:r>
            <a:r>
              <a:rPr lang="ru-RU" sz="2400" b="1" dirty="0" smtClean="0"/>
              <a:t> </a:t>
            </a:r>
            <a:r>
              <a:rPr lang="ru-RU" sz="2800" b="1" dirty="0" smtClean="0"/>
              <a:t>тело</a:t>
            </a:r>
            <a:r>
              <a:rPr lang="ru-RU" sz="2400" b="1" dirty="0" smtClean="0"/>
              <a:t>, </a:t>
            </a:r>
          </a:p>
          <a:p>
            <a:r>
              <a:rPr lang="ru-RU" sz="2800" b="1" dirty="0" smtClean="0"/>
              <a:t>образованное</a:t>
            </a:r>
            <a:r>
              <a:rPr lang="ru-RU" sz="2400" b="1" dirty="0" smtClean="0"/>
              <a:t> </a:t>
            </a:r>
            <a:r>
              <a:rPr lang="ru-RU" sz="2800" b="1" dirty="0" smtClean="0"/>
              <a:t>вращением</a:t>
            </a:r>
            <a:r>
              <a:rPr lang="ru-RU" sz="2400" b="1" dirty="0" smtClean="0"/>
              <a:t> </a:t>
            </a:r>
            <a:r>
              <a:rPr lang="ru-RU" sz="2800" b="1" dirty="0" smtClean="0"/>
              <a:t>прямоугольного</a:t>
            </a:r>
            <a:r>
              <a:rPr lang="ru-RU" sz="2400" b="1" dirty="0" smtClean="0"/>
              <a:t> </a:t>
            </a:r>
            <a:r>
              <a:rPr lang="ru-RU" sz="2800" b="1" dirty="0" smtClean="0"/>
              <a:t>треугольника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800" b="1" dirty="0" smtClean="0"/>
              <a:t>около</a:t>
            </a:r>
            <a:r>
              <a:rPr lang="ru-RU" sz="2400" b="1" dirty="0" smtClean="0"/>
              <a:t> </a:t>
            </a:r>
            <a:r>
              <a:rPr lang="ru-RU" sz="2800" b="1" dirty="0" smtClean="0"/>
              <a:t>одного</a:t>
            </a:r>
            <a:r>
              <a:rPr lang="ru-RU" sz="2400" b="1" dirty="0" smtClean="0"/>
              <a:t> </a:t>
            </a:r>
            <a:r>
              <a:rPr lang="ru-RU" sz="2800" b="1" dirty="0" smtClean="0"/>
              <a:t>из</a:t>
            </a:r>
            <a:r>
              <a:rPr lang="ru-RU" sz="2400" b="1" dirty="0" smtClean="0"/>
              <a:t> </a:t>
            </a:r>
            <a:r>
              <a:rPr lang="ru-RU" sz="2800" b="1" dirty="0" smtClean="0"/>
              <a:t>его</a:t>
            </a:r>
            <a:r>
              <a:rPr lang="ru-RU" sz="2400" b="1" dirty="0" smtClean="0"/>
              <a:t> </a:t>
            </a:r>
            <a:r>
              <a:rPr lang="ru-RU" sz="2800" b="1" dirty="0" smtClean="0"/>
              <a:t>катетов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22"/>
          <p:cNvSpPr>
            <a:spLocks noGrp="1"/>
          </p:cNvSpPr>
          <p:nvPr>
            <p:ph idx="4294967295"/>
          </p:nvPr>
        </p:nvSpPr>
        <p:spPr>
          <a:xfrm>
            <a:off x="2814638" y="2643188"/>
            <a:ext cx="6329362" cy="368141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/>
                </a:solidFill>
              </a:rPr>
              <a:t>Цилиндр</a:t>
            </a:r>
            <a:r>
              <a:rPr lang="ru-RU" dirty="0" smtClean="0"/>
              <a:t> - в  переводе с греческого «валик»</a:t>
            </a:r>
          </a:p>
          <a:p>
            <a:r>
              <a:rPr lang="ru-RU" dirty="0" smtClean="0"/>
              <a:t>«вращаю»,</a:t>
            </a:r>
          </a:p>
          <a:p>
            <a:r>
              <a:rPr lang="ru-RU" dirty="0" smtClean="0"/>
              <a:t>«катаю»,</a:t>
            </a:r>
          </a:p>
          <a:p>
            <a:r>
              <a:rPr lang="ru-RU" dirty="0" smtClean="0"/>
              <a:t>как термин встречается у Евклида, Аристарха.</a:t>
            </a:r>
            <a:endParaRPr lang="ru-RU" dirty="0"/>
          </a:p>
        </p:txBody>
      </p:sp>
      <p:pic>
        <p:nvPicPr>
          <p:cNvPr id="24" name="Рисунок 23" descr="0037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4" y="1071557"/>
            <a:ext cx="2561788" cy="2213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DSC00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73" y="3286124"/>
            <a:ext cx="2794127" cy="3310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Цилиндр</a:t>
            </a:r>
            <a:r>
              <a:rPr lang="ru-RU" b="1" dirty="0" smtClean="0"/>
              <a:t> ( в </a:t>
            </a:r>
            <a:r>
              <a:rPr lang="ru-RU" sz="2000" b="1" dirty="0" smtClean="0"/>
              <a:t>элементарной</a:t>
            </a:r>
            <a:r>
              <a:rPr lang="ru-RU" b="1" dirty="0" smtClean="0"/>
              <a:t> </a:t>
            </a:r>
            <a:r>
              <a:rPr lang="ru-RU" sz="2000" b="1" dirty="0" smtClean="0"/>
              <a:t>геометрии</a:t>
            </a:r>
            <a:r>
              <a:rPr lang="ru-RU" b="1" dirty="0" smtClean="0"/>
              <a:t>) –</a:t>
            </a:r>
          </a:p>
          <a:p>
            <a:r>
              <a:rPr lang="ru-RU" b="1" dirty="0" smtClean="0"/>
              <a:t> </a:t>
            </a:r>
            <a:r>
              <a:rPr lang="ru-RU" sz="2800" b="1" dirty="0" smtClean="0"/>
              <a:t>геометрическое</a:t>
            </a:r>
            <a:r>
              <a:rPr lang="ru-RU" b="1" dirty="0" smtClean="0"/>
              <a:t> </a:t>
            </a:r>
            <a:r>
              <a:rPr lang="ru-RU" sz="2800" b="1" dirty="0" smtClean="0"/>
              <a:t>тело</a:t>
            </a:r>
            <a:r>
              <a:rPr lang="ru-RU" b="1" dirty="0" smtClean="0"/>
              <a:t>, </a:t>
            </a:r>
            <a:r>
              <a:rPr lang="ru-RU" sz="2800" b="1" dirty="0" smtClean="0"/>
              <a:t>образованное вращением</a:t>
            </a:r>
            <a:r>
              <a:rPr lang="ru-RU" b="1" dirty="0" smtClean="0"/>
              <a:t> </a:t>
            </a:r>
            <a:r>
              <a:rPr lang="ru-RU" sz="2800" b="1" dirty="0" smtClean="0"/>
              <a:t>прямоугольника</a:t>
            </a:r>
            <a:r>
              <a:rPr lang="ru-RU" b="1" dirty="0" smtClean="0"/>
              <a:t> </a:t>
            </a:r>
            <a:r>
              <a:rPr lang="ru-RU" sz="2800" b="1" dirty="0" smtClean="0"/>
              <a:t>около</a:t>
            </a:r>
          </a:p>
          <a:p>
            <a:r>
              <a:rPr lang="ru-RU" b="1" dirty="0" smtClean="0"/>
              <a:t> </a:t>
            </a:r>
            <a:r>
              <a:rPr lang="ru-RU" sz="2800" b="1" dirty="0" smtClean="0"/>
              <a:t>одной</a:t>
            </a:r>
            <a:r>
              <a:rPr lang="ru-RU" b="1" dirty="0" smtClean="0"/>
              <a:t> </a:t>
            </a:r>
            <a:r>
              <a:rPr lang="ru-RU" sz="2800" b="1" dirty="0" smtClean="0"/>
              <a:t>из</a:t>
            </a:r>
            <a:r>
              <a:rPr lang="ru-RU" b="1" dirty="0" smtClean="0"/>
              <a:t> </a:t>
            </a:r>
            <a:r>
              <a:rPr lang="ru-RU" sz="2800" b="1" dirty="0" smtClean="0"/>
              <a:t>его</a:t>
            </a:r>
            <a:r>
              <a:rPr lang="ru-RU" b="1" dirty="0" smtClean="0"/>
              <a:t> </a:t>
            </a:r>
            <a:r>
              <a:rPr lang="ru-RU" sz="2800" b="1" dirty="0" smtClean="0"/>
              <a:t>сторон</a:t>
            </a:r>
            <a:endParaRPr lang="ru-RU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59293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Цилиндр</a:t>
            </a:r>
            <a:r>
              <a:rPr lang="ru-RU" dirty="0" smtClean="0"/>
              <a:t>   (</a:t>
            </a:r>
            <a:r>
              <a:rPr lang="ru-RU" sz="2000" dirty="0" smtClean="0"/>
              <a:t>в механике</a:t>
            </a:r>
            <a:r>
              <a:rPr lang="ru-RU" dirty="0" smtClean="0"/>
              <a:t>) –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полая</a:t>
            </a:r>
            <a:r>
              <a:rPr lang="ru-RU" dirty="0" smtClean="0"/>
              <a:t> </a:t>
            </a:r>
            <a:r>
              <a:rPr lang="ru-RU" sz="2800" dirty="0" smtClean="0"/>
              <a:t>деталь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dirty="0" smtClean="0"/>
              <a:t>с цилиндрической поверхностью</a:t>
            </a:r>
            <a:r>
              <a:rPr lang="ru-RU" dirty="0" smtClean="0"/>
              <a:t>,</a:t>
            </a:r>
          </a:p>
          <a:p>
            <a:r>
              <a:rPr lang="ru-RU" sz="2800" dirty="0" smtClean="0"/>
              <a:t>в которой движется</a:t>
            </a:r>
            <a:r>
              <a:rPr lang="ru-RU" dirty="0" smtClean="0"/>
              <a:t>  </a:t>
            </a:r>
            <a:r>
              <a:rPr lang="ru-RU" sz="2800" dirty="0" smtClean="0"/>
              <a:t>поршень</a:t>
            </a:r>
            <a:r>
              <a:rPr lang="ru-RU" dirty="0" smtClean="0"/>
              <a:t>.</a:t>
            </a:r>
          </a:p>
          <a:p>
            <a:endParaRPr lang="en-US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Одна из основных деталей</a:t>
            </a:r>
          </a:p>
          <a:p>
            <a:r>
              <a:rPr lang="ru-RU" sz="2800" dirty="0" smtClean="0"/>
              <a:t>поршневых машин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001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602770"/>
            <a:ext cx="3714776" cy="393847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9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3"/>
            <a:ext cx="3433274" cy="238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046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643314"/>
            <a:ext cx="2301244" cy="276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1285860"/>
            <a:ext cx="5715008" cy="414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</a:rPr>
              <a:t>Конус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sz="3200" dirty="0" smtClean="0">
                <a:solidFill>
                  <a:schemeClr val="accent3"/>
                </a:solidFill>
              </a:rPr>
              <a:t>выноса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smtClean="0"/>
              <a:t>(</a:t>
            </a:r>
            <a:r>
              <a:rPr lang="ru-RU" sz="2000" dirty="0" smtClean="0"/>
              <a:t>в географии</a:t>
            </a:r>
            <a:r>
              <a:rPr lang="ru-RU" dirty="0" smtClean="0"/>
              <a:t>) – </a:t>
            </a:r>
            <a:r>
              <a:rPr lang="ru-RU" sz="2800" dirty="0" smtClean="0"/>
              <a:t>форма</a:t>
            </a:r>
            <a:r>
              <a:rPr lang="ru-RU" dirty="0" smtClean="0"/>
              <a:t> </a:t>
            </a:r>
            <a:r>
              <a:rPr lang="ru-RU" sz="2800" dirty="0" smtClean="0"/>
              <a:t>рельефа</a:t>
            </a:r>
            <a:r>
              <a:rPr lang="ru-RU" dirty="0" smtClean="0"/>
              <a:t>,</a:t>
            </a:r>
          </a:p>
          <a:p>
            <a:r>
              <a:rPr lang="ru-RU" sz="2800" dirty="0" smtClean="0"/>
              <a:t>образованная скоплением осадочных пород </a:t>
            </a:r>
            <a:r>
              <a:rPr lang="ru-RU" dirty="0" smtClean="0"/>
              <a:t>(</a:t>
            </a:r>
            <a:r>
              <a:rPr lang="ru-RU" sz="2000" dirty="0" smtClean="0"/>
              <a:t>гальки, гравия, песка</a:t>
            </a:r>
            <a:r>
              <a:rPr lang="ru-RU" dirty="0" smtClean="0"/>
              <a:t>),    </a:t>
            </a:r>
            <a:r>
              <a:rPr lang="ru-RU" sz="2800" dirty="0" smtClean="0"/>
              <a:t>вынесенных горными реками на предгорную равнину</a:t>
            </a:r>
          </a:p>
          <a:p>
            <a:endParaRPr lang="ru-RU" sz="2800" dirty="0" smtClean="0"/>
          </a:p>
          <a:p>
            <a:r>
              <a:rPr lang="ru-RU" sz="2800" dirty="0" smtClean="0"/>
              <a:t> или в более плоскую широкую долину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714356"/>
            <a:ext cx="66437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Конус</a:t>
            </a:r>
            <a:r>
              <a:rPr lang="ru-RU" sz="1600" dirty="0" smtClean="0"/>
              <a:t> </a:t>
            </a:r>
            <a:r>
              <a:rPr lang="ru-RU" sz="3200" dirty="0" smtClean="0"/>
              <a:t>нарастания</a:t>
            </a:r>
            <a:r>
              <a:rPr lang="ru-RU" sz="1600" dirty="0" smtClean="0"/>
              <a:t> (</a:t>
            </a:r>
            <a:r>
              <a:rPr lang="ru-RU" dirty="0" smtClean="0"/>
              <a:t>в биологии</a:t>
            </a:r>
            <a:r>
              <a:rPr lang="ru-RU" sz="1600" dirty="0" smtClean="0"/>
              <a:t>) – </a:t>
            </a:r>
          </a:p>
          <a:p>
            <a:r>
              <a:rPr lang="ru-RU" sz="2800" dirty="0" smtClean="0"/>
              <a:t>точка</a:t>
            </a:r>
            <a:r>
              <a:rPr lang="ru-RU" sz="1600" dirty="0" smtClean="0"/>
              <a:t> </a:t>
            </a:r>
            <a:r>
              <a:rPr lang="ru-RU" sz="2800" dirty="0" smtClean="0"/>
              <a:t>роста</a:t>
            </a:r>
            <a:r>
              <a:rPr lang="ru-RU" sz="1600" dirty="0" smtClean="0"/>
              <a:t>. </a:t>
            </a:r>
          </a:p>
          <a:p>
            <a:r>
              <a:rPr lang="ru-RU" sz="2800" dirty="0" smtClean="0"/>
              <a:t>Закладывается еще у зародыша растения  на верхушке</a:t>
            </a:r>
            <a:r>
              <a:rPr lang="ru-RU" sz="1600" dirty="0" smtClean="0"/>
              <a:t> </a:t>
            </a:r>
            <a:r>
              <a:rPr lang="ru-RU" sz="2800" dirty="0" smtClean="0"/>
              <a:t>стебля</a:t>
            </a:r>
          </a:p>
          <a:p>
            <a:r>
              <a:rPr lang="ru-RU" sz="2800" dirty="0" smtClean="0"/>
              <a:t>  и на кончике корешка</a:t>
            </a:r>
            <a:r>
              <a:rPr lang="ru-RU" sz="1600" dirty="0" smtClean="0"/>
              <a:t>, </a:t>
            </a:r>
          </a:p>
          <a:p>
            <a:r>
              <a:rPr lang="ru-RU" sz="2800" dirty="0" smtClean="0"/>
              <a:t>Обеспечивает формирование первичных</a:t>
            </a:r>
            <a:r>
              <a:rPr lang="ru-RU" sz="1600" dirty="0" smtClean="0"/>
              <a:t> </a:t>
            </a:r>
            <a:r>
              <a:rPr lang="ru-RU" sz="2800" dirty="0" smtClean="0"/>
              <a:t>тканей и органов и их рост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 descr="0008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23535"/>
            <a:ext cx="1785950" cy="2706094"/>
          </a:xfrm>
          <a:prstGeom prst="rect">
            <a:avLst/>
          </a:prstGeom>
        </p:spPr>
      </p:pic>
      <p:pic>
        <p:nvPicPr>
          <p:cNvPr id="6" name="Рисунок 5" descr="0007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59" y="4357694"/>
            <a:ext cx="1030225" cy="2075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57884" y="5715016"/>
            <a:ext cx="1376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Зона роста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55721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/>
                </a:solidFill>
              </a:rPr>
              <a:t>Конусы</a:t>
            </a:r>
            <a:r>
              <a:rPr lang="ru-RU" sz="3600" dirty="0" smtClean="0"/>
              <a:t> (</a:t>
            </a:r>
            <a:r>
              <a:rPr lang="ru-RU" sz="2000" dirty="0" smtClean="0"/>
              <a:t>в зоологии</a:t>
            </a:r>
            <a:r>
              <a:rPr lang="ru-RU" dirty="0" smtClean="0"/>
              <a:t>)  – </a:t>
            </a:r>
            <a:r>
              <a:rPr lang="ru-RU" sz="2800" dirty="0" smtClean="0"/>
              <a:t>семейство</a:t>
            </a:r>
          </a:p>
          <a:p>
            <a:r>
              <a:rPr lang="ru-RU" sz="2800" dirty="0" smtClean="0"/>
              <a:t> морских моллюсков</a:t>
            </a:r>
            <a:r>
              <a:rPr lang="ru-RU" dirty="0" smtClean="0"/>
              <a:t>, </a:t>
            </a:r>
            <a:r>
              <a:rPr lang="ru-RU" sz="2800" dirty="0" smtClean="0"/>
              <a:t>обитающих в </a:t>
            </a:r>
            <a:r>
              <a:rPr lang="ru-RU" sz="2800" b="1" dirty="0" smtClean="0"/>
              <a:t>тропиках</a:t>
            </a:r>
            <a:r>
              <a:rPr lang="ru-RU" sz="2800" dirty="0" smtClean="0"/>
              <a:t> и субтропиках</a:t>
            </a:r>
            <a:r>
              <a:rPr lang="ru-RU" dirty="0" smtClean="0"/>
              <a:t>.</a:t>
            </a:r>
          </a:p>
          <a:p>
            <a:r>
              <a:rPr lang="ru-RU" sz="2800" dirty="0" smtClean="0"/>
              <a:t>Хищники, имеют ядовитую железу</a:t>
            </a:r>
            <a:r>
              <a:rPr lang="ru-RU" dirty="0" smtClean="0"/>
              <a:t>.</a:t>
            </a:r>
          </a:p>
          <a:p>
            <a:r>
              <a:rPr lang="ru-RU" sz="2800" dirty="0" smtClean="0"/>
              <a:t>Раковины используют как украшения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0006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222">
            <a:off x="4867919" y="1677253"/>
            <a:ext cx="3143272" cy="426651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547</Words>
  <Application>Microsoft Office PowerPoint</Application>
  <PresentationFormat>Экран (4:3)</PresentationFormat>
  <Paragraphs>113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Список используемой литературы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61</cp:revision>
  <dcterms:created xsi:type="dcterms:W3CDTF">2009-01-13T17:19:01Z</dcterms:created>
  <dcterms:modified xsi:type="dcterms:W3CDTF">2009-01-24T19:17:21Z</dcterms:modified>
</cp:coreProperties>
</file>