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70" r:id="rId2"/>
    <p:sldId id="267" r:id="rId3"/>
    <p:sldId id="268" r:id="rId4"/>
    <p:sldId id="258" r:id="rId5"/>
    <p:sldId id="259" r:id="rId6"/>
    <p:sldId id="262" r:id="rId7"/>
    <p:sldId id="263" r:id="rId8"/>
    <p:sldId id="264" r:id="rId9"/>
    <p:sldId id="276" r:id="rId10"/>
    <p:sldId id="265" r:id="rId11"/>
    <p:sldId id="277" r:id="rId12"/>
    <p:sldId id="274" r:id="rId13"/>
    <p:sldId id="266" r:id="rId14"/>
    <p:sldId id="271" r:id="rId15"/>
    <p:sldId id="272" r:id="rId16"/>
    <p:sldId id="273" r:id="rId17"/>
    <p:sldId id="275" r:id="rId18"/>
    <p:sldId id="278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CA065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230" autoAdjust="0"/>
    <p:restoredTop sz="94661" autoAdjust="0"/>
  </p:normalViewPr>
  <p:slideViewPr>
    <p:cSldViewPr>
      <p:cViewPr varScale="1">
        <p:scale>
          <a:sx n="45" d="100"/>
          <a:sy n="45" d="100"/>
        </p:scale>
        <p:origin x="-5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26.01.2003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26.01.2003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26.01.2003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26.01.2003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26.01.2003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www.russiandvd.com/store/assets/product_images/imgs/front/29708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429000"/>
            <a:ext cx="4643470" cy="1428760"/>
          </a:xfrm>
        </p:spPr>
        <p:txBody>
          <a:bodyPr>
            <a:normAutofit/>
          </a:bodyPr>
          <a:lstStyle/>
          <a:p>
            <a:pPr algn="l"/>
            <a:r>
              <a:rPr lang="ru-RU" sz="3500" b="1" i="1" dirty="0" smtClean="0">
                <a:latin typeface="Times New Roman" pitchFamily="18" charset="0"/>
                <a:cs typeface="Times New Roman" pitchFamily="18" charset="0"/>
              </a:rPr>
              <a:t>К 100 - летию со дня рождения Н.Н .Носова</a:t>
            </a:r>
            <a:endParaRPr lang="ru-RU" sz="35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57298"/>
            <a:ext cx="9001156" cy="1828800"/>
          </a:xfrm>
        </p:spPr>
        <p:txBody>
          <a:bodyPr>
            <a:noAutofit/>
          </a:bodyPr>
          <a:lstStyle/>
          <a:p>
            <a:pPr algn="ctr"/>
            <a:r>
              <a:rPr lang="ru-RU" sz="5400" u="sng" dirty="0" smtClean="0">
                <a:latin typeface="Times New Roman" pitchFamily="18" charset="0"/>
                <a:cs typeface="Times New Roman" pitchFamily="18" charset="0"/>
              </a:rPr>
              <a:t>Внеклассное  мероприятие</a:t>
            </a:r>
            <a:br>
              <a:rPr lang="ru-RU" sz="54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«Самый веселый писатель на свете» </a:t>
            </a:r>
            <a:endParaRPr lang="ru-RU" sz="40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Admin\Рабочий стол\Незнайка\nikolainosov001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328986"/>
            <a:ext cx="2786082" cy="33432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43000">
              <a:srgbClr val="7030A0">
                <a:alpha val="53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7972452" cy="9220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Monotype Corsiva" pitchFamily="66" charset="0"/>
              </a:rPr>
              <a:t>  Незнайка смело шагнул за страницы родной книжки.</a:t>
            </a:r>
          </a:p>
          <a:p>
            <a:pPr>
              <a:buNone/>
            </a:pP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Monotype Corsiva" pitchFamily="66" charset="0"/>
              </a:rPr>
              <a:t>       Встретить его можно  встретить где угодно. </a:t>
            </a:r>
            <a:endParaRPr lang="ru-RU" sz="2800" dirty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Monotype Corsiva" pitchFamily="66" charset="0"/>
            </a:endParaRPr>
          </a:p>
        </p:txBody>
      </p:sp>
      <p:pic>
        <p:nvPicPr>
          <p:cNvPr id="5122" name="Picture 2" descr="C:\Documents and Settings\Admin\Рабочий стол\Незнайка\Russia_stamp_1992_№175646846846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61928">
            <a:off x="6267091" y="4959052"/>
            <a:ext cx="2407501" cy="1714488"/>
          </a:xfrm>
          <a:prstGeom prst="rect">
            <a:avLst/>
          </a:prstGeom>
          <a:noFill/>
        </p:spPr>
      </p:pic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14282" y="214290"/>
            <a:ext cx="8501122" cy="1714512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4800" b="1" i="1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5921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Незнайка – раскрученный бренд</a:t>
            </a:r>
            <a:endParaRPr lang="ru-RU" sz="4800" b="1" i="1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dist="35921" dir="2700000" algn="ctr" rotWithShape="0">
                  <a:srgbClr val="9999FF">
                    <a:alpha val="80000"/>
                  </a:srgbClr>
                </a:outerShdw>
              </a:effectLst>
              <a:latin typeface="Monotype Corsiva"/>
            </a:endParaRPr>
          </a:p>
        </p:txBody>
      </p:sp>
      <p:pic>
        <p:nvPicPr>
          <p:cNvPr id="2053" name="Picture 5" descr="D:\ПРЕЗИНТАЦИЯ\Незнайка000\photo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16616">
            <a:off x="3552947" y="2941641"/>
            <a:ext cx="2171700" cy="310038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4" name="Picture 6" descr="D:\ПРЕЗИНТАЦИЯ\Незнайка000\372-1_Neznaika_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62527">
            <a:off x="1011153" y="4113272"/>
            <a:ext cx="2590800" cy="2590800"/>
          </a:xfrm>
          <a:prstGeom prst="rect">
            <a:avLst/>
          </a:prstGeom>
          <a:noFill/>
        </p:spPr>
      </p:pic>
      <p:pic>
        <p:nvPicPr>
          <p:cNvPr id="1026" name="Picture 2" descr="D:\ПРЕЗИНТАЦИЯ\Незнайка000\8402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428868"/>
            <a:ext cx="1038225" cy="2381250"/>
          </a:xfrm>
          <a:prstGeom prst="rect">
            <a:avLst/>
          </a:prstGeom>
          <a:noFill/>
        </p:spPr>
      </p:pic>
      <p:pic>
        <p:nvPicPr>
          <p:cNvPr id="1027" name="Picture 3" descr="D:\ПРЕЗИНТАЦИЯ\Незнайка000\Копия 1neznayka2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1928802"/>
            <a:ext cx="3411813" cy="321468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3000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357158" y="285728"/>
            <a:ext cx="8358246" cy="20717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6000" b="1" i="1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0000">
                        <a:gamma/>
                        <a:tint val="92941"/>
                        <a:invGamma/>
                      </a:srgbClr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Герои Н.Носова в стране</a:t>
            </a:r>
          </a:p>
          <a:p>
            <a:pPr algn="ctr" rtl="0"/>
            <a:r>
              <a:rPr lang="ru-RU" sz="6000" b="1" i="1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0000">
                        <a:gamma/>
                        <a:tint val="92941"/>
                        <a:invGamma/>
                      </a:srgbClr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 «</a:t>
            </a:r>
            <a:r>
              <a:rPr lang="ru-RU" sz="6000" b="1" i="1" kern="10" spc="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0000">
                        <a:gamma/>
                        <a:tint val="92941"/>
                        <a:invGamma/>
                      </a:srgbClr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Угадайка</a:t>
            </a:r>
            <a:r>
              <a:rPr lang="ru-RU" sz="6000" b="1" i="1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0000">
                        <a:gamma/>
                        <a:tint val="92941"/>
                        <a:invGamma/>
                      </a:srgbClr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»</a:t>
            </a:r>
            <a:endParaRPr lang="ru-RU" sz="6000" b="1" i="1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50000">
                    <a:srgbClr val="FF0000">
                      <a:gamma/>
                      <a:tint val="92941"/>
                      <a:invGamma/>
                    </a:srgbClr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glow rad="101600">
                  <a:srgbClr val="FFFF00">
                    <a:alpha val="60000"/>
                  </a:srgbClr>
                </a:glow>
                <a:outerShdw dist="35921" dir="2700000" algn="ctr" rotWithShape="0">
                  <a:srgbClr val="990000"/>
                </a:outerShdw>
              </a:effectLst>
              <a:latin typeface="Georgia"/>
            </a:endParaRPr>
          </a:p>
        </p:txBody>
      </p:sp>
      <p:pic>
        <p:nvPicPr>
          <p:cNvPr id="3076" name="Picture 4" descr="D:\ПРЕЗИНТАЦИЯ\Незнайка000\mt_52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82948">
            <a:off x="342374" y="2222033"/>
            <a:ext cx="3514725" cy="2933700"/>
          </a:xfrm>
          <a:prstGeom prst="rect">
            <a:avLst/>
          </a:prstGeom>
          <a:noFill/>
        </p:spPr>
      </p:pic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571472" y="5072074"/>
            <a:ext cx="1071569" cy="15716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9600" kern="10" spc="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  <a:endParaRPr lang="ru-RU" sz="9600" kern="10" spc="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invGamma/>
                    </a:srgbClr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142844" y="1357298"/>
            <a:ext cx="857224" cy="12144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9600" kern="10" spc="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  <a:endParaRPr lang="ru-RU" sz="9600" kern="10" spc="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invGamma/>
                    </a:srgbClr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7072330" y="1142984"/>
            <a:ext cx="1571636" cy="21431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9600" kern="10" spc="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45F545"/>
                    </a:gs>
                    <a:gs pos="100000">
                      <a:srgbClr val="45F545">
                        <a:gamma/>
                        <a:tint val="97647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  <a:endParaRPr lang="ru-RU" sz="9600" kern="10" spc="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45F545"/>
                  </a:gs>
                  <a:gs pos="100000">
                    <a:srgbClr val="45F545">
                      <a:gamma/>
                      <a:tint val="97647"/>
                      <a:invGamma/>
                    </a:srgbClr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4929190" y="3429000"/>
            <a:ext cx="1143008" cy="1714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9600" kern="10" spc="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B0F0"/>
                    </a:gs>
                    <a:gs pos="100000">
                      <a:srgbClr val="00B0F0">
                        <a:gamma/>
                        <a:tint val="97647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  <a:endParaRPr lang="ru-RU" sz="9600" kern="10" spc="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0B0F0"/>
                  </a:gs>
                  <a:gs pos="100000">
                    <a:srgbClr val="00B0F0">
                      <a:gamma/>
                      <a:tint val="97647"/>
                      <a:invGamma/>
                    </a:srgbClr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3143240" y="5214950"/>
            <a:ext cx="1454151" cy="14271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9600" kern="10" spc="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7030A0"/>
                    </a:gs>
                    <a:gs pos="100000">
                      <a:srgbClr val="7030A0">
                        <a:gamma/>
                        <a:tint val="97647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  <a:endParaRPr lang="ru-RU" sz="9600" kern="10" spc="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7030A0"/>
                  </a:gs>
                  <a:gs pos="100000">
                    <a:srgbClr val="7030A0">
                      <a:gamma/>
                      <a:tint val="97647"/>
                      <a:invGamma/>
                    </a:srgbClr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" name="Picture 5" descr="D:\ПРЕЗИНТАЦИЯ\Незнайка000\ng004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262744">
            <a:off x="5000628" y="3429000"/>
            <a:ext cx="3714775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79" grpId="0"/>
      <p:bldP spid="3080" grpId="0"/>
      <p:bldP spid="3081" grpId="0"/>
      <p:bldP spid="30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rgbClr val="5E9EFF">
                <a:alpha val="78000"/>
              </a:srgbClr>
            </a:gs>
            <a:gs pos="0">
              <a:srgbClr val="85C2FF"/>
            </a:gs>
            <a:gs pos="70000">
              <a:srgbClr val="C4D6EB"/>
            </a:gs>
            <a:gs pos="32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428868"/>
            <a:ext cx="8643998" cy="42148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1400" b="1" i="1" dirty="0" smtClean="0"/>
              <a:t>КЕМ Н.НОСОВ МЕЧТАЛ СТАТЬ В ШКОЛЬНЫЕ ГОДЫ?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1400" b="1" i="1" dirty="0" smtClean="0"/>
              <a:t>НА КАКОМ МУЗЫКАЛЬНОМ ИНСТРУМЕНТЕ ОН ИГРАЛ?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1400" b="1" i="1" dirty="0" smtClean="0"/>
              <a:t>НА КАКОЙ ФАКУЛЬТЕТ ППОЛИТЕХНИЧЕСКОГО ИНСТИТУТА Н.НОСОВ  СОБИРАЛСЯ ПОСТУПАТЬ?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1400" b="1" i="1" dirty="0" smtClean="0"/>
              <a:t>КУДА Н.НОСОВ ПОСТУПИЛ?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1400" b="1" i="1" dirty="0" smtClean="0"/>
              <a:t>КАКОЙ ИНСТИТУТ Н.НОСОВ ОКОНЧИЛ?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1400" b="1" i="1" dirty="0" smtClean="0"/>
              <a:t>КАК НАЗЫВАЕТСЯ АВТОБИОГРАФИЧЕСКАЯ ПОВЕСТЬ Н.НОСОВА?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1400" b="1" i="1" dirty="0" smtClean="0"/>
              <a:t>КАК НАЗЫВАЕТСЯ ПЕРВЫЙ РАССКАЗ Н.НОСОВА?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1400" b="1" i="1" dirty="0" smtClean="0"/>
              <a:t>НА СТРАНИЦАХ КАКИХ ЖУРНАЛОВ ПОЯВИЛИСЬ ЕГО «ВЕСЕЛЫЕ РАССКАЗЫ» ?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1400" b="1" i="1" dirty="0" smtClean="0"/>
              <a:t>ЗА КАКОЕ ПРОИЗВЕДЕНИЕ Н.НОСОВ ПОЛУЧИЛ ГОСУДАРСТВЕННУЮ ПРЕМИЮ ИМЕНИ Н.К.КРУПСКОЙ?</a:t>
            </a:r>
            <a:endParaRPr lang="ru-RU" sz="14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71480"/>
            <a:ext cx="8715436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ВОПРОСЫ ПО БИОГРАФИИ </a:t>
            </a:r>
          </a:p>
          <a:p>
            <a:pPr algn="ctr"/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Н.НОСОВА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098" name="Picture 2" descr="D:\ПРЕЗИНТАЦИЯ\аНМАЦИИ\book3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03775">
            <a:off x="6621252" y="2906482"/>
            <a:ext cx="2370941" cy="23709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4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4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4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4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4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4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4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39224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ru-RU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Задание: </a:t>
            </a:r>
            <a:r>
              <a:rPr lang="ru-RU" sz="3000" dirty="0" smtClean="0">
                <a:latin typeface="Monotype Corsiva" pitchFamily="66" charset="0"/>
                <a:cs typeface="Times New Roman" pitchFamily="18" charset="0"/>
              </a:rPr>
              <a:t>из данных слов составить названия рассказов Н.Носова</a:t>
            </a:r>
            <a:endParaRPr lang="ru-RU" dirty="0" smtClean="0">
              <a:latin typeface="Monotype Corsiva" pitchFamily="66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  <a:cs typeface="Times New Roman" pitchFamily="18" charset="0"/>
              </a:rPr>
              <a:t>Слова:</a:t>
            </a:r>
            <a:r>
              <a:rPr lang="ru-RU" sz="3900" b="1" i="1" u="sng" dirty="0" smtClean="0">
                <a:latin typeface="Georgia" pitchFamily="18" charset="0"/>
                <a:cs typeface="Times New Roman" pitchFamily="18" charset="0"/>
              </a:rPr>
              <a:t> </a:t>
            </a:r>
            <a:endParaRPr lang="ru-RU" sz="3000" b="1" i="1" u="sng" dirty="0" smtClean="0">
              <a:latin typeface="Georgia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ru-RU" sz="3200" dirty="0" smtClean="0">
                <a:latin typeface="Monotype Corsiva" pitchFamily="66" charset="0"/>
                <a:cs typeface="Times New Roman" pitchFamily="18" charset="0"/>
              </a:rPr>
              <a:t>живая, Мишкина, семейка, каша, бенгальские, я, огни, про, наш, Гену, каток, на, охотника, горке, задача, Шурик, про, Федина, репку ,три, шляпу, веселая, и, помогаю, у, дедушки.</a:t>
            </a:r>
            <a:endParaRPr lang="ru-RU" sz="32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928794" y="285728"/>
            <a:ext cx="4786346" cy="178595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 </a:t>
            </a:r>
            <a:r>
              <a:rPr lang="ru-RU" sz="3600" b="1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«МОЗАИКА»</a:t>
            </a:r>
            <a:endParaRPr lang="ru-RU" sz="3600" b="1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pic>
        <p:nvPicPr>
          <p:cNvPr id="5122" name="Picture 2" descr="D:\ПРЕЗИНТАЦИЯ\аНМАЦИИ\2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5929306"/>
            <a:ext cx="928694" cy="928694"/>
          </a:xfrm>
          <a:prstGeom prst="rect">
            <a:avLst/>
          </a:prstGeom>
          <a:noFill/>
        </p:spPr>
      </p:pic>
      <p:pic>
        <p:nvPicPr>
          <p:cNvPr id="6" name="Picture 2" descr="D:\ПРЕЗИНТАЦИЯ\аНМАЦИИ\2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5929306"/>
            <a:ext cx="928694" cy="928694"/>
          </a:xfrm>
          <a:prstGeom prst="rect">
            <a:avLst/>
          </a:prstGeom>
          <a:noFill/>
        </p:spPr>
      </p:pic>
      <p:pic>
        <p:nvPicPr>
          <p:cNvPr id="7" name="Picture 2" descr="D:\ПРЕЗИНТАЦИЯ\аНМАЦИИ\2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5929306"/>
            <a:ext cx="928694" cy="9286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571612"/>
            <a:ext cx="8929718" cy="10715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i="1" u="sng" dirty="0" smtClean="0">
                <a:solidFill>
                  <a:srgbClr val="CA065A"/>
                </a:solidFill>
                <a:latin typeface="Monotype Corsiva" pitchFamily="66" charset="0"/>
              </a:rPr>
              <a:t>Задание:</a:t>
            </a:r>
            <a:r>
              <a:rPr lang="ru-RU" sz="3600" i="1" u="sng" dirty="0" smtClean="0">
                <a:latin typeface="Monotype Corsiva" pitchFamily="66" charset="0"/>
              </a:rPr>
              <a:t> </a:t>
            </a:r>
            <a:r>
              <a:rPr lang="ru-RU" sz="3200" dirty="0" smtClean="0">
                <a:latin typeface="Monotype Corsiva" pitchFamily="66" charset="0"/>
              </a:rPr>
              <a:t>отгадать загадку, а по отгадке вспомнить и назвать рассказ Н.Носова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571744"/>
            <a:ext cx="3143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Monotype Corsiva" pitchFamily="66" charset="0"/>
              </a:rPr>
              <a:t>1. На коровьем молоке</a:t>
            </a:r>
          </a:p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Monotype Corsiva" pitchFamily="66" charset="0"/>
              </a:rPr>
              <a:t>Сварили мы её в горшке.</a:t>
            </a:r>
          </a:p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Monotype Corsiva" pitchFamily="66" charset="0"/>
              </a:rPr>
              <a:t>Она сытная, густая, </a:t>
            </a:r>
          </a:p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Monotype Corsiva" pitchFamily="66" charset="0"/>
              </a:rPr>
              <a:t>Ох и вкусная какая!</a:t>
            </a: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285720" y="4500570"/>
            <a:ext cx="3857652" cy="8572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Monotype Corsiva" pitchFamily="66" charset="0"/>
              </a:rPr>
              <a:t>3.Вильнёт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Monotype Corsiva" pitchFamily="66" charset="0"/>
              </a:rPr>
              <a:t> хвостом туда- сюда-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Monotype Corsiva" pitchFamily="66" charset="0"/>
              </a:rPr>
              <a:t>И нет её, и нет следа.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uLnTx/>
              <a:uFillTx/>
              <a:latin typeface="Monotype Corsiva" pitchFamily="66" charset="0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6500794" y="4429132"/>
            <a:ext cx="2643206" cy="150019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Monotype Corsiva" pitchFamily="66" charset="0"/>
              </a:rPr>
              <a:t>4.Птичка-невеличка,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2400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Monotype Corsiva" pitchFamily="66" charset="0"/>
              </a:rPr>
              <a:t>Носик стальной,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Monotype Corsiva" pitchFamily="66" charset="0"/>
              </a:rPr>
              <a:t>Хвостик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uLnTx/>
                <a:uFillTx/>
                <a:latin typeface="Monotype Corsiva" pitchFamily="66" charset="0"/>
              </a:rPr>
              <a:t> льняной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uLnTx/>
              <a:uFillTx/>
              <a:latin typeface="Monotype Corsiva" pitchFamily="66" charset="0"/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3357554" y="5000636"/>
            <a:ext cx="4214842" cy="18573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Monotype Corsiva" pitchFamily="66" charset="0"/>
              </a:rPr>
              <a:t>5.С хозяином дружит,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2400" dirty="0" smtClean="0">
                <a:solidFill>
                  <a:srgbClr val="0099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</a:rPr>
              <a:t>Дом сторожит,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Monotype Corsiva" pitchFamily="66" charset="0"/>
              </a:rPr>
              <a:t>Живёт под крылечком,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2400" dirty="0" smtClean="0">
                <a:solidFill>
                  <a:srgbClr val="0099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</a:rPr>
              <a:t>Хвостик колечком.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uLnTx/>
              <a:uFillTx/>
              <a:latin typeface="Monotype Corsiva" pitchFamily="66" charset="0"/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785918" y="357166"/>
            <a:ext cx="5357850" cy="12858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</a:rPr>
              <a:t>«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effectLst/>
                <a:latin typeface="Arial Black"/>
              </a:rPr>
              <a:t>Отгадай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</a:rPr>
              <a:t>»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effectLst/>
              <a:latin typeface="Arial Black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71934" y="2643182"/>
            <a:ext cx="371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</a:rPr>
              <a:t>2. Не летает , не жужжит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</a:rPr>
              <a:t>Жук по улице бежит.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</a:rPr>
              <a:t>И горят в глазах жука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</a:rPr>
              <a:t>Два блестящих огонька.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35480"/>
            <a:ext cx="8786842" cy="19221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Задание</a:t>
            </a:r>
            <a:r>
              <a:rPr lang="ru-RU" sz="3200" dirty="0" smtClean="0">
                <a:latin typeface="Monotype Corsiva" pitchFamily="66" charset="0"/>
              </a:rPr>
              <a:t> :соединить имена и профессии коротышек.</a:t>
            </a:r>
          </a:p>
          <a:p>
            <a:pPr>
              <a:lnSpc>
                <a:spcPct val="150000"/>
              </a:lnSpc>
              <a:buNone/>
            </a:pPr>
            <a:r>
              <a:rPr lang="ru-RU" sz="21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Знайка</a:t>
            </a:r>
            <a:r>
              <a:rPr lang="ru-RU" sz="2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Пончик, Молчун, Винтик, </a:t>
            </a:r>
            <a:r>
              <a:rPr lang="ru-RU" sz="21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Пилюлькин</a:t>
            </a:r>
            <a:r>
              <a:rPr lang="ru-RU" sz="2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Авоська, Цветик,</a:t>
            </a:r>
          </a:p>
          <a:p>
            <a:pPr>
              <a:lnSpc>
                <a:spcPct val="150000"/>
              </a:lnSpc>
              <a:buNone/>
            </a:pPr>
            <a:r>
              <a:rPr lang="ru-RU" sz="2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   </a:t>
            </a:r>
            <a:r>
              <a:rPr lang="ru-RU" sz="21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Гусля</a:t>
            </a:r>
            <a:r>
              <a:rPr lang="ru-RU" sz="2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Тюбик, Пулька, </a:t>
            </a:r>
            <a:r>
              <a:rPr lang="ru-RU" sz="21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Стекляшкин</a:t>
            </a:r>
            <a:r>
              <a:rPr lang="ru-RU" sz="2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, </a:t>
            </a:r>
            <a:r>
              <a:rPr lang="ru-RU" sz="21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Смекайло</a:t>
            </a:r>
            <a:r>
              <a:rPr lang="ru-RU" sz="2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, Медуница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 rot="353526">
            <a:off x="440628" y="164013"/>
            <a:ext cx="7834116" cy="202938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20519999" lon="1080000" rev="0"/>
              </a:camera>
              <a:lightRig rig="legacyHarsh4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Профессии коротышек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5357826"/>
            <a:ext cx="1473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ученый</a:t>
            </a:r>
            <a:endParaRPr lang="ru-RU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57884" y="3571876"/>
            <a:ext cx="1183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повар</a:t>
            </a:r>
            <a:endParaRPr lang="ru-RU" sz="2400" i="1" dirty="0"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5500702"/>
            <a:ext cx="1919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сапожник</a:t>
            </a:r>
            <a:endParaRPr lang="ru-RU" b="1" i="1" dirty="0"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8860" y="4572008"/>
            <a:ext cx="1630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механик</a:t>
            </a:r>
            <a:endParaRPr lang="ru-RU" i="1" dirty="0"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00430" y="4071942"/>
            <a:ext cx="1476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доктор</a:t>
            </a:r>
            <a:endParaRPr lang="ru-RU" i="1" dirty="0"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488" y="5786454"/>
            <a:ext cx="2100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почтальон</a:t>
            </a:r>
            <a:endParaRPr lang="ru-RU" i="1" dirty="0">
              <a:latin typeface="Georg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86050" y="3643314"/>
            <a:ext cx="1066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поэт</a:t>
            </a:r>
            <a:endParaRPr lang="ru-RU" i="1" dirty="0">
              <a:solidFill>
                <a:srgbClr val="0070C0"/>
              </a:solidFill>
              <a:effectLst/>
              <a:latin typeface="Georgia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4214818"/>
            <a:ext cx="2034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музыкант</a:t>
            </a:r>
            <a:endParaRPr lang="ru-RU" sz="2400" i="1" dirty="0"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Georg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15140" y="5929330"/>
            <a:ext cx="1915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художник</a:t>
            </a:r>
            <a:endParaRPr lang="ru-RU" i="1" dirty="0">
              <a:latin typeface="Georgia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929058" y="4857760"/>
            <a:ext cx="1685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охотник</a:t>
            </a:r>
            <a:endParaRPr lang="ru-RU" i="1" dirty="0"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Georgia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429388" y="4071942"/>
            <a:ext cx="1936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астроном</a:t>
            </a:r>
            <a:endParaRPr lang="ru-RU" i="1" dirty="0">
              <a:latin typeface="Georgia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2844" y="4929198"/>
            <a:ext cx="1843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писатель</a:t>
            </a:r>
            <a:endParaRPr lang="ru-RU" i="1" dirty="0"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Georgia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500694" y="4572008"/>
            <a:ext cx="978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врач</a:t>
            </a:r>
            <a:endParaRPr lang="ru-RU" i="1" dirty="0"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Georgia" pitchFamily="18" charset="0"/>
            </a:endParaRPr>
          </a:p>
        </p:txBody>
      </p:sp>
      <p:pic>
        <p:nvPicPr>
          <p:cNvPr id="6147" name="Picture 3" descr="D:\ПРЕЗИНТАЦИЯ\аНМАЦИИ\ar4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365317">
            <a:off x="1704765" y="3715050"/>
            <a:ext cx="1371600" cy="685800"/>
          </a:xfrm>
          <a:prstGeom prst="rect">
            <a:avLst/>
          </a:prstGeom>
          <a:noFill/>
        </p:spPr>
      </p:pic>
      <p:pic>
        <p:nvPicPr>
          <p:cNvPr id="6148" name="Picture 4" descr="D:\ПРЕЗИНТАЦИЯ\аНМАЦИИ\ar4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871692">
            <a:off x="4554297" y="3852364"/>
            <a:ext cx="1371600" cy="685800"/>
          </a:xfrm>
          <a:prstGeom prst="rect">
            <a:avLst/>
          </a:prstGeom>
          <a:noFill/>
        </p:spPr>
      </p:pic>
      <p:pic>
        <p:nvPicPr>
          <p:cNvPr id="6149" name="Picture 5" descr="D:\ПРЕЗИНТАЦИЯ\аНМАЦИИ\ar4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943426">
            <a:off x="7278859" y="4924335"/>
            <a:ext cx="1371600" cy="685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43050"/>
            <a:ext cx="8858312" cy="52149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i="1" u="sng" dirty="0" smtClean="0">
                <a:solidFill>
                  <a:srgbClr val="FF0000"/>
                </a:solidFill>
                <a:latin typeface="Georgia" pitchFamily="18" charset="0"/>
              </a:rPr>
              <a:t>Задание: </a:t>
            </a:r>
            <a:r>
              <a:rPr lang="ru-RU" sz="2100" i="1" dirty="0" smtClean="0">
                <a:solidFill>
                  <a:srgbClr val="FF0000"/>
                </a:solidFill>
                <a:latin typeface="Georgia" pitchFamily="18" charset="0"/>
              </a:rPr>
              <a:t>назвать авторов </a:t>
            </a:r>
            <a:r>
              <a:rPr lang="en-US" sz="2100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2100" i="1" dirty="0" smtClean="0">
                <a:solidFill>
                  <a:srgbClr val="FF0000"/>
                </a:solidFill>
                <a:latin typeface="Georgia" pitchFamily="18" charset="0"/>
              </a:rPr>
              <a:t>следующих фраз:</a:t>
            </a:r>
            <a:endParaRPr lang="ru-RU" sz="2000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800" i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Georgia" pitchFamily="18" charset="0"/>
              </a:rPr>
              <a:t>«ТЫ, НЕЗНАЙКА, ВИДНО, БОЛЬНОЙ.  У ТЕБЯ ЧТО- ТО  С ГЛАЗАМИ СЛУЧИЛОСЬ. КОГДА ЭТО ТЫ ВИДЕЛ, ЧТОБ У МЕНЯ ВМЕСТО НОСА БЫЛ ГРАДУСНИК ?»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800" i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Georgia" pitchFamily="18" charset="0"/>
              </a:rPr>
              <a:t>« НУ, СПОСОБНЫЙ , СПОСОБНЫЙ, ТОЛЬКО ОТСТАНЬ! У МЕНЯ ГОЛОВА РАЗБОЛЕЛАСЬ. СОЧИНЯЙ ТАК, ЧТОБЫ БЫЛ СМЫСЛ И РИФМА,  ВОТ ТЕБЕ И СТИХИ.»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800" i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Georgia" pitchFamily="18" charset="0"/>
              </a:rPr>
              <a:t>«БРАТЦЫ! ЧТО ОН ПРО МЕНЯ СОЧИНЯЕТ?  НИКАКОГО ХОЛОДНОГО УТЮГА Я НЕ ГЛОТАЛ!»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800" i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Georgia" pitchFamily="18" charset="0"/>
              </a:rPr>
              <a:t>« ЭТО ПОТОМУ, ЧТО ТЫ К МОЕЙ МУЗЫКЕ ЕЩЕ НЕ ПРИВЫК. ВОТ ПРИВЫКНЕШЬ, И УШИ НЕ СТАГУТ БОЛЕТЬ.»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800" i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Georgia" pitchFamily="18" charset="0"/>
              </a:rPr>
              <a:t>«САДИТЕСЬ, ПОЖАЛУЙСТА, УСРАИВАЙТЕСЬ ПОУДОБНЕЕ. МЕСТА НА ВОЗДУШНОМ ШАРЕ ВСЕМ ХВАТИТ.»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57166"/>
            <a:ext cx="878684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72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Кто это сказал?</a:t>
            </a:r>
            <a:endParaRPr lang="ru-RU" sz="7200" b="1" i="1" dirty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pic>
        <p:nvPicPr>
          <p:cNvPr id="7171" name="Picture 3" descr="D:\ПРЕЗИНТАЦИЯ\аНМАЦИИ\book3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60684">
            <a:off x="7620091" y="4981780"/>
            <a:ext cx="1571604" cy="9331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471990" cy="4389120"/>
          </a:xfrm>
        </p:spPr>
        <p:txBody>
          <a:bodyPr numCol="1">
            <a:normAutofit/>
          </a:bodyPr>
          <a:lstStyle/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ПРИКЛЮЧЕНИЯ</a:t>
            </a:r>
            <a:r>
              <a:rPr lang="ru-RU" sz="1600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1400" dirty="0" smtClean="0"/>
              <a:t>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 ЕГО ДРУЗЕЙ.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ВИТЯ</a:t>
            </a:r>
            <a:r>
              <a:rPr lang="ru-RU" sz="1400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1400" dirty="0" smtClean="0"/>
              <a:t>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 ШКОЛЕ И ДОМА.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ДНЕВНИК КОЛИ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1400" b="1" dirty="0" smtClean="0"/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ПОВЕСТЬ О МОЕМ ДРУГЕ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1400" b="1" dirty="0" smtClean="0"/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ВИНТИК, ШПУНТИК И</a:t>
            </a:r>
            <a:r>
              <a:rPr lang="ru-RU" sz="1600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1400" b="1" dirty="0" smtClean="0"/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1400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1400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/>
              <a:t>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У ДЕДУШКИ.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КОГДА МЫ </a:t>
            </a:r>
            <a:r>
              <a:rPr lang="ru-RU" sz="3200" b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1400" dirty="0" smtClean="0"/>
              <a:t> </a:t>
            </a:r>
          </a:p>
        </p:txBody>
      </p:sp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428596" y="285728"/>
            <a:ext cx="8072494" cy="157163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63500" dir="8587806" algn="ctr" rotWithShape="0">
                    <a:srgbClr val="FFFF00">
                      <a:alpha val="80000"/>
                    </a:srgbClr>
                  </a:outerShdw>
                </a:effectLst>
                <a:latin typeface="Impact"/>
              </a:rPr>
              <a:t>ВСТАВЬ ПРОПУЩЕННОЕ СЛОВО</a:t>
            </a:r>
            <a:endParaRPr lang="ru-RU" sz="3600" b="1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63500" dir="8587806" algn="ctr" rotWithShape="0">
                  <a:srgbClr val="FFFF0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8194" name="Picture 2" descr="D:\ПРЕЗИНТАЦИЯ\аНМАЦИИ\5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4572008"/>
            <a:ext cx="1857385" cy="1857385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929158" y="1643050"/>
            <a:ext cx="4214842" cy="4389120"/>
          </a:xfrm>
          <a:prstGeom prst="rect">
            <a:avLst/>
          </a:prstGeom>
        </p:spPr>
        <p:txBody>
          <a:bodyPr vert="horz" numCol="1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ct val="20000"/>
              </a:spcBef>
              <a:buClr>
                <a:srgbClr val="7030A0"/>
              </a:buClr>
              <a:buSzPct val="95000"/>
              <a:buFont typeface="Wingdings" pitchFamily="2" charset="2"/>
              <a:buChar char="v"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БАБУШКА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lvl="0" indent="-274320">
              <a:spcBef>
                <a:spcPct val="20000"/>
              </a:spcBef>
              <a:buClr>
                <a:srgbClr val="7030A0"/>
              </a:buClr>
              <a:buSzPct val="95000"/>
              <a:buFont typeface="Wingdings" pitchFamily="2" charset="2"/>
              <a:buChar char="v"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1400" b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РЕПКУ.</a:t>
            </a:r>
            <a:endParaRPr kumimoji="0" lang="ru-RU" sz="1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7030A0"/>
              </a:buClr>
              <a:buSzPct val="95000"/>
              <a:buFont typeface="Wingdings" pitchFamily="2" charset="2"/>
              <a:buChar char="v"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1400" b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КАТОК.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lvl="0" indent="-274320">
              <a:spcBef>
                <a:spcPct val="20000"/>
              </a:spcBef>
              <a:buClr>
                <a:srgbClr val="7030A0"/>
              </a:buClr>
              <a:buSzPct val="95000"/>
              <a:buFont typeface="Wingdings" pitchFamily="2" charset="2"/>
              <a:buChar char="v"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ОХОТНИКА.</a:t>
            </a:r>
            <a:endParaRPr kumimoji="0" lang="ru-RU" sz="1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7030A0"/>
              </a:buClr>
              <a:buSzPct val="95000"/>
              <a:buFont typeface="Wingdings" pitchFamily="2" charset="2"/>
              <a:buChar char="v"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ПРИКЛЮЧЕНИЯ ТОЛИ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kumimoji="0" lang="ru-RU" sz="1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7030A0"/>
              </a:buClr>
              <a:buSzPct val="95000"/>
              <a:buFont typeface="Wingdings" pitchFamily="2" charset="2"/>
              <a:buChar char="v"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1400" b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ОГНИ.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 rot="5400000">
            <a:off x="-2321755" y="2678913"/>
            <a:ext cx="6643710" cy="1285884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49602"/>
              </a:avLst>
            </a:prstTxWarp>
          </a:bodyPr>
          <a:lstStyle/>
          <a:p>
            <a:pPr algn="ctr" rtl="0" fontAlgn="auto"/>
            <a:r>
              <a:rPr lang="ru-RU" sz="6000" b="1" kern="10" spc="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15000">
                      <a:srgbClr val="66008F"/>
                    </a:gs>
                    <a:gs pos="32499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1">
                      <a:srgbClr val="FF0000"/>
                    </a:gs>
                    <a:gs pos="67501">
                      <a:srgbClr val="BA0066"/>
                    </a:gs>
                    <a:gs pos="85000">
                      <a:srgbClr val="66008F"/>
                    </a:gs>
                    <a:gs pos="100000">
                      <a:srgbClr val="000082"/>
                    </a:gs>
                  </a:gsLst>
                  <a:lin ang="16200000" scaled="1"/>
                </a:gradFill>
                <a:effectLst>
                  <a:outerShdw dist="53882" dir="2700000" algn="ctr" rotWithShape="0">
                    <a:srgbClr val="CBCBCB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Кроссворд</a:t>
            </a:r>
            <a:endParaRPr lang="ru-RU" sz="6000" b="1" kern="10" spc="0" dirty="0">
              <a:ln w="12700">
                <a:solidFill>
                  <a:srgbClr val="FFFF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82"/>
                  </a:gs>
                  <a:gs pos="15000">
                    <a:srgbClr val="66008F"/>
                  </a:gs>
                  <a:gs pos="32499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1">
                    <a:srgbClr val="FF0000"/>
                  </a:gs>
                  <a:gs pos="67501">
                    <a:srgbClr val="BA0066"/>
                  </a:gs>
                  <a:gs pos="85000">
                    <a:srgbClr val="66008F"/>
                  </a:gs>
                  <a:gs pos="100000">
                    <a:srgbClr val="000082"/>
                  </a:gs>
                </a:gsLst>
                <a:lin ang="16200000" scaled="1"/>
              </a:gradFill>
              <a:effectLst>
                <a:outerShdw dist="53882" dir="2700000" algn="ctr" rotWithShape="0">
                  <a:srgbClr val="CBCBCB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Picture 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642918"/>
            <a:ext cx="2250297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85918" y="4572008"/>
            <a:ext cx="7572396" cy="22859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0000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Музыкант. </a:t>
            </a:r>
            <a:r>
              <a:rPr lang="ru-RU" sz="2800" dirty="0" smtClean="0">
                <a:solidFill>
                  <a:srgbClr val="0000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Коротышка-умница. 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Врач Зелёного города. </a:t>
            </a:r>
            <a:r>
              <a:rPr lang="ru-RU" sz="2800" dirty="0" smtClean="0">
                <a:solidFill>
                  <a:srgbClr val="0000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dirty="0" err="1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Коротышка-ворчушка</a:t>
            </a:r>
            <a:r>
              <a:rPr lang="ru-RU" sz="2800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800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Поэт Цветочного города. 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800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Механик. </a:t>
            </a:r>
            <a:r>
              <a:rPr lang="ru-RU" sz="2800" dirty="0" smtClean="0">
                <a:solidFill>
                  <a:srgbClr val="0000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800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Астроном. </a:t>
            </a:r>
            <a:r>
              <a:rPr lang="ru-RU" sz="2800" dirty="0" smtClean="0">
                <a:solidFill>
                  <a:srgbClr val="0000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800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Художник.</a:t>
            </a:r>
          </a:p>
          <a:p>
            <a:pPr>
              <a:buNone/>
            </a:pPr>
            <a:r>
              <a:rPr lang="ru-RU" sz="2800" dirty="0" smtClean="0">
                <a:solidFill>
                  <a:srgbClr val="0000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ru-RU" sz="2800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Доктор Цветочного горда. </a:t>
            </a:r>
            <a:r>
              <a:rPr lang="ru-RU" sz="2800" dirty="0" smtClean="0">
                <a:solidFill>
                  <a:srgbClr val="0000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ru-RU" sz="2800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Охотник.</a:t>
            </a:r>
          </a:p>
          <a:p>
            <a:endParaRPr lang="ru-RU" dirty="0"/>
          </a:p>
        </p:txBody>
      </p:sp>
      <p:pic>
        <p:nvPicPr>
          <p:cNvPr id="1026" name="Picture 2" descr="D:\ПРЕЗИНТАЦИЯ\Кроссворд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0000"/>
          </a:blip>
          <a:srcRect/>
          <a:stretch>
            <a:fillRect/>
          </a:stretch>
        </p:blipFill>
        <p:spPr bwMode="auto">
          <a:xfrm>
            <a:off x="1428728" y="0"/>
            <a:ext cx="6215106" cy="457593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8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8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8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8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329642" cy="4708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Georgia" pitchFamily="18" charset="0"/>
              </a:rPr>
              <a:t>1. «Самый весёлый писатель на свете».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2. </a:t>
            </a:r>
            <a:r>
              <a:rPr lang="ru-RU" dirty="0" err="1" smtClean="0">
                <a:latin typeface="Georgia" pitchFamily="18" charset="0"/>
              </a:rPr>
              <a:t>Плугатырёва</a:t>
            </a:r>
            <a:r>
              <a:rPr lang="ru-RU" dirty="0" smtClean="0">
                <a:latin typeface="Georgia" pitchFamily="18" charset="0"/>
              </a:rPr>
              <a:t> Татьяна Анатольевна, учитель начальных классов, МОУ «Лицей №1», г. Балаково.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3. Внеклассное мероприятие в 3–4 классах.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4. Цель: Расширить знания детей о писателе Н.Носове и его произведениях.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5.</a:t>
            </a:r>
            <a:r>
              <a:rPr lang="ru-RU" sz="2800" b="1" dirty="0" smtClean="0">
                <a:latin typeface="Georgia" pitchFamily="18" charset="0"/>
              </a:rPr>
              <a:t> </a:t>
            </a:r>
            <a:r>
              <a:rPr lang="ru-RU" sz="2800" dirty="0" smtClean="0">
                <a:latin typeface="Georgia" pitchFamily="18" charset="0"/>
              </a:rPr>
              <a:t>В работе использованы: </a:t>
            </a:r>
            <a:r>
              <a:rPr lang="en-US" sz="2800" dirty="0" smtClean="0">
                <a:latin typeface="Georgia" pitchFamily="18" charset="0"/>
              </a:rPr>
              <a:t>Internet, Power</a:t>
            </a:r>
            <a:r>
              <a:rPr lang="ru-RU" sz="2800" dirty="0" smtClean="0">
                <a:latin typeface="Georgia" pitchFamily="18" charset="0"/>
              </a:rPr>
              <a:t> </a:t>
            </a:r>
            <a:r>
              <a:rPr lang="en-US" sz="2800" dirty="0" smtClean="0">
                <a:latin typeface="Georgia" pitchFamily="18" charset="0"/>
              </a:rPr>
              <a:t>Point</a:t>
            </a:r>
            <a:r>
              <a:rPr lang="ru-RU" sz="2800" dirty="0" smtClean="0">
                <a:latin typeface="Georgia" pitchFamily="18" charset="0"/>
              </a:rPr>
              <a:t>, </a:t>
            </a:r>
            <a:r>
              <a:rPr lang="en-US" sz="2800" dirty="0" smtClean="0">
                <a:latin typeface="Georgia" pitchFamily="18" charset="0"/>
              </a:rPr>
              <a:t>Word</a:t>
            </a:r>
            <a:r>
              <a:rPr lang="ru-RU" sz="2800" dirty="0" smtClean="0">
                <a:latin typeface="Georgia" pitchFamily="18" charset="0"/>
              </a:rPr>
              <a:t>, сканирование.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6. Объём работы 19 слайдов.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714348" y="214290"/>
            <a:ext cx="7643866" cy="1785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48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Аннотация</a:t>
            </a:r>
            <a:endParaRPr lang="ru-RU" sz="48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glow rad="101600">
                  <a:schemeClr val="bg2">
                    <a:lumMod val="50000"/>
                    <a:alpha val="60000"/>
                  </a:schemeClr>
                </a:glow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Новая папка\book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79956">
            <a:off x="6718099" y="5442655"/>
            <a:ext cx="2877444" cy="12054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2214554"/>
            <a:ext cx="4214842" cy="43577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Родился Николай Николаевич Носов  в 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Киеве 23 ноября 1908 года в семье актера, учился в Киевском художественном институте, окончил Московский институт кинематографии, работал кинорежиссером. Первые рассказы опубликовал в 1938 году.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5" descr="nosov_1_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357430"/>
            <a:ext cx="4125277" cy="3643338"/>
          </a:xfrm>
          <a:prstGeom prst="rect">
            <a:avLst/>
          </a:prstGeom>
          <a:noFill/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500034" y="785794"/>
            <a:ext cx="8222368" cy="142426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20000"/>
                <a:gd name="adj2" fmla="val 1318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Любимому писателю 100 лет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1785926"/>
            <a:ext cx="3929090" cy="207170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300" dirty="0" smtClean="0">
                <a:latin typeface="Monotype Corsiva" pitchFamily="66" charset="0"/>
                <a:cs typeface="Times New Roman" pitchFamily="18" charset="0"/>
              </a:rPr>
              <a:t>Все произведения  Н.Носова - это увиденное, услышанное и талантливо перенесенное на бумагу.</a:t>
            </a:r>
            <a:endParaRPr lang="ru-RU" sz="3300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Picture 10" descr="3982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7" y="1643050"/>
            <a:ext cx="2350115" cy="2286016"/>
          </a:xfrm>
          <a:prstGeom prst="rect">
            <a:avLst/>
          </a:prstGeom>
          <a:noFill/>
        </p:spPr>
      </p:pic>
      <p:pic>
        <p:nvPicPr>
          <p:cNvPr id="5" name="Picture 11" descr="огурц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86170">
            <a:off x="5773745" y="3515436"/>
            <a:ext cx="2119857" cy="3031283"/>
          </a:xfrm>
          <a:prstGeom prst="rect">
            <a:avLst/>
          </a:prstGeom>
          <a:noFill/>
        </p:spPr>
      </p:pic>
      <p:pic>
        <p:nvPicPr>
          <p:cNvPr id="7" name="Picture 17" descr="2970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819785">
            <a:off x="261166" y="2114043"/>
            <a:ext cx="2379220" cy="2592494"/>
          </a:xfrm>
          <a:prstGeom prst="rect">
            <a:avLst/>
          </a:prstGeom>
          <a:noFill/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85720" y="357166"/>
            <a:ext cx="8501122" cy="10715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ru-RU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/>
              </a:rPr>
              <a:t>ВНИМАТЕЛЬНЫЙ СЛУШАТЕЛЬ</a:t>
            </a:r>
            <a:endParaRPr lang="ru-RU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027" name="Picture 3" descr="D:\пРЕЗИНТАЦИЯ\100061765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3929066"/>
            <a:ext cx="2000264" cy="28777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inventors-nikolay-noso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5900">
            <a:off x="5473184" y="2254621"/>
            <a:ext cx="3348161" cy="4152044"/>
          </a:xfrm>
          <a:prstGeom prst="rect">
            <a:avLst/>
          </a:prstGeom>
          <a:noFill/>
        </p:spPr>
      </p:pic>
      <p:pic>
        <p:nvPicPr>
          <p:cNvPr id="5" name="Picture 13" descr="Фан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19551">
            <a:off x="4295157" y="2180347"/>
            <a:ext cx="2397892" cy="319914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57364"/>
            <a:ext cx="5214942" cy="4214842"/>
          </a:xfrm>
        </p:spPr>
        <p:txBody>
          <a:bodyPr>
            <a:noAutofit/>
          </a:bodyPr>
          <a:lstStyle/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  <a:cs typeface="Lucida Sans Unicode" pitchFamily="34" charset="0"/>
              </a:rPr>
              <a:t>1938г. - рассказ  </a:t>
            </a:r>
            <a:r>
              <a:rPr lang="ru-RU" sz="3200" b="1" u="sng" dirty="0" smtClean="0">
                <a:solidFill>
                  <a:srgbClr val="7030A0"/>
                </a:solidFill>
                <a:latin typeface="Monotype Corsiva" pitchFamily="66" charset="0"/>
                <a:cs typeface="Lucida Sans Unicode" pitchFamily="34" charset="0"/>
              </a:rPr>
              <a:t>«Затейники»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  <a:cs typeface="Lucida Sans Unicode" pitchFamily="34" charset="0"/>
              </a:rPr>
              <a:t>.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  <a:cs typeface="Lucida Sans Unicode" pitchFamily="34" charset="0"/>
              </a:rPr>
              <a:t>1945г.- рассказ </a:t>
            </a:r>
            <a:r>
              <a:rPr lang="ru-RU" sz="3200" b="1" u="sng" dirty="0" smtClean="0">
                <a:solidFill>
                  <a:srgbClr val="7030A0"/>
                </a:solidFill>
                <a:latin typeface="Monotype Corsiva" pitchFamily="66" charset="0"/>
                <a:cs typeface="Lucida Sans Unicode" pitchFamily="34" charset="0"/>
              </a:rPr>
              <a:t>«Тук-тук-тук».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  <a:cs typeface="Lucida Sans Unicode" pitchFamily="34" charset="0"/>
              </a:rPr>
              <a:t>1946г. - книга  </a:t>
            </a:r>
            <a:r>
              <a:rPr lang="ru-RU" sz="3200" b="1" u="sng" dirty="0" smtClean="0">
                <a:solidFill>
                  <a:srgbClr val="7030A0"/>
                </a:solidFill>
                <a:latin typeface="Monotype Corsiva" pitchFamily="66" charset="0"/>
                <a:cs typeface="Lucida Sans Unicode" pitchFamily="34" charset="0"/>
              </a:rPr>
              <a:t>«Ступеньки».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  <a:cs typeface="Lucida Sans Unicode" pitchFamily="34" charset="0"/>
              </a:rPr>
              <a:t>1947г. -  </a:t>
            </a:r>
            <a:r>
              <a:rPr lang="ru-RU" sz="3200" b="1" u="sng" dirty="0" smtClean="0">
                <a:solidFill>
                  <a:srgbClr val="7030A0"/>
                </a:solidFill>
                <a:latin typeface="Monotype Corsiva" pitchFamily="66" charset="0"/>
                <a:cs typeface="Lucida Sans Unicode" pitchFamily="34" charset="0"/>
              </a:rPr>
              <a:t>«Веселые рассказы».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  <a:cs typeface="Lucida Sans Unicode" pitchFamily="34" charset="0"/>
              </a:rPr>
              <a:t>1957г.-  </a:t>
            </a:r>
            <a:r>
              <a:rPr lang="ru-RU" sz="3200" b="1" u="sng" dirty="0" smtClean="0">
                <a:solidFill>
                  <a:srgbClr val="7030A0"/>
                </a:solidFill>
                <a:latin typeface="Monotype Corsiva" pitchFamily="66" charset="0"/>
                <a:cs typeface="Lucida Sans Unicode" pitchFamily="34" charset="0"/>
              </a:rPr>
              <a:t>«Фантазеры». </a:t>
            </a:r>
            <a:endParaRPr lang="ru-RU" sz="3200" b="1" u="sng" dirty="0">
              <a:solidFill>
                <a:srgbClr val="7030A0"/>
              </a:solidFill>
              <a:latin typeface="Monotype Corsiva" pitchFamily="66" charset="0"/>
              <a:cs typeface="Lucida Sans Unicode" pitchFamily="34" charset="0"/>
            </a:endParaRPr>
          </a:p>
        </p:txBody>
      </p:sp>
      <p:sp>
        <p:nvSpPr>
          <p:cNvPr id="2050" name="WordArt 2" descr="Частый вертикальный"/>
          <p:cNvSpPr>
            <a:spLocks noChangeArrowheads="1" noChangeShapeType="1" noTextEdit="1"/>
          </p:cNvSpPr>
          <p:nvPr/>
        </p:nvSpPr>
        <p:spPr bwMode="auto">
          <a:xfrm rot="21355287">
            <a:off x="284874" y="88500"/>
            <a:ext cx="7313781" cy="1530829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30439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Эти книги знают все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lumMod val="60000"/>
                      <a:lumOff val="40000"/>
                      <a:alpha val="40000"/>
                    </a:schemeClr>
                  </a:glow>
                </a:effectLst>
              </a:rPr>
              <a:t>    Последняя книга</a:t>
            </a:r>
            <a:endParaRPr lang="ru-RU" sz="6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lumMod val="60000"/>
                    <a:lumOff val="40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714488"/>
            <a:ext cx="3614734" cy="478634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Для того , чтобы сухие слова наполнить красками и звуками, стоит открыть его автобиографическую повесть « Тайна на дне колодца.»  Это последняя книга Николая  Носова. И для него совсем необычная книга- грустная, почти печальная.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пРЕЗИНТАЦИЯ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3143272" cy="4849898"/>
          </a:xfrm>
          <a:prstGeom prst="rect">
            <a:avLst/>
          </a:prstGeom>
          <a:noFill/>
          <a:effectLst>
            <a:glow rad="101600">
              <a:schemeClr val="accent4">
                <a:lumMod val="60000"/>
                <a:lumOff val="40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35480"/>
            <a:ext cx="8929718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Monotype Corsiva" pitchFamily="66" charset="0"/>
              </a:rPr>
              <a:t>1954 год - « Приключение Незнайки и его друзей » .</a:t>
            </a:r>
          </a:p>
          <a:p>
            <a:pPr>
              <a:buNone/>
            </a:pPr>
            <a:r>
              <a:rPr lang="ru-RU" sz="3600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Monotype Corsiva" pitchFamily="66" charset="0"/>
              </a:rPr>
              <a:t>1958 год  - « Незнайка в Солнечном городе».</a:t>
            </a:r>
          </a:p>
          <a:p>
            <a:pPr>
              <a:buNone/>
            </a:pPr>
            <a:r>
              <a:rPr lang="ru-RU" sz="1600" dirty="0" smtClean="0"/>
              <a:t> </a:t>
            </a:r>
            <a:r>
              <a:rPr lang="ru-RU" sz="3600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Monotype Corsiva" pitchFamily="66" charset="0"/>
              </a:rPr>
              <a:t>1966 год - « Незнайка на Луне ».</a:t>
            </a:r>
            <a:endParaRPr lang="ru-RU" sz="3600" dirty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Monotype Corsiva" pitchFamily="66" charset="0"/>
            </a:endParaRPr>
          </a:p>
        </p:txBody>
      </p:sp>
      <p:pic>
        <p:nvPicPr>
          <p:cNvPr id="4" name="Picture 13" descr="3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594729">
            <a:off x="1495749" y="3870922"/>
            <a:ext cx="2051997" cy="2749676"/>
          </a:xfrm>
          <a:prstGeom prst="rect">
            <a:avLst/>
          </a:prstGeom>
          <a:noFill/>
        </p:spPr>
      </p:pic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4857752" y="214290"/>
            <a:ext cx="752478" cy="857256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</a:bodyPr>
          <a:lstStyle/>
          <a:p>
            <a:pPr algn="ctr" rtl="0"/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2700000" scaled="1"/>
              </a:gradFill>
              <a:effectLst/>
              <a:latin typeface="Arial Black"/>
            </a:endParaRPr>
          </a:p>
        </p:txBody>
      </p:sp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6215074" y="500042"/>
            <a:ext cx="733428" cy="857256"/>
          </a:xfrm>
          <a:prstGeom prst="rect">
            <a:avLst/>
          </a:prstGeom>
        </p:spPr>
        <p:txBody>
          <a:bodyPr wrap="none" fromWordArt="1">
            <a:prstTxWarp prst="textFadeLeft">
              <a:avLst>
                <a:gd name="adj" fmla="val 33333"/>
              </a:avLst>
            </a:prstTxWarp>
          </a:bodyPr>
          <a:lstStyle/>
          <a:p>
            <a:pPr algn="ctr" rtl="0"/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rect">
                  <a:fillToRect l="100000" b="100000"/>
                </a:path>
              </a:gradFill>
              <a:effectLst/>
              <a:latin typeface="Arial Black"/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9" name="WordArt 15"/>
          <p:cNvSpPr>
            <a:spLocks noChangeArrowheads="1" noChangeShapeType="1" noTextEdit="1"/>
          </p:cNvSpPr>
          <p:nvPr/>
        </p:nvSpPr>
        <p:spPr bwMode="auto">
          <a:xfrm>
            <a:off x="214282" y="714356"/>
            <a:ext cx="8429716" cy="2357454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8000" b="1" i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/>
              </a:rPr>
              <a:t>Знаменитая</a:t>
            </a:r>
            <a:endParaRPr lang="ru-RU" sz="8000" b="1" i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Monotype Corsiva"/>
            </a:endParaRPr>
          </a:p>
        </p:txBody>
      </p:sp>
      <p:sp>
        <p:nvSpPr>
          <p:cNvPr id="11281" name="WordArt 17"/>
          <p:cNvSpPr>
            <a:spLocks noChangeArrowheads="1" noChangeShapeType="1" noTextEdit="1"/>
          </p:cNvSpPr>
          <p:nvPr/>
        </p:nvSpPr>
        <p:spPr bwMode="auto">
          <a:xfrm>
            <a:off x="2214546" y="714356"/>
            <a:ext cx="4214842" cy="1143008"/>
          </a:xfrm>
          <a:prstGeom prst="rect">
            <a:avLst/>
          </a:prstGeom>
        </p:spPr>
        <p:txBody>
          <a:bodyPr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 rtl="0"/>
            <a:r>
              <a:rPr lang="ru-RU" sz="3600" b="1" i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Monotype Corsiva"/>
              </a:rPr>
              <a:t>трилогия</a:t>
            </a:r>
            <a:endParaRPr lang="ru-RU" sz="3600" b="1" i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glow rad="228600">
                  <a:srgbClr val="FF0000">
                    <a:alpha val="40000"/>
                  </a:srgbClr>
                </a:glow>
              </a:effectLst>
              <a:latin typeface="Monotype Corsiva"/>
            </a:endParaRPr>
          </a:p>
        </p:txBody>
      </p:sp>
      <p:pic>
        <p:nvPicPr>
          <p:cNvPr id="1026" name="Picture 2" descr="D:\ПРЕЗИНТАЦИЯ\Незнайка000\picture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91144">
            <a:off x="5628980" y="4027296"/>
            <a:ext cx="1905000" cy="2771775"/>
          </a:xfrm>
          <a:prstGeom prst="rect">
            <a:avLst/>
          </a:prstGeom>
          <a:noFill/>
        </p:spPr>
      </p:pic>
      <p:pic>
        <p:nvPicPr>
          <p:cNvPr id="12" name="Picture 3" descr="C:\Documents and Settings\Admin\Рабочий стол\Незнайка\10008572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857628"/>
            <a:ext cx="2201423" cy="26527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1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4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4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Мои документы\Мои рисунки\2008-09-13\Save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233930"/>
            <a:ext cx="3595878" cy="512402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5072066" cy="52101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  <a:cs typeface="Times New Roman" pitchFamily="18" charset="0"/>
              </a:rPr>
              <a:t>    </a:t>
            </a:r>
            <a:r>
              <a:rPr lang="ru-RU" sz="2400" i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Monotype Corsiva" pitchFamily="66" charset="0"/>
                <a:cs typeface="Times New Roman" pitchFamily="18" charset="0"/>
              </a:rPr>
              <a:t>Незнайка был ростом  с небольшой огурец .Вот какие сведения были получены о нем  в полицейском участке. «Измеряем окружность вашей головы…Вот так… Тридцать единиц. Видим, таким образом. Что у вас голова большая… Измеряем ваш нос и видим что длиной он лишь две с половиной единицы ,то есть коротенький.» Исходя из лунных единиц узнаем, что рост Незнайки- 72мм,нос- всего 2,5мм, зато окружность головы- аж 30мм.</a:t>
            </a:r>
            <a:endParaRPr lang="ru-RU" sz="2400" i="1" dirty="0"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14282" y="0"/>
            <a:ext cx="8715436" cy="178590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8000" b="1" i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189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Любимый коротышка</a:t>
            </a:r>
            <a:endParaRPr lang="ru-RU" sz="8000" b="1" i="1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4D0808"/>
                  </a:gs>
                  <a:gs pos="15000">
                    <a:srgbClr val="FF0300"/>
                  </a:gs>
                  <a:gs pos="27500">
                    <a:srgbClr val="FF7A00"/>
                  </a:gs>
                  <a:gs pos="50000">
                    <a:srgbClr val="FFF200"/>
                  </a:gs>
                  <a:gs pos="72500">
                    <a:srgbClr val="FF7A00"/>
                  </a:gs>
                  <a:gs pos="85000">
                    <a:srgbClr val="FF0300"/>
                  </a:gs>
                  <a:gs pos="100000">
                    <a:srgbClr val="4D0808"/>
                  </a:gs>
                </a:gsLst>
                <a:lin ang="189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ПРЕЗИНТАЦИЯ\Незнайка000\Новая папка\Копия (2) 67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143894" y="-1143897"/>
            <a:ext cx="6856209" cy="91440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-285776"/>
            <a:ext cx="8643998" cy="1857388"/>
          </a:xfrm>
          <a:noFill/>
        </p:spPr>
        <p:txBody>
          <a:bodyPr>
            <a:noAutofit/>
          </a:bodyPr>
          <a:lstStyle/>
          <a:p>
            <a:r>
              <a:rPr lang="ru-RU" sz="445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Экранизация    произведений</a:t>
            </a:r>
            <a:br>
              <a:rPr lang="ru-RU" sz="445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</a:br>
            <a:r>
              <a:rPr lang="ru-RU" sz="445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                        Н. Носова</a:t>
            </a:r>
            <a:endParaRPr lang="ru-RU" sz="44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14282" y="1714488"/>
            <a:ext cx="8715436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48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Monotype Corsiva"/>
              </a:rPr>
              <a:t>Художественные фильмы</a:t>
            </a:r>
            <a:endParaRPr lang="ru-RU" sz="48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/>
              <a:latin typeface="Monotype Corsiva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 rot="20753694">
            <a:off x="336826" y="3267185"/>
            <a:ext cx="2871788" cy="7747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5400" b="1" i="1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Два друга</a:t>
            </a:r>
            <a:endParaRPr lang="ru-RU" sz="5400" b="1" i="1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857224" y="5500702"/>
            <a:ext cx="2428892" cy="71438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3600" b="1" i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15000">
                      <a:srgbClr val="66008F"/>
                    </a:gs>
                    <a:gs pos="32499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1">
                      <a:srgbClr val="FF0000"/>
                    </a:gs>
                    <a:gs pos="67501">
                      <a:srgbClr val="BA0066"/>
                    </a:gs>
                    <a:gs pos="85000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Дружок</a:t>
            </a:r>
            <a:endParaRPr lang="ru-RU" sz="3600" b="1" i="1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000082"/>
                  </a:gs>
                  <a:gs pos="15000">
                    <a:srgbClr val="66008F"/>
                  </a:gs>
                  <a:gs pos="32499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1">
                    <a:srgbClr val="FF0000"/>
                  </a:gs>
                  <a:gs pos="67501">
                    <a:srgbClr val="BA0066"/>
                  </a:gs>
                  <a:gs pos="85000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Georgia"/>
            </a:endParaRP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 rot="490670">
            <a:off x="5072066" y="5500702"/>
            <a:ext cx="3676650" cy="804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5400" b="1" i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03D4A8"/>
                    </a:gs>
                    <a:gs pos="12500">
                      <a:srgbClr val="21D6E0"/>
                    </a:gs>
                    <a:gs pos="37500">
                      <a:srgbClr val="0087E6"/>
                    </a:gs>
                    <a:gs pos="50000">
                      <a:srgbClr val="005CBF"/>
                    </a:gs>
                    <a:gs pos="62500">
                      <a:srgbClr val="0087E6"/>
                    </a:gs>
                    <a:gs pos="87500">
                      <a:srgbClr val="21D6E0"/>
                    </a:gs>
                    <a:gs pos="100000">
                      <a:srgbClr val="03D4A8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Monotype Corsiva"/>
              </a:rPr>
              <a:t>Живая радуга</a:t>
            </a:r>
            <a:endParaRPr lang="ru-RU" sz="5400" b="1" i="1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03D4A8"/>
                  </a:gs>
                  <a:gs pos="12500">
                    <a:srgbClr val="21D6E0"/>
                  </a:gs>
                  <a:gs pos="37500">
                    <a:srgbClr val="0087E6"/>
                  </a:gs>
                  <a:gs pos="50000">
                    <a:srgbClr val="005CBF"/>
                  </a:gs>
                  <a:gs pos="62500">
                    <a:srgbClr val="0087E6"/>
                  </a:gs>
                  <a:gs pos="87500">
                    <a:srgbClr val="21D6E0"/>
                  </a:gs>
                  <a:gs pos="100000">
                    <a:srgbClr val="03D4A8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2428860" y="4143380"/>
            <a:ext cx="3727450" cy="685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r>
              <a:rPr lang="ru-RU" sz="48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Impact"/>
              </a:rPr>
              <a:t>Топинамбуры</a:t>
            </a:r>
            <a:endParaRPr lang="ru-RU" sz="4800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Impact"/>
            </a:endParaRPr>
          </a:p>
        </p:txBody>
      </p:sp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 rot="578348">
            <a:off x="4662922" y="2897283"/>
            <a:ext cx="4008441" cy="1423991"/>
          </a:xfrm>
          <a:prstGeom prst="rect">
            <a:avLst/>
          </a:prstGeom>
        </p:spPr>
        <p:txBody>
          <a:bodyPr wrap="none" fromWordArt="1">
            <a:prstTxWarp prst="textTriangleInverted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6000" b="1" i="1" kern="10" spc="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Monotype Corsiva"/>
              </a:rPr>
              <a:t>Фантазёры</a:t>
            </a:r>
            <a:endParaRPr lang="ru-RU" sz="6000" b="1" i="1" kern="10" spc="0" dirty="0">
              <a:ln w="9525">
                <a:solidFill>
                  <a:srgbClr val="008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rect">
                  <a:fillToRect l="50000" t="50000" r="50000" b="50000"/>
                </a:path>
              </a:gradFill>
              <a:effectLst/>
              <a:latin typeface="Monotype Corsiva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ПРЕЗИНТАЦИЯ\Незнайка000\Новая папка\Копия (2) 67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143894" y="-1143897"/>
            <a:ext cx="6856209" cy="9144003"/>
          </a:xfrm>
          <a:prstGeom prst="rect">
            <a:avLst/>
          </a:prstGeom>
          <a:noFill/>
        </p:spPr>
      </p:pic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857364"/>
            <a:ext cx="2735188" cy="221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3" name="Picture 2" descr="C:\Documents and Settings\Admin\Рабочий стол\Новая папка\rusmylt100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143380"/>
            <a:ext cx="3357586" cy="2488456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4" name="Picture 3" descr="C:\Documents and Settings\Admin\Рабочий стол\Незнайка\Knopo4ka.jpgиз Незнайка в Солнечном городе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3571876"/>
            <a:ext cx="2214578" cy="2686881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142844" y="0"/>
            <a:ext cx="8786874" cy="1785926"/>
          </a:xfrm>
          <a:prstGeom prst="rect">
            <a:avLst/>
          </a:prstGeom>
        </p:spPr>
        <p:txBody>
          <a:bodyPr wrap="none" fromWordArt="1">
            <a:prstTxWarp prst="textFadeLeft">
              <a:avLst>
                <a:gd name="adj" fmla="val 33333"/>
              </a:avLst>
            </a:prstTxWarp>
          </a:bodyPr>
          <a:lstStyle/>
          <a:p>
            <a:pPr algn="ctr" rtl="0"/>
            <a:r>
              <a:rPr lang="ru-RU" sz="3200" b="1" i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8200"/>
                    </a:gs>
                    <a:gs pos="10001">
                      <a:srgbClr val="FF0000"/>
                    </a:gs>
                    <a:gs pos="35001">
                      <a:srgbClr val="BA0066"/>
                    </a:gs>
                    <a:gs pos="70000">
                      <a:srgbClr val="66008F"/>
                    </a:gs>
                    <a:gs pos="100000">
                      <a:srgbClr val="000082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Мультипликационные фильмы</a:t>
            </a:r>
            <a:endParaRPr lang="ru-RU" sz="3200" b="1" i="1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8200"/>
                  </a:gs>
                  <a:gs pos="10001">
                    <a:srgbClr val="FF0000"/>
                  </a:gs>
                  <a:gs pos="35001">
                    <a:srgbClr val="BA0066"/>
                  </a:gs>
                  <a:gs pos="70000">
                    <a:srgbClr val="66008F"/>
                  </a:gs>
                  <a:gs pos="100000">
                    <a:srgbClr val="000082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Georgia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1428736"/>
            <a:ext cx="578647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i="1" dirty="0" smtClean="0"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Бобик в гостях у Барбоса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dirty="0" smtClean="0">
              <a:solidFill>
                <a:srgbClr val="7030A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i="1" dirty="0" smtClean="0"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Винтик и </a:t>
            </a:r>
            <a:r>
              <a:rPr lang="ru-RU" sz="2800" i="1" dirty="0" err="1" smtClean="0"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Шпунтик</a:t>
            </a:r>
            <a:r>
              <a:rPr lang="ru-RU" sz="2800" i="1" dirty="0" smtClean="0"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- веселые мастера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7030A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i="1" dirty="0" smtClean="0"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Незнайка в Солнечном городе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7030A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i="1" dirty="0" smtClean="0"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Незнайка с нашего двора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7030A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i="1" dirty="0" smtClean="0"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Незнайка учится </a:t>
            </a:r>
            <a:endParaRPr lang="ru-RU" dirty="0" smtClean="0">
              <a:solidFill>
                <a:srgbClr val="7030A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4994275"/>
            <a:ext cx="200977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1129</TotalTime>
  <Words>903</Words>
  <PresentationFormat>Экран (4:3)</PresentationFormat>
  <Paragraphs>135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Внеклассное  мероприятие  «Самый веселый писатель на свете» </vt:lpstr>
      <vt:lpstr>Слайд 2</vt:lpstr>
      <vt:lpstr>Слайд 3</vt:lpstr>
      <vt:lpstr>Слайд 4</vt:lpstr>
      <vt:lpstr>    Последняя книга</vt:lpstr>
      <vt:lpstr>Слайд 6</vt:lpstr>
      <vt:lpstr>Слайд 7</vt:lpstr>
      <vt:lpstr>Экранизация    произведений                          Н. Носова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Внеклассное мероприятие « Самый веселый писатель на свете.»</dc:title>
  <cp:lastModifiedBy>Admin</cp:lastModifiedBy>
  <cp:revision>129</cp:revision>
  <dcterms:modified xsi:type="dcterms:W3CDTF">2003-01-26T17:58:38Z</dcterms:modified>
</cp:coreProperties>
</file>