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306" r:id="rId2"/>
    <p:sldId id="291" r:id="rId3"/>
    <p:sldId id="258" r:id="rId4"/>
    <p:sldId id="293" r:id="rId5"/>
    <p:sldId id="295" r:id="rId6"/>
    <p:sldId id="296" r:id="rId7"/>
    <p:sldId id="297" r:id="rId8"/>
    <p:sldId id="298" r:id="rId9"/>
    <p:sldId id="299" r:id="rId10"/>
    <p:sldId id="279" r:id="rId11"/>
    <p:sldId id="30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753" autoAdjust="0"/>
    <p:restoredTop sz="94628" autoAdjust="0"/>
  </p:normalViewPr>
  <p:slideViewPr>
    <p:cSldViewPr>
      <p:cViewPr varScale="1">
        <p:scale>
          <a:sx n="97" d="100"/>
          <a:sy n="97" d="100"/>
        </p:scale>
        <p:origin x="-10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300"/>
            </a:pPr>
            <a:r>
              <a:rPr lang="ru-RU" sz="3300" dirty="0"/>
              <a:t>ОСНОВНЫЕ ПРИЧИНЫ СМЕРТИ В РЕЗУЛЬТАТЕ НЕСЧАСТНЫХ СЛУЧАЕВ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8089990395719803E-2"/>
          <c:y val="0.21817899232720625"/>
          <c:w val="0.45628504279620474"/>
          <c:h val="0.695988245043932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ПРИЧИНЫ СМЕРТИ В РЕЗУЛЬТАТЕ НЕСЧАСТНЫХ СЛУЧАЕВ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/>
          </c:spPr>
          <c:dPt>
            <c:idx val="0"/>
            <c:spPr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16049931409054094"/>
                  <c:y val="-0.14845796676677794"/>
                </c:manualLayout>
              </c:layout>
              <c:spPr/>
              <c:txPr>
                <a:bodyPr/>
                <a:lstStyle/>
                <a:p>
                  <a:pPr>
                    <a:defRPr sz="4500" b="1"/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35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Безучастность и безграмотность очевидцев</c:v>
                </c:pt>
                <c:pt idx="1">
                  <c:v>Несовместимые с жизнью повреждения</c:v>
                </c:pt>
                <c:pt idx="2">
                  <c:v>Несвоевременное прибытие скорой помощи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497233158355207"/>
          <c:y val="0.26422526019668852"/>
          <c:w val="0.40567272706209795"/>
          <c:h val="0.6445034083087261"/>
        </c:manualLayout>
      </c:layout>
      <c:spPr>
        <a:gradFill>
          <a:gsLst>
            <a:gs pos="0">
              <a:srgbClr val="4F81BD">
                <a:tint val="66000"/>
                <a:satMod val="160000"/>
                <a:alpha val="74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>
          <a:solidFill>
            <a:srgbClr val="4F81BD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500" b="1"/>
          </a:pPr>
          <a:endParaRPr lang="ru-RU"/>
        </a:p>
      </c:txPr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0.87931</cdr:x>
      <cdr:y>0.37931</cdr:y>
    </cdr:from>
    <cdr:to>
      <cdr:x>0.98965</cdr:x>
      <cdr:y>0.52644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86676" y="23574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825B-FBA2-4E5E-BFE8-A633A5223ED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7A581-B466-4358-8CB1-3DBA7FA9B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642938"/>
            <a:ext cx="8572500" cy="5622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i="1" dirty="0"/>
              <a:t>«Теперь, когда мы умеем летать по небу, как птицы, плавать по воде, как рыбы, нам осталось одно – научиться жить на Земле, как люди». </a:t>
            </a:r>
            <a:endParaRPr lang="en-US" sz="5000" b="1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i="1" dirty="0"/>
              <a:t>                              Бернард Шоу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3"/>
          <a:ext cx="8643998" cy="2932938"/>
        </p:xfrm>
        <a:graphic>
          <a:graphicData uri="http://schemas.openxmlformats.org/drawingml/2006/table">
            <a:tbl>
              <a:tblPr/>
              <a:tblGrid>
                <a:gridCol w="2688882"/>
                <a:gridCol w="5955116"/>
              </a:tblGrid>
              <a:tr h="32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  <a:cs typeface="Times New Roman"/>
                        </a:rPr>
                        <a:t>Вид раны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  <a:cs typeface="Times New Roman"/>
                        </a:rPr>
                        <a:t>пострадавшего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  <a:cs typeface="Times New Roman"/>
                        </a:rPr>
                        <a:t>Объем первой медицинской помощи пострадавшему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8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1.Рваная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2.Укушенная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3.Резаная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4.Ушибленная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5.Размозженная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6.Колотая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7.Рубленая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8.Огнестрельная 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Попытаться добиться от мужчины, на что он жалуется.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2.Быстро прижать большим пальцем височную артерию.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Наложить жгут на плечо.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4.Позвать окружающих на помощь.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5.Края раны на темени обработать йодом.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6.Перенести пострадавшего с проезжей части в безопасное место.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7.Промыть рану перекисью водорода.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8.Наложить на рану – стерильные салфетки.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9.Наложить соответствующие повязки.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10.Дать обезболивающее.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11.Вызвать скорую помощь.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3918834"/>
          <a:ext cx="8643998" cy="2724876"/>
        </p:xfrm>
        <a:graphic>
          <a:graphicData uri="http://schemas.openxmlformats.org/drawingml/2006/table">
            <a:tbl>
              <a:tblPr/>
              <a:tblGrid>
                <a:gridCol w="3071162"/>
                <a:gridCol w="5572836"/>
              </a:tblGrid>
              <a:tr h="341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 раны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пострадавшего</a:t>
                      </a:r>
                    </a:p>
                  </a:txBody>
                  <a:tcPr marL="60041" marR="60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первой медицинской помощи пострадавшему</a:t>
                      </a:r>
                    </a:p>
                  </a:txBody>
                  <a:tcPr marL="60041" marR="60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041" marR="60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041" marR="60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09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1.Резаная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2.Укушенная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3.Рваная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4.Ушибленная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5.Размозженная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6.Колотая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7.Рубленая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8.Огнестрельная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1.Обесточить пострадавшего</a:t>
                      </a:r>
                      <a:r>
                        <a:rPr lang="ru-RU" sz="13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2.Удалить из раны руками обрывки одежды.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3.Края раны обработать йодом.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4.Наложить жгут.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5.Промыть рану перекисью водорода.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6.Позвонить другу и позвать его на помощь.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7.Наложить давящую повязку на кисть.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 Промыть рану водой. 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9.Приподнять поврежденную руку.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10.Дать обезболивающее.</a:t>
                      </a:r>
                      <a:endParaRPr lang="ru-RU" sz="1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11.Вызвать скорую помощь.</a:t>
                      </a:r>
                      <a:endParaRPr lang="ru-RU" sz="13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1670" y="59272"/>
            <a:ext cx="502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Правильные варианты ответов (ДЛЯ </a:t>
            </a:r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ru-RU" dirty="0" smtClean="0">
                <a:solidFill>
                  <a:srgbClr val="FF0000"/>
                </a:solidFill>
              </a:rPr>
              <a:t>ВАРИАНТА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3488296"/>
            <a:ext cx="519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Правильные варианты ответов (ДЛЯ </a:t>
            </a:r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ru-RU" dirty="0" smtClean="0">
                <a:solidFill>
                  <a:srgbClr val="FF0000"/>
                </a:solidFill>
              </a:rPr>
              <a:t>ВАРИАНТА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357298"/>
            <a:ext cx="8645637" cy="40626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300" dirty="0" smtClean="0"/>
              <a:t>Умение принять чужую боль </a:t>
            </a:r>
          </a:p>
          <a:p>
            <a:r>
              <a:rPr lang="ru-RU" sz="4300" dirty="0" smtClean="0"/>
              <a:t>и облегчить страдание – это и есть </a:t>
            </a:r>
          </a:p>
          <a:p>
            <a:r>
              <a:rPr lang="ru-RU" sz="4300" dirty="0" smtClean="0"/>
              <a:t>искусство милосердия. </a:t>
            </a:r>
          </a:p>
          <a:p>
            <a:r>
              <a:rPr lang="ru-RU" sz="4300" dirty="0" smtClean="0"/>
              <a:t>Овладеть им может каждый, </a:t>
            </a:r>
          </a:p>
          <a:p>
            <a:r>
              <a:rPr lang="ru-RU" sz="4300" dirty="0" smtClean="0"/>
              <a:t>чья душа добра, а сердце способно </a:t>
            </a:r>
          </a:p>
          <a:p>
            <a:r>
              <a:rPr lang="ru-RU" sz="4300" dirty="0" smtClean="0"/>
              <a:t>к состраданию…</a:t>
            </a:r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142984"/>
            <a:ext cx="8643998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ТЕМА: ПЕРВАЯ МЕДИЦИНСКАЯ ПОМОЩЬ ПРИ РАНЕНИЯХ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28596" y="285728"/>
          <a:ext cx="8286808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599563"/>
            <a:ext cx="4357718" cy="4401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1.</a:t>
            </a:r>
            <a:r>
              <a:rPr lang="ru-RU" sz="4000" b="1" dirty="0" smtClean="0"/>
              <a:t>ОГНЕСТРЕЛЬНЫЕ</a:t>
            </a:r>
          </a:p>
          <a:p>
            <a:pPr algn="ctr">
              <a:buFont typeface="Arial" pitchFamily="34" charset="0"/>
              <a:buChar char="•"/>
            </a:pPr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2.</a:t>
            </a:r>
            <a:r>
              <a:rPr lang="ru-RU" sz="4000" b="1" dirty="0" smtClean="0"/>
              <a:t>РЕЗАНЫЕ</a:t>
            </a:r>
          </a:p>
          <a:p>
            <a:pPr algn="ctr">
              <a:buFont typeface="Arial" pitchFamily="34" charset="0"/>
              <a:buChar char="•"/>
            </a:pPr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3.</a:t>
            </a:r>
            <a:r>
              <a:rPr lang="ru-RU" sz="4000" b="1" dirty="0" smtClean="0"/>
              <a:t>КОЛОТЫЕ</a:t>
            </a:r>
          </a:p>
          <a:p>
            <a:pPr algn="ctr">
              <a:buFont typeface="Arial" pitchFamily="34" charset="0"/>
              <a:buChar char="•"/>
            </a:pPr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4.</a:t>
            </a:r>
            <a:r>
              <a:rPr lang="ru-RU" sz="4000" b="1" dirty="0" smtClean="0"/>
              <a:t>РУБЛЕНЫЕ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500042"/>
            <a:ext cx="523957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КЛАССИФИКАЦИЯ РАН: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614952"/>
            <a:ext cx="4357718" cy="43858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5</a:t>
            </a:r>
            <a:r>
              <a:rPr lang="ru-RU" sz="4000" b="1" dirty="0" smtClean="0"/>
              <a:t>.УШИБЛЕННЫЕ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3900" b="1" dirty="0" smtClean="0">
                <a:solidFill>
                  <a:srgbClr val="FFFF00"/>
                </a:solidFill>
              </a:rPr>
              <a:t>6</a:t>
            </a:r>
            <a:r>
              <a:rPr lang="ru-RU" sz="3900" b="1" dirty="0" smtClean="0"/>
              <a:t>.РАЗМОЗЖЕННЫЕ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7</a:t>
            </a:r>
            <a:r>
              <a:rPr lang="ru-RU" sz="4000" b="1" dirty="0" smtClean="0"/>
              <a:t>.РВАНЫЕ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8</a:t>
            </a:r>
            <a:r>
              <a:rPr lang="ru-RU" sz="4000" b="1" dirty="0" smtClean="0"/>
              <a:t>.УКУШЕННЫЕ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sintet\Рабочий стол\сканирование для презентации\1\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44" y="285728"/>
            <a:ext cx="8647077" cy="614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sintet\Рабочий стол\сканирование для презентации\1\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96378"/>
            <a:ext cx="9001156" cy="4901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sintet\Рабочий стол\сканирование для презентации\1\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97383"/>
            <a:ext cx="8858312" cy="586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sintet\Рабочий стол\сканирование для презентации\1\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667725" cy="510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sintet\Рабочий стол\сканирование для презентации\2\цветные\цветной вариант первая м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857784" cy="741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F0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F0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581</TotalTime>
  <Words>267</Words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87</cp:revision>
  <dcterms:modified xsi:type="dcterms:W3CDTF">2009-01-26T17:38:23Z</dcterms:modified>
</cp:coreProperties>
</file>