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ackage" ContentType="application/vnd.openxmlformats-officedocument.package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79" r:id="rId3"/>
    <p:sldId id="290" r:id="rId4"/>
    <p:sldId id="283" r:id="rId5"/>
    <p:sldId id="285" r:id="rId6"/>
    <p:sldId id="286" r:id="rId7"/>
    <p:sldId id="257" r:id="rId8"/>
    <p:sldId id="258" r:id="rId9"/>
    <p:sldId id="259" r:id="rId10"/>
    <p:sldId id="260" r:id="rId11"/>
    <p:sldId id="270" r:id="rId12"/>
    <p:sldId id="261" r:id="rId13"/>
    <p:sldId id="262" r:id="rId14"/>
    <p:sldId id="263" r:id="rId15"/>
    <p:sldId id="264" r:id="rId16"/>
    <p:sldId id="265" r:id="rId17"/>
    <p:sldId id="268" r:id="rId18"/>
    <p:sldId id="287" r:id="rId19"/>
    <p:sldId id="289" r:id="rId20"/>
    <p:sldId id="267" r:id="rId21"/>
    <p:sldId id="266" r:id="rId22"/>
    <p:sldId id="271" r:id="rId23"/>
    <p:sldId id="274" r:id="rId24"/>
    <p:sldId id="288" r:id="rId25"/>
    <p:sldId id="269" r:id="rId26"/>
    <p:sldId id="277" r:id="rId27"/>
    <p:sldId id="276" r:id="rId28"/>
    <p:sldId id="273" r:id="rId29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1.package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2.package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3.package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sideWall>
      <c:spPr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sideWall>
    <c:backWall>
      <c:spPr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0.11202984637498235"/>
          <c:y val="4.1387624552857605E-2"/>
          <c:w val="0.88797015362502218"/>
          <c:h val="0.859192832160196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8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читающие дети</c:v>
                </c:pt>
                <c:pt idx="1">
                  <c:v>знающие буквы</c:v>
                </c:pt>
                <c:pt idx="2">
                  <c:v>знающие пол. Букв</c:v>
                </c:pt>
                <c:pt idx="3">
                  <c:v>знающие 2-5 букв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2.0000000000000004E-2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Lbls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читающие дети</c:v>
                </c:pt>
                <c:pt idx="1">
                  <c:v>знающие буквы</c:v>
                </c:pt>
                <c:pt idx="2">
                  <c:v>знающие пол. Букв</c:v>
                </c:pt>
                <c:pt idx="3">
                  <c:v>знающие 2-5 букв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1">
                  <c:v>0.28000000000000008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0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читающие дети</c:v>
                </c:pt>
                <c:pt idx="1">
                  <c:v>знающие буквы</c:v>
                </c:pt>
                <c:pt idx="2">
                  <c:v>знающие пол. Букв</c:v>
                </c:pt>
                <c:pt idx="3">
                  <c:v>знающие 2-5 букв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2" formatCode="0%">
                  <c:v>0.56000000000000005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dLbls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читающие дети</c:v>
                </c:pt>
                <c:pt idx="1">
                  <c:v>знающие буквы</c:v>
                </c:pt>
                <c:pt idx="2">
                  <c:v>знающие пол. Букв</c:v>
                </c:pt>
                <c:pt idx="3">
                  <c:v>знающие 2-5 букв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3" formatCode="0%">
                  <c:v>0.14000000000000001</c:v>
                </c:pt>
              </c:numCache>
            </c:numRef>
          </c:val>
        </c:ser>
        <c:shape val="cylinder"/>
        <c:axId val="31513216"/>
        <c:axId val="31523200"/>
        <c:axId val="0"/>
      </c:bar3DChart>
      <c:catAx>
        <c:axId val="315132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="1" cap="all" baseline="0">
                <a:solidFill>
                  <a:schemeClr val="bg1"/>
                </a:solidFill>
              </a:defRPr>
            </a:pPr>
            <a:endParaRPr lang="ru-RU"/>
          </a:p>
        </c:txPr>
        <c:crossAx val="31523200"/>
        <c:crosses val="autoZero"/>
        <c:auto val="1"/>
        <c:lblAlgn val="ctr"/>
        <c:lblOffset val="100"/>
      </c:catAx>
      <c:valAx>
        <c:axId val="31523200"/>
        <c:scaling>
          <c:orientation val="minMax"/>
        </c:scaling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0%" sourceLinked="1"/>
        <c:tickLblPos val="nextTo"/>
        <c:txPr>
          <a:bodyPr/>
          <a:lstStyle/>
          <a:p>
            <a:pPr>
              <a:defRPr sz="1800" b="1">
                <a:solidFill>
                  <a:schemeClr val="bg1"/>
                </a:solidFill>
              </a:defRPr>
            </a:pPr>
            <a:endParaRPr lang="ru-RU"/>
          </a:p>
        </c:txPr>
        <c:crossAx val="31513216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view3D>
      <c:rotX val="0"/>
      <c:depthPercent val="100"/>
      <c:perspective val="10"/>
    </c:view3D>
    <c:sideWall>
      <c:spPr>
        <a:solidFill>
          <a:srgbClr val="92D050"/>
        </a:solidFill>
      </c:spPr>
    </c:sideWall>
    <c:backWall>
      <c:spPr>
        <a:solidFill>
          <a:srgbClr val="92D050"/>
        </a:solidFill>
      </c:spPr>
    </c:backWall>
    <c:plotArea>
      <c:layout>
        <c:manualLayout>
          <c:layoutTarget val="inner"/>
          <c:xMode val="edge"/>
          <c:yMode val="edge"/>
          <c:x val="0.15443070150705043"/>
          <c:y val="5.0828438270699383E-2"/>
          <c:w val="0.77501879074309277"/>
          <c:h val="0.7954517391812575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rgbClr val="C00000"/>
                        </a:solidFill>
                      </a:rPr>
                      <a:t>8</a:t>
                    </a:r>
                    <a:r>
                      <a:rPr lang="en-US" b="1" dirty="0" smtClean="0">
                        <a:solidFill>
                          <a:srgbClr val="C00000"/>
                        </a:solidFill>
                      </a:rPr>
                      <a:t>%</a:t>
                    </a:r>
                    <a:endParaRPr lang="en-US" b="1" dirty="0">
                      <a:solidFill>
                        <a:srgbClr val="C00000"/>
                      </a:solidFill>
                    </a:endParaRPr>
                  </a:p>
                </c:rich>
              </c:tx>
            </c:dLbl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начало года</c:v>
                </c:pt>
                <c:pt idx="1">
                  <c:v>1 четверть</c:v>
                </c:pt>
                <c:pt idx="2">
                  <c:v>1 полугодие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8.0000000000000016E-2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</c:dLbl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начало года</c:v>
                </c:pt>
                <c:pt idx="1">
                  <c:v>1 четверть</c:v>
                </c:pt>
                <c:pt idx="2">
                  <c:v>1 полугодие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1">
                  <c:v>0.56000000000000005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начало года</c:v>
                </c:pt>
                <c:pt idx="1">
                  <c:v>1 четверть</c:v>
                </c:pt>
                <c:pt idx="2">
                  <c:v>1 полугодие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2" formatCode="0%">
                  <c:v>1</c:v>
                </c:pt>
              </c:numCache>
            </c:numRef>
          </c:val>
        </c:ser>
        <c:shape val="cylinder"/>
        <c:axId val="31704960"/>
        <c:axId val="31706496"/>
        <c:axId val="0"/>
      </c:bar3DChart>
      <c:catAx>
        <c:axId val="317049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396" b="1">
                <a:solidFill>
                  <a:srgbClr val="002060"/>
                </a:solidFill>
              </a:defRPr>
            </a:pPr>
            <a:endParaRPr lang="ru-RU"/>
          </a:p>
        </c:txPr>
        <c:crossAx val="31706496"/>
        <c:crosses val="autoZero"/>
        <c:auto val="1"/>
        <c:lblAlgn val="ctr"/>
        <c:lblOffset val="100"/>
      </c:catAx>
      <c:valAx>
        <c:axId val="31706496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</a:defRPr>
            </a:pPr>
            <a:endParaRPr lang="ru-RU"/>
          </a:p>
        </c:txPr>
        <c:crossAx val="31704960"/>
        <c:crosses val="autoZero"/>
        <c:crossBetween val="between"/>
      </c:valAx>
      <c:spPr>
        <a:noFill/>
        <a:ln w="25392">
          <a:noFill/>
        </a:ln>
      </c:spPr>
    </c:plotArea>
    <c:plotVisOnly val="1"/>
    <c:dispBlanksAs val="gap"/>
  </c:chart>
  <c:spPr>
    <a:solidFill>
      <a:schemeClr val="accent6">
        <a:lumMod val="60000"/>
        <a:lumOff val="40000"/>
      </a:schemeClr>
    </a:solidFill>
  </c:spPr>
  <c:txPr>
    <a:bodyPr/>
    <a:lstStyle/>
    <a:p>
      <a:pPr>
        <a:defRPr sz="1794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sideWall>
      <c:spPr>
        <a:solidFill>
          <a:srgbClr val="92D050"/>
        </a:solidFill>
      </c:spPr>
    </c:sideWall>
    <c:backWall>
      <c:spPr>
        <a:solidFill>
          <a:srgbClr val="92D050"/>
        </a:solidFill>
      </c:spPr>
    </c:backWall>
    <c:plotArea>
      <c:layout>
        <c:manualLayout>
          <c:layoutTarget val="inner"/>
          <c:xMode val="edge"/>
          <c:yMode val="edge"/>
          <c:x val="0.12985637895797755"/>
          <c:y val="3.2869407908070594E-2"/>
          <c:w val="0.84137377522343471"/>
          <c:h val="0.7378554163807726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398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слоговое чтение</c:v>
                </c:pt>
                <c:pt idx="1">
                  <c:v>слово-слоговое</c:v>
                </c:pt>
                <c:pt idx="2">
                  <c:v>целыми словами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0.35000000000000003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0000"/>
            </a:solidFill>
          </c:spPr>
          <c:dLbls>
            <c:txPr>
              <a:bodyPr/>
              <a:lstStyle/>
              <a:p>
                <a:pPr>
                  <a:defRPr sz="1398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слоговое чтение</c:v>
                </c:pt>
                <c:pt idx="1">
                  <c:v>слово-слоговое</c:v>
                </c:pt>
                <c:pt idx="2">
                  <c:v>целыми словами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1">
                  <c:v>0.53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dLbls>
            <c:txPr>
              <a:bodyPr/>
              <a:lstStyle/>
              <a:p>
                <a:pPr>
                  <a:defRPr sz="1398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слоговое чтение</c:v>
                </c:pt>
                <c:pt idx="1">
                  <c:v>слово-слоговое</c:v>
                </c:pt>
                <c:pt idx="2">
                  <c:v>целыми словами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2" formatCode="0%">
                  <c:v>0.12000000000000001</c:v>
                </c:pt>
              </c:numCache>
            </c:numRef>
          </c:val>
        </c:ser>
        <c:shape val="cylinder"/>
        <c:axId val="43952384"/>
        <c:axId val="44765184"/>
        <c:axId val="0"/>
      </c:bar3DChart>
      <c:catAx>
        <c:axId val="439523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 i="1">
                <a:solidFill>
                  <a:srgbClr val="002060"/>
                </a:solidFill>
              </a:defRPr>
            </a:pPr>
            <a:endParaRPr lang="ru-RU"/>
          </a:p>
        </c:txPr>
        <c:crossAx val="44765184"/>
        <c:crosses val="autoZero"/>
        <c:auto val="1"/>
        <c:lblAlgn val="ctr"/>
        <c:lblOffset val="100"/>
      </c:catAx>
      <c:valAx>
        <c:axId val="44765184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398" b="1">
                <a:solidFill>
                  <a:schemeClr val="bg1"/>
                </a:solidFill>
              </a:defRPr>
            </a:pPr>
            <a:endParaRPr lang="ru-RU"/>
          </a:p>
        </c:txPr>
        <c:crossAx val="43952384"/>
        <c:crosses val="autoZero"/>
        <c:crossBetween val="between"/>
      </c:valAx>
      <c:spPr>
        <a:solidFill>
          <a:schemeClr val="accent6">
            <a:lumMod val="60000"/>
            <a:lumOff val="40000"/>
          </a:schemeClr>
        </a:solidFill>
      </c:spPr>
    </c:plotArea>
    <c:plotVisOnly val="1"/>
    <c:dispBlanksAs val="gap"/>
  </c:chart>
  <c:txPr>
    <a:bodyPr/>
    <a:lstStyle/>
    <a:p>
      <a:pPr>
        <a:defRPr sz="1798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6338F2F1-6CEE-48C7-B04F-6466C45AC706}" type="datetimeFigureOut">
              <a:rPr lang="ru-RU"/>
              <a:pPr>
                <a:defRPr/>
              </a:pPr>
              <a:t>09.06.2009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64490A7A-9914-46F3-AEBE-6EAAA37A2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3C84CA-73C2-4A19-B4E7-218D6398C91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FCC78C-6F50-48D6-95B8-1812FEAA41D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02CDA-E5DD-480D-8CEA-63164626CC18}" type="datetimeFigureOut">
              <a:rPr lang="ru-RU"/>
              <a:pPr>
                <a:defRPr/>
              </a:pPr>
              <a:t>09.06.2009</a:t>
            </a:fld>
            <a:endParaRPr lang="ru-RU"/>
          </a:p>
        </p:txBody>
      </p:sp>
      <p:sp>
        <p:nvSpPr>
          <p:cNvPr id="7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B3886-4128-4CB6-BFA7-82FBAE9BE9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7578C-91F2-4AB2-8396-AFDD65AAC022}" type="datetimeFigureOut">
              <a:rPr lang="ru-RU"/>
              <a:pPr>
                <a:defRPr/>
              </a:pPr>
              <a:t>09.06.2009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9ED57-6D49-4652-9DFB-F2B3D399FC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8BAEB-6280-49F0-B8A0-50403ABA1FC4}" type="datetimeFigureOut">
              <a:rPr lang="ru-RU"/>
              <a:pPr>
                <a:defRPr/>
              </a:pPr>
              <a:t>09.06.2009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F748-2E82-482A-ABA6-6BA9A3F15B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5B06A-A8E9-48B5-A87A-FABCA6496E51}" type="datetimeFigureOut">
              <a:rPr lang="ru-RU"/>
              <a:pPr>
                <a:defRPr/>
              </a:pPr>
              <a:t>09.06.2009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3885A-CE98-4ED9-8F9D-22ACAB353E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E16D6-E4B0-4C45-B1F9-025D3E05E4D2}" type="datetimeFigureOut">
              <a:rPr lang="ru-RU"/>
              <a:pPr>
                <a:defRPr/>
              </a:pPr>
              <a:t>09.06.2009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BB254-394A-43DD-8C0C-95E6E41AEA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4FAA4-4A87-4AD8-A06A-B850B60A7A43}" type="datetimeFigureOut">
              <a:rPr lang="ru-RU"/>
              <a:pPr>
                <a:defRPr/>
              </a:pPr>
              <a:t>09.06.2009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3FB13-425D-4488-8C33-801770C4DB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F88EC-46BF-4697-923D-9F6B5360C16D}" type="datetimeFigureOut">
              <a:rPr lang="ru-RU"/>
              <a:pPr>
                <a:defRPr/>
              </a:pPr>
              <a:t>09.06.2009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56865-C0E7-4B89-8670-4600486359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F801-5947-4C62-BC95-53F1178F1813}" type="datetimeFigureOut">
              <a:rPr lang="ru-RU"/>
              <a:pPr>
                <a:defRPr/>
              </a:pPr>
              <a:t>09.06.2009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1ADD2-13B7-4D2D-827A-CCC549E196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CB0ED-438E-4409-8C06-513716600D99}" type="datetimeFigureOut">
              <a:rPr lang="ru-RU"/>
              <a:pPr>
                <a:defRPr/>
              </a:pPr>
              <a:t>09.06.2009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18C65-D3A8-4C1A-8200-E82BB8050D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FB384-9751-462C-8790-F717C241A9CA}" type="datetimeFigureOut">
              <a:rPr lang="ru-RU"/>
              <a:pPr>
                <a:defRPr/>
              </a:pPr>
              <a:t>09.06.2009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B2095-1238-4D8E-B0DE-E680566934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4750E-4DAF-405B-9D04-63696922DCEC}" type="datetimeFigureOut">
              <a:rPr lang="ru-RU"/>
              <a:pPr>
                <a:defRPr/>
              </a:pPr>
              <a:t>09.06.2009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5396D-F3FB-471C-A1F5-14671D26CC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43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843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5B12BC-F364-4BE0-B3F1-6B8556DD48CA}" type="datetimeFigureOut">
              <a:rPr lang="ru-RU"/>
              <a:pPr>
                <a:defRPr/>
              </a:pPr>
              <a:t>09.06.2009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F19C13-A3BE-4559-8CE3-5921A954E2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74" r:id="rId5"/>
    <p:sldLayoutId id="2147483669" r:id="rId6"/>
    <p:sldLayoutId id="2147483668" r:id="rId7"/>
    <p:sldLayoutId id="2147483675" r:id="rId8"/>
    <p:sldLayoutId id="2147483676" r:id="rId9"/>
    <p:sldLayoutId id="2147483667" r:id="rId10"/>
    <p:sldLayoutId id="2147483666" r:id="rId11"/>
  </p:sldLayoutIdLst>
  <p:transition advClick="0" advTm="5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Bradley Hand ITC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Bradley Hand ITC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Bradley Hand ITC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Bradley Hand ITC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Bradley Hand ITC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Bradley Hand ITC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Bradley Hand ITC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Bradley Hand ITC" pitchFamily="66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DE6C36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231775" y="1579563"/>
            <a:ext cx="6870700" cy="4387850"/>
          </a:xfrm>
        </p:spPr>
      </p:pic>
      <p:sp>
        <p:nvSpPr>
          <p:cNvPr id="1433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388" y="357188"/>
            <a:ext cx="7424737" cy="1071562"/>
          </a:xfrm>
        </p:spPr>
        <p:txBody>
          <a:bodyPr/>
          <a:lstStyle/>
          <a:p>
            <a:pPr algn="ctr" eaLnBrk="1" hangingPunct="1"/>
            <a:r>
              <a:rPr lang="ru-RU" smtClean="0">
                <a:solidFill>
                  <a:schemeClr val="bg1"/>
                </a:solidFill>
              </a:rPr>
              <a:t>Муниципальная общеобразовательное учреждение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средняя общеобразовательная школа № 7 муниципального образования Темрюкский район ст. Вышестеблиевской</a:t>
            </a:r>
          </a:p>
        </p:txBody>
      </p:sp>
    </p:spTree>
    <p:custDataLst>
      <p:tags r:id="rId1"/>
    </p:custData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625" y="357188"/>
          <a:ext cx="8215313" cy="2071687"/>
        </p:xfrm>
        <a:graphic>
          <a:graphicData uri="http://schemas.openxmlformats.org/drawingml/2006/table">
            <a:tbl>
              <a:tblPr/>
              <a:tblGrid>
                <a:gridCol w="8215313"/>
              </a:tblGrid>
              <a:tr h="19399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№2, В-1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Послушай загадку и обведи карандашом отгадку.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- Сто одёжек и все без застёжек                                    .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- Без окон, без  дверей- полна горница людей.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-  В дупле живёт, да орешки грызёт.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- Стоит Антошка на одной ножке.  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24584" name="Рисунок 1" descr="File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38" y="714375"/>
            <a:ext cx="142875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625" y="2500313"/>
          <a:ext cx="8215313" cy="2071687"/>
        </p:xfrm>
        <a:graphic>
          <a:graphicData uri="http://schemas.openxmlformats.org/drawingml/2006/table">
            <a:tbl>
              <a:tblPr/>
              <a:tblGrid>
                <a:gridCol w="8215313"/>
              </a:tblGrid>
              <a:tr h="17224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№2, В-2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Отгадай загадку и напиши отгадку.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1. Сто одёжек и все без застёжек;                                    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к…..а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2. Без окон, без дверей полна горница людей;                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о….ц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3.В дупле живёт, да орешки всё грызёт;                         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б…а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4. Стоит Антошка на одной ножке.                                   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г..б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28625" y="4714875"/>
          <a:ext cx="8215313" cy="2071688"/>
        </p:xfrm>
        <a:graphic>
          <a:graphicData uri="http://schemas.openxmlformats.org/drawingml/2006/table">
            <a:tbl>
              <a:tblPr/>
              <a:tblGrid>
                <a:gridCol w="8215313"/>
              </a:tblGrid>
              <a:tr h="20002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№2, В-3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Отгадай загадку и нарисуй в окошке отгадку.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1. Сто одёжек и все без застёжек;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2. Без окон, без дверей полна горница людей;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3. В дупле живёт, да орешки всё грызёт;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4. Стоит Антошка на одной ножке.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24597" name="Rectangle 4"/>
          <p:cNvSpPr>
            <a:spLocks noChangeArrowheads="1"/>
          </p:cNvSpPr>
          <p:nvPr/>
        </p:nvSpPr>
        <p:spPr bwMode="auto">
          <a:xfrm>
            <a:off x="6143625" y="5857875"/>
            <a:ext cx="542925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4598" name="Rectangle 2"/>
          <p:cNvSpPr>
            <a:spLocks noChangeArrowheads="1"/>
          </p:cNvSpPr>
          <p:nvPr/>
        </p:nvSpPr>
        <p:spPr bwMode="auto">
          <a:xfrm>
            <a:off x="6143625" y="5000625"/>
            <a:ext cx="590550" cy="619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4599" name="Rectangle 5"/>
          <p:cNvSpPr>
            <a:spLocks noChangeArrowheads="1"/>
          </p:cNvSpPr>
          <p:nvPr/>
        </p:nvSpPr>
        <p:spPr bwMode="auto">
          <a:xfrm>
            <a:off x="7500938" y="5857875"/>
            <a:ext cx="581025" cy="6000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4600" name="Rectangle 3"/>
          <p:cNvSpPr>
            <a:spLocks noChangeArrowheads="1"/>
          </p:cNvSpPr>
          <p:nvPr/>
        </p:nvSpPr>
        <p:spPr bwMode="auto">
          <a:xfrm>
            <a:off x="7500938" y="5000625"/>
            <a:ext cx="581025" cy="619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</p:spTree>
  </p:cSld>
  <p:clrMapOvr>
    <a:masterClrMapping/>
  </p:clrMapOvr>
  <p:transition advClick="0" advTm="11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725487"/>
          </a:xfrm>
        </p:spPr>
        <p:txBody>
          <a:bodyPr/>
          <a:lstStyle/>
          <a:p>
            <a:pPr eaLnBrk="1" hangingPunct="1"/>
            <a:r>
              <a:rPr lang="ru-RU" sz="3200" smtClean="0">
                <a:solidFill>
                  <a:srgbClr val="C00000"/>
                </a:solidFill>
              </a:rPr>
              <a:t>Уровень подготовленности детей к школе.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/>
        </p:nvGraphicFramePr>
        <p:xfrm>
          <a:off x="500063" y="1357313"/>
          <a:ext cx="7286625" cy="4071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advClick="0"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pPr algn="ctr" eaLnBrk="1" hangingPunct="1"/>
            <a:r>
              <a:rPr lang="ru-RU" smtClean="0">
                <a:solidFill>
                  <a:srgbClr val="002060"/>
                </a:solidFill>
              </a:rPr>
              <a:t>Обучение грамоте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500" y="1643063"/>
          <a:ext cx="8001000" cy="2000250"/>
        </p:xfrm>
        <a:graphic>
          <a:graphicData uri="http://schemas.openxmlformats.org/drawingml/2006/table">
            <a:tbl>
              <a:tblPr/>
              <a:tblGrid>
                <a:gridCol w="8001000"/>
              </a:tblGrid>
              <a:tr h="200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К-1, в-1                            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ё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Ау!  Уа!                 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моя       яма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Моя мама.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я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               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моё       ямы           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   у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а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            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мои      мама           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Мои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26633" name="Рисунок 0" descr="00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5" y="2928938"/>
            <a:ext cx="847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AutoShape 2"/>
          <p:cNvSpPr>
            <a:spLocks noChangeArrowheads="1"/>
          </p:cNvSpPr>
          <p:nvPr/>
        </p:nvSpPr>
        <p:spPr bwMode="auto">
          <a:xfrm rot="-5587328">
            <a:off x="8070850" y="3101975"/>
            <a:ext cx="469900" cy="584200"/>
          </a:xfrm>
          <a:prstGeom prst="rtTriangle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6635" name="Text Box 5"/>
          <p:cNvSpPr txBox="1">
            <a:spLocks noChangeArrowheads="1"/>
          </p:cNvSpPr>
          <p:nvPr/>
        </p:nvSpPr>
        <p:spPr bwMode="auto">
          <a:xfrm>
            <a:off x="7572375" y="1857375"/>
            <a:ext cx="596900" cy="863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Аа,</a:t>
            </a:r>
          </a:p>
          <a:p>
            <a:pPr>
              <a:spcAft>
                <a:spcPts val="1000"/>
              </a:spcAft>
            </a:pPr>
            <a:r>
              <a:rPr lang="ru-RU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Мм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71500" y="4000500"/>
          <a:ext cx="8001000" cy="2357438"/>
        </p:xfrm>
        <a:graphic>
          <a:graphicData uri="http://schemas.openxmlformats.org/drawingml/2006/table">
            <a:tbl>
              <a:tblPr/>
              <a:tblGrid>
                <a:gridCol w="8001000"/>
              </a:tblGrid>
              <a:tr h="2357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К-1, в-2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 а     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ар-буз        ай-ва          ак-ва-ри-ум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Сам алый, сахарный.                                               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Кафтан зелёный бархатный.                       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я       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я-корь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я-ще-ри-ца     яб-ло-ко                          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Яблоко висит на яблоне.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26642" name="AutoShape 6"/>
          <p:cNvSpPr>
            <a:spLocks noChangeArrowheads="1"/>
          </p:cNvSpPr>
          <p:nvPr/>
        </p:nvSpPr>
        <p:spPr bwMode="auto">
          <a:xfrm rot="-5400000">
            <a:off x="8058150" y="5800725"/>
            <a:ext cx="469900" cy="584200"/>
          </a:xfrm>
          <a:prstGeom prst="rtTriangle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6643" name="Text Box 7"/>
          <p:cNvSpPr txBox="1">
            <a:spLocks noChangeArrowheads="1"/>
          </p:cNvSpPr>
          <p:nvPr/>
        </p:nvSpPr>
        <p:spPr bwMode="auto">
          <a:xfrm>
            <a:off x="7643813" y="4071938"/>
            <a:ext cx="668337" cy="857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cs typeface="Arial" charset="0"/>
            </a:endParaRPr>
          </a:p>
        </p:txBody>
      </p:sp>
      <p:sp>
        <p:nvSpPr>
          <p:cNvPr id="26644" name="Rectangle 9"/>
          <p:cNvSpPr>
            <a:spLocks noChangeArrowheads="1"/>
          </p:cNvSpPr>
          <p:nvPr/>
        </p:nvSpPr>
        <p:spPr bwMode="auto">
          <a:xfrm>
            <a:off x="7715250" y="4071938"/>
            <a:ext cx="6429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Аа</a:t>
            </a:r>
          </a:p>
          <a:p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Яя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428625" y="214313"/>
          <a:ext cx="7929563" cy="2643187"/>
        </p:xfrm>
        <a:graphic>
          <a:graphicData uri="http://schemas.openxmlformats.org/drawingml/2006/table">
            <a:tbl>
              <a:tblPr/>
              <a:tblGrid>
                <a:gridCol w="7929563"/>
              </a:tblGrid>
              <a:tr h="2643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5335588" algn="r"/>
                        </a:tabLst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5335588" algn="r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К-4, в-1	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        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ё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5335588" algn="r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       мама        Мина       яма         ум             как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5335588" algn="r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как        мина       Нина        ямы        умна        какие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5335588" algn="r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Мина ______ кино, а Нина ________ ?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5335588" algn="r"/>
                        </a:tabLst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У Яны   мак, а у Инны  маки.     На, Яна, мак!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D7EC"/>
                    </a:solidFill>
                  </a:tcPr>
                </a:tc>
              </a:tr>
            </a:tbl>
          </a:graphicData>
        </a:graphic>
      </p:graphicFrame>
      <p:sp>
        <p:nvSpPr>
          <p:cNvPr id="27656" name="AutoShape 35"/>
          <p:cNvSpPr>
            <a:spLocks noChangeArrowheads="1"/>
          </p:cNvSpPr>
          <p:nvPr/>
        </p:nvSpPr>
        <p:spPr bwMode="auto">
          <a:xfrm rot="-5400000">
            <a:off x="7843838" y="2300288"/>
            <a:ext cx="469900" cy="584200"/>
          </a:xfrm>
          <a:prstGeom prst="rtTriangle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7657" name="Text Box 40"/>
          <p:cNvSpPr txBox="1">
            <a:spLocks noChangeArrowheads="1"/>
          </p:cNvSpPr>
          <p:nvPr/>
        </p:nvSpPr>
        <p:spPr bwMode="auto">
          <a:xfrm>
            <a:off x="7500938" y="285750"/>
            <a:ext cx="660400" cy="7858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cs typeface="Arial" charset="0"/>
            </a:endParaRPr>
          </a:p>
        </p:txBody>
      </p:sp>
      <p:sp>
        <p:nvSpPr>
          <p:cNvPr id="27658" name="Rectangle 36"/>
          <p:cNvSpPr>
            <a:spLocks noChangeArrowheads="1"/>
          </p:cNvSpPr>
          <p:nvPr/>
        </p:nvSpPr>
        <p:spPr bwMode="auto">
          <a:xfrm>
            <a:off x="5857875" y="1214438"/>
            <a:ext cx="139700" cy="177800"/>
          </a:xfrm>
          <a:prstGeom prst="rect">
            <a:avLst/>
          </a:prstGeom>
          <a:solidFill>
            <a:srgbClr val="00B05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7659" name="Rectangle 37"/>
          <p:cNvSpPr>
            <a:spLocks noChangeArrowheads="1"/>
          </p:cNvSpPr>
          <p:nvPr/>
        </p:nvSpPr>
        <p:spPr bwMode="auto">
          <a:xfrm>
            <a:off x="6000750" y="1214438"/>
            <a:ext cx="139700" cy="177800"/>
          </a:xfrm>
          <a:prstGeom prst="rect">
            <a:avLst/>
          </a:prstGeom>
          <a:solidFill>
            <a:srgbClr val="FF00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7660" name="Rectangle 38"/>
          <p:cNvSpPr>
            <a:spLocks noChangeArrowheads="1"/>
          </p:cNvSpPr>
          <p:nvPr/>
        </p:nvSpPr>
        <p:spPr bwMode="auto">
          <a:xfrm>
            <a:off x="6143625" y="1214438"/>
            <a:ext cx="139700" cy="177800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7661" name="Rectangle 39"/>
          <p:cNvSpPr>
            <a:spLocks noChangeArrowheads="1"/>
          </p:cNvSpPr>
          <p:nvPr/>
        </p:nvSpPr>
        <p:spPr bwMode="auto">
          <a:xfrm>
            <a:off x="6286500" y="1214438"/>
            <a:ext cx="139700" cy="177800"/>
          </a:xfrm>
          <a:prstGeom prst="rect">
            <a:avLst/>
          </a:prstGeom>
          <a:solidFill>
            <a:srgbClr val="FF00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7662" name="Rectangle 42"/>
          <p:cNvSpPr>
            <a:spLocks noChangeArrowheads="1"/>
          </p:cNvSpPr>
          <p:nvPr/>
        </p:nvSpPr>
        <p:spPr bwMode="auto">
          <a:xfrm>
            <a:off x="7429500" y="428625"/>
            <a:ext cx="714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Кк</a:t>
            </a:r>
            <a:endParaRPr lang="ru-RU">
              <a:cs typeface="Arial" charset="0"/>
            </a:endParaRPr>
          </a:p>
        </p:txBody>
      </p:sp>
      <p:graphicFrame>
        <p:nvGraphicFramePr>
          <p:cNvPr id="76" name="Таблица 75"/>
          <p:cNvGraphicFramePr>
            <a:graphicFrameLocks noGrp="1"/>
          </p:cNvGraphicFramePr>
          <p:nvPr/>
        </p:nvGraphicFramePr>
        <p:xfrm>
          <a:off x="500063" y="3500438"/>
          <a:ext cx="7929562" cy="3000375"/>
        </p:xfrm>
        <a:graphic>
          <a:graphicData uri="http://schemas.openxmlformats.org/drawingml/2006/table">
            <a:tbl>
              <a:tblPr/>
              <a:tblGrid>
                <a:gridCol w="7929562"/>
              </a:tblGrid>
              <a:tr h="3000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К-4, в-2               Кашка      чашка       букашка      ложка     жалко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F243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Прочитай  всем: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Кашку кушали из чашки-                                 Утонули две букашки!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Не доели ложку кашки…                                   Если жалко вам букашку-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В этой чашке, в ложке кашки                           Доедайте в чашках кашку!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27669" name="AutoShape 86"/>
          <p:cNvSpPr>
            <a:spLocks noChangeArrowheads="1"/>
          </p:cNvSpPr>
          <p:nvPr/>
        </p:nvSpPr>
        <p:spPr bwMode="auto">
          <a:xfrm rot="-5587328">
            <a:off x="7927975" y="5959475"/>
            <a:ext cx="469900" cy="584200"/>
          </a:xfrm>
          <a:prstGeom prst="rtTriangle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7670" name="Text Box 87"/>
          <p:cNvSpPr txBox="1">
            <a:spLocks noChangeArrowheads="1"/>
          </p:cNvSpPr>
          <p:nvPr/>
        </p:nvSpPr>
        <p:spPr bwMode="auto">
          <a:xfrm>
            <a:off x="7572375" y="3786188"/>
            <a:ext cx="660400" cy="7858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cs typeface="Arial" charset="0"/>
            </a:endParaRPr>
          </a:p>
        </p:txBody>
      </p:sp>
      <p:sp>
        <p:nvSpPr>
          <p:cNvPr id="27671" name="Rectangle 88"/>
          <p:cNvSpPr>
            <a:spLocks noChangeArrowheads="1"/>
          </p:cNvSpPr>
          <p:nvPr/>
        </p:nvSpPr>
        <p:spPr bwMode="auto">
          <a:xfrm>
            <a:off x="4357688" y="4286250"/>
            <a:ext cx="139700" cy="177800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7672" name="Rectangle 89"/>
          <p:cNvSpPr>
            <a:spLocks noChangeArrowheads="1"/>
          </p:cNvSpPr>
          <p:nvPr/>
        </p:nvSpPr>
        <p:spPr bwMode="auto">
          <a:xfrm>
            <a:off x="4500563" y="4286250"/>
            <a:ext cx="139700" cy="177800"/>
          </a:xfrm>
          <a:prstGeom prst="rect">
            <a:avLst/>
          </a:prstGeom>
          <a:solidFill>
            <a:srgbClr val="FF00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7673" name="Rectangle 90"/>
          <p:cNvSpPr>
            <a:spLocks noChangeArrowheads="1"/>
          </p:cNvSpPr>
          <p:nvPr/>
        </p:nvSpPr>
        <p:spPr bwMode="auto">
          <a:xfrm>
            <a:off x="4643438" y="4286250"/>
            <a:ext cx="139700" cy="177800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7674" name="Rectangle 91"/>
          <p:cNvSpPr>
            <a:spLocks noChangeArrowheads="1"/>
          </p:cNvSpPr>
          <p:nvPr/>
        </p:nvSpPr>
        <p:spPr bwMode="auto">
          <a:xfrm>
            <a:off x="4786313" y="4286250"/>
            <a:ext cx="139700" cy="177800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7675" name="Rectangle 92"/>
          <p:cNvSpPr>
            <a:spLocks noChangeArrowheads="1"/>
          </p:cNvSpPr>
          <p:nvPr/>
        </p:nvSpPr>
        <p:spPr bwMode="auto">
          <a:xfrm>
            <a:off x="4929188" y="4286250"/>
            <a:ext cx="139700" cy="177800"/>
          </a:xfrm>
          <a:prstGeom prst="rect">
            <a:avLst/>
          </a:prstGeom>
          <a:solidFill>
            <a:srgbClr val="FF00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7676" name="Rectangle 95"/>
          <p:cNvSpPr>
            <a:spLocks noChangeArrowheads="1"/>
          </p:cNvSpPr>
          <p:nvPr/>
        </p:nvSpPr>
        <p:spPr bwMode="auto">
          <a:xfrm>
            <a:off x="7500938" y="4000500"/>
            <a:ext cx="857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Кк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88" y="214313"/>
          <a:ext cx="8358187" cy="3436937"/>
        </p:xfrm>
        <a:graphic>
          <a:graphicData uri="http://schemas.openxmlformats.org/drawingml/2006/table">
            <a:tbl>
              <a:tblPr/>
              <a:tblGrid>
                <a:gridCol w="8358187"/>
              </a:tblGrid>
              <a:tr h="3413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К-7, в-1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Читай слоги быстро: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   го  гу  гы   гэ             гё   иг   ге   гю             ик  эк  ак  ок  ук  ык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    ко  ку  кы   кэ            кё   ки   ке   кю      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иг  эг   аг  ог  уг  ыг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Кто так?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Иго-го,     - ку-ку,     - ку-ка-ре-ку .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65F9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гол         горка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65F9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65F9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65F9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колос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65F9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икра 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65F9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Гена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365F9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         корка        голос         игра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Лена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Коля и Гена гуляли.  Лена ела  лимон.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мой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край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моя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койка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моё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имя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мои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руки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28680" name="Рисунок 1" descr="j00903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2928938"/>
            <a:ext cx="809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AutoShape 2"/>
          <p:cNvSpPr>
            <a:spLocks noChangeArrowheads="1"/>
          </p:cNvSpPr>
          <p:nvPr/>
        </p:nvSpPr>
        <p:spPr bwMode="auto">
          <a:xfrm rot="-5587328">
            <a:off x="8213725" y="3101975"/>
            <a:ext cx="469900" cy="584200"/>
          </a:xfrm>
          <a:prstGeom prst="rtTriangle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8682" name="Text Box 8"/>
          <p:cNvSpPr txBox="1">
            <a:spLocks noChangeArrowheads="1"/>
          </p:cNvSpPr>
          <p:nvPr/>
        </p:nvSpPr>
        <p:spPr bwMode="auto">
          <a:xfrm>
            <a:off x="7786688" y="285750"/>
            <a:ext cx="622300" cy="7858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cs typeface="Arial" charset="0"/>
            </a:endParaRPr>
          </a:p>
        </p:txBody>
      </p:sp>
      <p:sp>
        <p:nvSpPr>
          <p:cNvPr id="28683" name="Rectangle 3"/>
          <p:cNvSpPr>
            <a:spLocks noChangeArrowheads="1"/>
          </p:cNvSpPr>
          <p:nvPr/>
        </p:nvSpPr>
        <p:spPr bwMode="auto">
          <a:xfrm>
            <a:off x="2357438" y="2500313"/>
            <a:ext cx="139700" cy="177800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8684" name="Rectangle 4"/>
          <p:cNvSpPr>
            <a:spLocks noChangeArrowheads="1"/>
          </p:cNvSpPr>
          <p:nvPr/>
        </p:nvSpPr>
        <p:spPr bwMode="auto">
          <a:xfrm>
            <a:off x="2500313" y="2500313"/>
            <a:ext cx="139700" cy="177800"/>
          </a:xfrm>
          <a:prstGeom prst="rect">
            <a:avLst/>
          </a:prstGeom>
          <a:solidFill>
            <a:srgbClr val="FF00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8685" name="Rectangle 5"/>
          <p:cNvSpPr>
            <a:spLocks noChangeArrowheads="1"/>
          </p:cNvSpPr>
          <p:nvPr/>
        </p:nvSpPr>
        <p:spPr bwMode="auto">
          <a:xfrm>
            <a:off x="2643188" y="2500313"/>
            <a:ext cx="139700" cy="177800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8686" name="Rectangle 6"/>
          <p:cNvSpPr>
            <a:spLocks noChangeArrowheads="1"/>
          </p:cNvSpPr>
          <p:nvPr/>
        </p:nvSpPr>
        <p:spPr bwMode="auto">
          <a:xfrm>
            <a:off x="2786063" y="2500313"/>
            <a:ext cx="139700" cy="177800"/>
          </a:xfrm>
          <a:prstGeom prst="rect">
            <a:avLst/>
          </a:prstGeom>
          <a:solidFill>
            <a:srgbClr val="0070C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8687" name="Rectangle 7"/>
          <p:cNvSpPr>
            <a:spLocks noChangeArrowheads="1"/>
          </p:cNvSpPr>
          <p:nvPr/>
        </p:nvSpPr>
        <p:spPr bwMode="auto">
          <a:xfrm>
            <a:off x="2928938" y="2500313"/>
            <a:ext cx="139700" cy="177800"/>
          </a:xfrm>
          <a:prstGeom prst="rect">
            <a:avLst/>
          </a:prstGeom>
          <a:solidFill>
            <a:srgbClr val="FF00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8688" name="Rectangle 10"/>
          <p:cNvSpPr>
            <a:spLocks noChangeArrowheads="1"/>
          </p:cNvSpPr>
          <p:nvPr/>
        </p:nvSpPr>
        <p:spPr bwMode="auto">
          <a:xfrm>
            <a:off x="7858125" y="357188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Гг,Кк</a:t>
            </a:r>
            <a:endParaRPr lang="ru-RU">
              <a:cs typeface="Arial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57188" y="3786188"/>
          <a:ext cx="8429625" cy="3000375"/>
        </p:xfrm>
        <a:graphic>
          <a:graphicData uri="http://schemas.openxmlformats.org/drawingml/2006/table">
            <a:tbl>
              <a:tblPr/>
              <a:tblGrid>
                <a:gridCol w="8429625"/>
              </a:tblGrid>
              <a:tr h="3000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К-6, в-2  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Прочти всем:                                                 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ОТГАДАЙ ЗАГАДКИ: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28695" name="Рисунок 11" descr="File000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4214813"/>
            <a:ext cx="278606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6" name="Рисунок 16" descr="File0003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4286250"/>
            <a:ext cx="285750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7" name="AutoShape 13"/>
          <p:cNvSpPr>
            <a:spLocks noChangeArrowheads="1"/>
          </p:cNvSpPr>
          <p:nvPr/>
        </p:nvSpPr>
        <p:spPr bwMode="auto">
          <a:xfrm rot="-5587328">
            <a:off x="8285163" y="6315075"/>
            <a:ext cx="469900" cy="584200"/>
          </a:xfrm>
          <a:prstGeom prst="rtTriangle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8698" name="Text Box 16"/>
          <p:cNvSpPr txBox="1">
            <a:spLocks noChangeArrowheads="1"/>
          </p:cNvSpPr>
          <p:nvPr/>
        </p:nvSpPr>
        <p:spPr bwMode="auto">
          <a:xfrm>
            <a:off x="7858125" y="3929063"/>
            <a:ext cx="622300" cy="6445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Гг, Кк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625" y="357188"/>
          <a:ext cx="8143875" cy="2928937"/>
        </p:xfrm>
        <a:graphic>
          <a:graphicData uri="http://schemas.openxmlformats.org/drawingml/2006/table">
            <a:tbl>
              <a:tblPr/>
              <a:tblGrid>
                <a:gridCol w="8143875"/>
              </a:tblGrid>
              <a:tr h="292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К-11, в-1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жа   жу  жи  же  жё             аж  уж  еж  иж  ёж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ша  шу  ши  ше  шё           аш  уш  еш  иш  ёш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жар      шест      сажа        сало                       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Подбери слова к схеме.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шар      жест      Саша      жало                          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ясни  первый звук в этих словах.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Не жужжу, когда сижу,  Не жужжу, когда хожу.     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Если в воздухе кружусь, Тут уж вдоволь нажужжусь.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29704" name="Text Box 6"/>
          <p:cNvSpPr txBox="1">
            <a:spLocks noChangeArrowheads="1"/>
          </p:cNvSpPr>
          <p:nvPr/>
        </p:nvSpPr>
        <p:spPr bwMode="auto">
          <a:xfrm>
            <a:off x="7786688" y="571500"/>
            <a:ext cx="673100" cy="622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Жж,Шш</a:t>
            </a:r>
            <a:endParaRPr lang="ru-RU" sz="2000">
              <a:solidFill>
                <a:schemeClr val="bg1"/>
              </a:solidFill>
              <a:cs typeface="Arial" charset="0"/>
            </a:endParaRPr>
          </a:p>
          <a:p>
            <a:endParaRPr lang="ru-RU">
              <a:cs typeface="Arial" charset="0"/>
            </a:endParaRPr>
          </a:p>
        </p:txBody>
      </p:sp>
      <p:sp>
        <p:nvSpPr>
          <p:cNvPr id="29705" name="Rectangle 2"/>
          <p:cNvSpPr>
            <a:spLocks noChangeArrowheads="1"/>
          </p:cNvSpPr>
          <p:nvPr/>
        </p:nvSpPr>
        <p:spPr bwMode="auto">
          <a:xfrm>
            <a:off x="3857625" y="1857375"/>
            <a:ext cx="203200" cy="228600"/>
          </a:xfrm>
          <a:prstGeom prst="rect">
            <a:avLst/>
          </a:prstGeom>
          <a:solidFill>
            <a:srgbClr val="007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9706" name="Rectangle 3"/>
          <p:cNvSpPr>
            <a:spLocks noChangeArrowheads="1"/>
          </p:cNvSpPr>
          <p:nvPr/>
        </p:nvSpPr>
        <p:spPr bwMode="auto">
          <a:xfrm>
            <a:off x="4071938" y="1857375"/>
            <a:ext cx="203200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9707" name="Rectangle 4"/>
          <p:cNvSpPr>
            <a:spLocks noChangeArrowheads="1"/>
          </p:cNvSpPr>
          <p:nvPr/>
        </p:nvSpPr>
        <p:spPr bwMode="auto">
          <a:xfrm>
            <a:off x="4286250" y="1857375"/>
            <a:ext cx="203200" cy="228600"/>
          </a:xfrm>
          <a:prstGeom prst="rect">
            <a:avLst/>
          </a:prstGeom>
          <a:solidFill>
            <a:srgbClr val="007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9708" name="Rectangle 5"/>
          <p:cNvSpPr>
            <a:spLocks noChangeArrowheads="1"/>
          </p:cNvSpPr>
          <p:nvPr/>
        </p:nvSpPr>
        <p:spPr bwMode="auto">
          <a:xfrm>
            <a:off x="4500563" y="1857375"/>
            <a:ext cx="203200" cy="228600"/>
          </a:xfrm>
          <a:prstGeom prst="rect">
            <a:avLst/>
          </a:prstGeom>
          <a:solidFill>
            <a:srgbClr val="007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29709" name="AutoShape 1"/>
          <p:cNvSpPr>
            <a:spLocks noChangeArrowheads="1"/>
          </p:cNvSpPr>
          <p:nvPr/>
        </p:nvSpPr>
        <p:spPr bwMode="auto">
          <a:xfrm rot="-5400000">
            <a:off x="8058150" y="2728913"/>
            <a:ext cx="469900" cy="584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642938" y="3571875"/>
          <a:ext cx="7929562" cy="3071813"/>
        </p:xfrm>
        <a:graphic>
          <a:graphicData uri="http://schemas.openxmlformats.org/drawingml/2006/table">
            <a:tbl>
              <a:tblPr/>
              <a:tblGrid>
                <a:gridCol w="7929562"/>
              </a:tblGrid>
              <a:tr h="307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К-11,в_2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3610" marR="636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29716" name="Рисунок 16" descr="File000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3643313"/>
            <a:ext cx="6072188" cy="29289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9717" name="Text Box 11"/>
          <p:cNvSpPr txBox="1">
            <a:spLocks noChangeArrowheads="1"/>
          </p:cNvSpPr>
          <p:nvPr/>
        </p:nvSpPr>
        <p:spPr bwMode="auto">
          <a:xfrm>
            <a:off x="7715250" y="3857625"/>
            <a:ext cx="673100" cy="622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Жж,Шш</a:t>
            </a:r>
            <a:endParaRPr lang="ru-RU" sz="2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9718" name="AutoShape 10"/>
          <p:cNvSpPr>
            <a:spLocks noChangeArrowheads="1"/>
          </p:cNvSpPr>
          <p:nvPr/>
        </p:nvSpPr>
        <p:spPr bwMode="auto">
          <a:xfrm rot="-5400000">
            <a:off x="8058150" y="6086475"/>
            <a:ext cx="469900" cy="584200"/>
          </a:xfrm>
          <a:prstGeom prst="rtTriangle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313" y="206375"/>
          <a:ext cx="8143875" cy="3416300"/>
        </p:xfrm>
        <a:graphic>
          <a:graphicData uri="http://schemas.openxmlformats.org/drawingml/2006/table">
            <a:tbl>
              <a:tblPr/>
              <a:tblGrid>
                <a:gridCol w="8143875"/>
              </a:tblGrid>
              <a:tr h="2500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К-13,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в-1                        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щ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щ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щ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щ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ё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\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ща –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       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чаща   прищурил      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                   щу -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щука   ищу   сообщу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Прочти всем:                                                             Поиграй со всеми: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Часовщик прищурил глаз,             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щучки – щурята,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Чинит часики для нас.                      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 лисы - …    ,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У  собаки - …    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cxnSp>
        <p:nvCxnSpPr>
          <p:cNvPr id="30728" name="AutoShape 4"/>
          <p:cNvCxnSpPr>
            <a:cxnSpLocks noChangeShapeType="1"/>
          </p:cNvCxnSpPr>
          <p:nvPr/>
        </p:nvCxnSpPr>
        <p:spPr bwMode="auto">
          <a:xfrm flipV="1">
            <a:off x="785813" y="1285875"/>
            <a:ext cx="215900" cy="2159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0729" name="AutoShape 2"/>
          <p:cNvCxnSpPr>
            <a:cxnSpLocks noChangeShapeType="1"/>
          </p:cNvCxnSpPr>
          <p:nvPr/>
        </p:nvCxnSpPr>
        <p:spPr bwMode="auto">
          <a:xfrm>
            <a:off x="785813" y="1500188"/>
            <a:ext cx="215900" cy="1270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30730" name="Rectangle 5"/>
          <p:cNvSpPr>
            <a:spLocks noChangeArrowheads="1"/>
          </p:cNvSpPr>
          <p:nvPr/>
        </p:nvSpPr>
        <p:spPr bwMode="auto">
          <a:xfrm>
            <a:off x="1071563" y="1571625"/>
            <a:ext cx="228600" cy="215900"/>
          </a:xfrm>
          <a:prstGeom prst="rect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30731" name="Rectangle 3"/>
          <p:cNvSpPr>
            <a:spLocks noChangeArrowheads="1"/>
          </p:cNvSpPr>
          <p:nvPr/>
        </p:nvSpPr>
        <p:spPr bwMode="auto">
          <a:xfrm>
            <a:off x="1071563" y="1214438"/>
            <a:ext cx="228600" cy="215900"/>
          </a:xfrm>
          <a:prstGeom prst="rect">
            <a:avLst/>
          </a:prstGeom>
          <a:solidFill>
            <a:srgbClr val="007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30732" name="AutoShape 1"/>
          <p:cNvSpPr>
            <a:spLocks noChangeArrowheads="1"/>
          </p:cNvSpPr>
          <p:nvPr/>
        </p:nvSpPr>
        <p:spPr bwMode="auto">
          <a:xfrm rot="-5400000">
            <a:off x="7843838" y="3086100"/>
            <a:ext cx="469900" cy="584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30733" name="Text Box 6"/>
          <p:cNvSpPr txBox="1">
            <a:spLocks noChangeArrowheads="1"/>
          </p:cNvSpPr>
          <p:nvPr/>
        </p:nvSpPr>
        <p:spPr bwMode="auto">
          <a:xfrm>
            <a:off x="7572375" y="428625"/>
            <a:ext cx="647700" cy="6429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cs typeface="Arial" charset="0"/>
            </a:endParaRPr>
          </a:p>
        </p:txBody>
      </p:sp>
      <p:sp>
        <p:nvSpPr>
          <p:cNvPr id="30734" name="Rectangle 8"/>
          <p:cNvSpPr>
            <a:spLocks noChangeArrowheads="1"/>
          </p:cNvSpPr>
          <p:nvPr/>
        </p:nvSpPr>
        <p:spPr bwMode="auto">
          <a:xfrm>
            <a:off x="7572375" y="571500"/>
            <a:ext cx="642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Щщ</a:t>
            </a:r>
            <a:endParaRPr lang="ru-RU">
              <a:cs typeface="Arial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14313" y="3714750"/>
          <a:ext cx="8123237" cy="2946400"/>
        </p:xfrm>
        <a:graphic>
          <a:graphicData uri="http://schemas.openxmlformats.org/drawingml/2006/table">
            <a:tbl>
              <a:tblPr/>
              <a:tblGrid>
                <a:gridCol w="8123237"/>
              </a:tblGrid>
              <a:tr h="294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К-13, в-2 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Прочитай  всем:                                                 Прочитай и расскажи  всем: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30741" name="Рисунок 17" descr="File001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071938"/>
            <a:ext cx="2714625" cy="25003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742" name="Рисунок 14" descr="File0010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4071938"/>
            <a:ext cx="2714625" cy="25003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743" name="AutoShape 12"/>
          <p:cNvSpPr>
            <a:spLocks noChangeArrowheads="1"/>
          </p:cNvSpPr>
          <p:nvPr/>
        </p:nvSpPr>
        <p:spPr bwMode="auto">
          <a:xfrm rot="-5400000">
            <a:off x="7843838" y="6157913"/>
            <a:ext cx="469900" cy="584200"/>
          </a:xfrm>
          <a:prstGeom prst="rtTriangle">
            <a:avLst/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  <p:sp>
        <p:nvSpPr>
          <p:cNvPr id="30744" name="Text Box 13"/>
          <p:cNvSpPr txBox="1">
            <a:spLocks noChangeArrowheads="1"/>
          </p:cNvSpPr>
          <p:nvPr/>
        </p:nvSpPr>
        <p:spPr bwMode="auto">
          <a:xfrm>
            <a:off x="7500938" y="3929063"/>
            <a:ext cx="6477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Щщ</a:t>
            </a:r>
            <a:endParaRPr lang="ru-RU" sz="2000">
              <a:cs typeface="Arial" charset="0"/>
            </a:endParaRPr>
          </a:p>
        </p:txBody>
      </p:sp>
      <p:sp>
        <p:nvSpPr>
          <p:cNvPr id="30745" name="Rectangle 15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sto MT" pitchFamily="18" charset="0"/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857250"/>
            <a:ext cx="7470775" cy="21431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700" b="1" dirty="0" smtClean="0"/>
              <a:t>Динамика обученности учащихся. Чтение.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/>
        </p:nvGraphicFramePr>
        <p:xfrm>
          <a:off x="1571625" y="1143000"/>
          <a:ext cx="5381625" cy="1933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63" y="3000375"/>
            <a:ext cx="7643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04704" bIns="0" anchor="ctr">
            <a:spAutoFit/>
          </a:bodyPr>
          <a:lstStyle/>
          <a:p>
            <a:pPr algn="ctr"/>
            <a:r>
              <a:rPr lang="ru-RU" sz="2000" b="1">
                <a:cs typeface="Times New Roman" pitchFamily="18" charset="0"/>
              </a:rPr>
              <a:t>Динамика обученности учащихся.</a:t>
            </a:r>
            <a:br>
              <a:rPr lang="ru-RU" sz="2000" b="1">
                <a:cs typeface="Times New Roman" pitchFamily="18" charset="0"/>
              </a:rPr>
            </a:br>
            <a:r>
              <a:rPr lang="ru-RU" sz="2000" b="1">
                <a:cs typeface="Times New Roman" pitchFamily="18" charset="0"/>
              </a:rPr>
              <a:t> Чтение. 1 полугодие.</a:t>
            </a:r>
          </a:p>
          <a:p>
            <a:pPr eaLnBrk="0" hangingPunct="0"/>
            <a:endParaRPr lang="ru-RU">
              <a:cs typeface="Arial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642938" y="4286250"/>
          <a:ext cx="7143750" cy="257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advClick="0" advTm="6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  <p:bldP spid="1025" grpId="0"/>
      <p:bldGraphic spid="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352550" y="152400"/>
            <a:ext cx="6638925" cy="2036763"/>
          </a:xfr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5875" y="4572000"/>
            <a:ext cx="6629400" cy="566738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ru-RU" sz="3200" smtClean="0">
                <a:solidFill>
                  <a:schemeClr val="bg1"/>
                </a:solidFill>
              </a:rPr>
              <a:t>- </a:t>
            </a:r>
            <a:r>
              <a:rPr lang="ru-RU" sz="3200" b="1" i="1" smtClean="0">
                <a:solidFill>
                  <a:schemeClr val="bg1"/>
                </a:solidFill>
              </a:rPr>
              <a:t>многократное чтение,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3200" b="1" i="1" smtClean="0">
                <a:solidFill>
                  <a:schemeClr val="bg1"/>
                </a:solidFill>
              </a:rPr>
              <a:t>- чтение в темпе скороговорки,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3200" b="1" i="1" smtClean="0">
                <a:solidFill>
                  <a:schemeClr val="bg1"/>
                </a:solidFill>
              </a:rPr>
              <a:t>- выразительное чтение с переходом на незнакомую часть текста.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" name="Рисунок 8" descr="Изображение 06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14313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P100047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428625"/>
            <a:ext cx="7024687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P100047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714375"/>
            <a:ext cx="6659563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P100047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642938"/>
            <a:ext cx="752475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71863" cy="601186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Содержимое 4" descr="DSC016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225425"/>
            <a:ext cx="465772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Прямоугольник 4"/>
          <p:cNvGrpSpPr>
            <a:grpSpLocks/>
          </p:cNvGrpSpPr>
          <p:nvPr/>
        </p:nvGrpSpPr>
        <p:grpSpPr bwMode="auto">
          <a:xfrm>
            <a:off x="5084763" y="1914525"/>
            <a:ext cx="3827462" cy="3170238"/>
            <a:chOff x="3203" y="1206"/>
            <a:chExt cx="2411" cy="1997"/>
          </a:xfrm>
        </p:grpSpPr>
        <p:pic>
          <p:nvPicPr>
            <p:cNvPr id="15368" name="Прямоугольник 4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03" y="1206"/>
              <a:ext cx="2411" cy="1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9" name="Text Box 5"/>
            <p:cNvSpPr txBox="1">
              <a:spLocks noChangeArrowheads="1"/>
            </p:cNvSpPr>
            <p:nvPr/>
          </p:nvSpPr>
          <p:spPr bwMode="auto">
            <a:xfrm>
              <a:off x="3240" y="1237"/>
              <a:ext cx="2340" cy="1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 i="1">
                  <a:solidFill>
                    <a:srgbClr val="002060"/>
                  </a:solidFill>
                  <a:latin typeface="Calisto MT" pitchFamily="18" charset="0"/>
                </a:rPr>
                <a:t>Педагогический стаж</a:t>
              </a:r>
            </a:p>
            <a:p>
              <a:pPr algn="ctr"/>
              <a:r>
                <a:rPr lang="ru-RU" sz="1600" b="1" i="1">
                  <a:solidFill>
                    <a:srgbClr val="002060"/>
                  </a:solidFill>
                  <a:latin typeface="Calisto MT" pitchFamily="18" charset="0"/>
                </a:rPr>
                <a:t>25 лет</a:t>
              </a:r>
            </a:p>
            <a:p>
              <a:pPr algn="ctr"/>
              <a:r>
                <a:rPr lang="ru-RU" sz="1600" b="1" i="1">
                  <a:solidFill>
                    <a:srgbClr val="C00000"/>
                  </a:solidFill>
                  <a:latin typeface="Calisto MT" pitchFamily="18" charset="0"/>
                </a:rPr>
                <a:t>Учитель  высшей  категории</a:t>
              </a:r>
            </a:p>
            <a:p>
              <a:pPr algn="ctr"/>
              <a:endParaRPr lang="ru-RU" sz="1600" b="1" i="1">
                <a:solidFill>
                  <a:srgbClr val="0070C0"/>
                </a:solidFill>
                <a:latin typeface="Calisto MT" pitchFamily="18" charset="0"/>
              </a:endParaRPr>
            </a:p>
            <a:p>
              <a:pPr algn="ctr"/>
              <a:r>
                <a:rPr lang="ru-RU" sz="1600" b="1" i="1">
                  <a:solidFill>
                    <a:srgbClr val="8A2E4E"/>
                  </a:solidFill>
                  <a:latin typeface="Calisto MT" pitchFamily="18" charset="0"/>
                </a:rPr>
                <a:t>Победитель</a:t>
              </a:r>
            </a:p>
            <a:p>
              <a:pPr algn="ctr"/>
              <a:r>
                <a:rPr lang="ru-RU" sz="1600" b="1" i="1">
                  <a:solidFill>
                    <a:srgbClr val="8A2E4E"/>
                  </a:solidFill>
                  <a:latin typeface="Calisto MT" pitchFamily="18" charset="0"/>
                </a:rPr>
                <a:t>краевого конкурса</a:t>
              </a:r>
            </a:p>
            <a:p>
              <a:pPr algn="ctr"/>
              <a:r>
                <a:rPr lang="ru-RU" sz="1600" b="1" i="1">
                  <a:solidFill>
                    <a:srgbClr val="FF0000"/>
                  </a:solidFill>
                  <a:latin typeface="Calisto MT" pitchFamily="18" charset="0"/>
                </a:rPr>
                <a:t>«Лучший</a:t>
              </a:r>
            </a:p>
            <a:p>
              <a:pPr algn="ctr"/>
              <a:r>
                <a:rPr lang="ru-RU" sz="1600" b="1" i="1">
                  <a:solidFill>
                    <a:srgbClr val="FF0000"/>
                  </a:solidFill>
                  <a:latin typeface="Calisto MT" pitchFamily="18" charset="0"/>
                </a:rPr>
                <a:t>классный руководитель</a:t>
              </a:r>
              <a:r>
                <a:rPr lang="ru-RU" sz="1600" b="1">
                  <a:solidFill>
                    <a:srgbClr val="FFFF00"/>
                  </a:solidFill>
                  <a:latin typeface="Calisto MT" pitchFamily="18" charset="0"/>
                </a:rPr>
                <a:t>»</a:t>
              </a:r>
            </a:p>
            <a:p>
              <a:pPr algn="ctr"/>
              <a:endParaRPr lang="ru-RU" sz="1600">
                <a:solidFill>
                  <a:srgbClr val="FFFF00"/>
                </a:solidFill>
                <a:latin typeface="Calisto MT" pitchFamily="18" charset="0"/>
              </a:endParaRPr>
            </a:p>
            <a:p>
              <a:pPr algn="ctr"/>
              <a:r>
                <a:rPr lang="ru-RU" sz="1600" b="1">
                  <a:solidFill>
                    <a:srgbClr val="002060"/>
                  </a:solidFill>
                  <a:latin typeface="Calisto MT" pitchFamily="18" charset="0"/>
                </a:rPr>
                <a:t>Лауреат краевого конкурса </a:t>
              </a:r>
            </a:p>
            <a:p>
              <a:pPr algn="ctr"/>
              <a:r>
                <a:rPr lang="ru-RU" sz="1600" b="1">
                  <a:solidFill>
                    <a:srgbClr val="002060"/>
                  </a:solidFill>
                  <a:latin typeface="Calisto MT" pitchFamily="18" charset="0"/>
                </a:rPr>
                <a:t>«Портфолио учителя</a:t>
              </a:r>
            </a:p>
            <a:p>
              <a:pPr algn="ctr"/>
              <a:r>
                <a:rPr lang="ru-RU" sz="1600" b="1">
                  <a:solidFill>
                    <a:srgbClr val="002060"/>
                  </a:solidFill>
                  <a:latin typeface="Calisto MT" pitchFamily="18" charset="0"/>
                </a:rPr>
                <a:t>«Начальная школа  ХХ1 века"</a:t>
              </a:r>
            </a:p>
          </p:txBody>
        </p:sp>
      </p:grpSp>
      <p:grpSp>
        <p:nvGrpSpPr>
          <p:cNvPr id="15365" name="Заголовок 1"/>
          <p:cNvGrpSpPr>
            <a:grpSpLocks noGrp="1"/>
          </p:cNvGrpSpPr>
          <p:nvPr/>
        </p:nvGrpSpPr>
        <p:grpSpPr bwMode="auto">
          <a:xfrm>
            <a:off x="5084763" y="255588"/>
            <a:ext cx="3827462" cy="1676400"/>
            <a:chOff x="3203" y="161"/>
            <a:chExt cx="2411" cy="1056"/>
          </a:xfrm>
        </p:grpSpPr>
        <p:pic>
          <p:nvPicPr>
            <p:cNvPr id="15366" name="Заголовок 1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03" y="161"/>
              <a:ext cx="2411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7" name="Text Box 8"/>
            <p:cNvSpPr txBox="1">
              <a:spLocks noChangeArrowheads="1"/>
            </p:cNvSpPr>
            <p:nvPr/>
          </p:nvSpPr>
          <p:spPr bwMode="auto">
            <a:xfrm>
              <a:off x="3240" y="225"/>
              <a:ext cx="2340" cy="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19100" indent="-382588" algn="ct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None/>
              </a:pPr>
              <a:r>
                <a:rPr lang="ru-RU" sz="2800" b="1" i="1">
                  <a:solidFill>
                    <a:srgbClr val="FF0000"/>
                  </a:solidFill>
                  <a:latin typeface="Calisto MT" pitchFamily="18" charset="0"/>
                </a:rPr>
                <a:t>Рыбалкина</a:t>
              </a:r>
            </a:p>
            <a:p>
              <a:pPr marL="419100" indent="-382588" algn="ctr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None/>
              </a:pPr>
              <a:r>
                <a:rPr lang="ru-RU" sz="2800" b="1" i="1">
                  <a:solidFill>
                    <a:srgbClr val="FF0000"/>
                  </a:solidFill>
                  <a:latin typeface="Calisto MT" pitchFamily="18" charset="0"/>
                </a:rPr>
                <a:t>Ольга </a:t>
              </a:r>
              <a:br>
                <a:rPr lang="ru-RU" sz="2800" b="1" i="1">
                  <a:solidFill>
                    <a:srgbClr val="FF0000"/>
                  </a:solidFill>
                  <a:latin typeface="Calisto MT" pitchFamily="18" charset="0"/>
                </a:rPr>
              </a:br>
              <a:r>
                <a:rPr lang="ru-RU" sz="2800" b="1" i="1">
                  <a:solidFill>
                    <a:srgbClr val="FF0000"/>
                  </a:solidFill>
                  <a:latin typeface="Calisto MT" pitchFamily="18" charset="0"/>
                </a:rPr>
                <a:t>Григорьевна</a:t>
              </a:r>
              <a:endParaRPr lang="ru-RU" sz="2800" b="1">
                <a:solidFill>
                  <a:srgbClr val="FFFFFF"/>
                </a:solidFill>
                <a:latin typeface="Calisto MT" pitchFamily="18" charset="0"/>
              </a:endParaRPr>
            </a:p>
          </p:txBody>
        </p:sp>
      </p:grp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566738" y="128588"/>
            <a:ext cx="7778750" cy="944562"/>
          </a:xfr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38" y="1143000"/>
            <a:ext cx="5357812" cy="2571750"/>
          </a:xfr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chemeClr val="bg1"/>
                </a:solidFill>
              </a:rPr>
              <a:t>Набор №1                     чис. букв время                                           Набор №6</a:t>
            </a:r>
            <a:endParaRPr lang="ru-RU" dirty="0" smtClean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Тает снег.                       8       4              1. Зимой река покрылась льдом.         23   5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Идёт дождь.                   9       4              2. Мальчик подарил маме цветы.        23   5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Небо хмурое.                 10      5             3. Дежурные стёрли пыль с доски.      24   5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Коля заболел.                11      5             4. Колхозники работают на лугу.         24   5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Запели птицы.               11      5             5. На огород забрались цыплята.          24   5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Поле опустело.              12      6             6. Мы жили возле берёзовой рощи.     24   5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chemeClr val="bg1"/>
                </a:solidFill>
              </a:rPr>
              <a:t>Набор №2                                                                       Набор №7</a:t>
            </a:r>
            <a:endParaRPr lang="ru-RU" dirty="0" smtClean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Трещат морозы.            12      6              1. Небо покрылось серыми тучами.    25   4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Я ищу землянику.         13      6              2. Дети посадили во дворе акацию.    25   4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ВВВВ </a:t>
            </a:r>
            <a:r>
              <a:rPr lang="ru-RU" dirty="0" smtClean="0">
                <a:solidFill>
                  <a:schemeClr val="bg1"/>
                </a:solidFill>
              </a:rPr>
              <a:t>лесу росла ель.          13      6              3. Бабушка купила внуку букварь.      25   4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Наступила осень.          14      7              4. Землю согрело тёплое солнышко.   26   4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Дни стали короче.         14      7              5. Моя сестра работает на фабрике.    26   4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В лесу много берёз.      15      8               6. В марте зацветают фиалки в лесу   26   4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4820" name="Rectangle 1"/>
          <p:cNvSpPr>
            <a:spLocks noChangeArrowheads="1"/>
          </p:cNvSpPr>
          <p:nvPr/>
        </p:nvSpPr>
        <p:spPr bwMode="auto">
          <a:xfrm>
            <a:off x="1785938" y="3714750"/>
            <a:ext cx="2500312" cy="13843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Набор №3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Прилетели птички.       15      8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Ярко светит солнце.     16      8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Лида вытерла доску.    16       8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Весело бегут ручьи.     16       8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Подул резкий ветер.     16       8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Зоя прилежно учится.   17      8</a:t>
            </a:r>
            <a:endParaRPr lang="ru-RU">
              <a:cs typeface="Arial" charset="0"/>
            </a:endParaRPr>
          </a:p>
        </p:txBody>
      </p:sp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1785938" y="5072063"/>
            <a:ext cx="2500312" cy="13843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Набор №4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Дятел долбит дерево.          17      8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 хочу посадить цветы.      18      7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Иней запушил деревья.       18      7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 воды цветы завянут.     19      7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Пролетело жаркое лето.      19      7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Возле дома посадили ель.   20      7</a:t>
            </a:r>
            <a:endParaRPr lang="ru-RU">
              <a:cs typeface="Arial" charset="0"/>
            </a:endParaRPr>
          </a:p>
        </p:txBody>
      </p:sp>
      <p:sp>
        <p:nvSpPr>
          <p:cNvPr id="34822" name="Rectangle 3"/>
          <p:cNvSpPr>
            <a:spLocks noChangeArrowheads="1"/>
          </p:cNvSpPr>
          <p:nvPr/>
        </p:nvSpPr>
        <p:spPr bwMode="auto">
          <a:xfrm>
            <a:off x="4286250" y="3714750"/>
            <a:ext cx="2857500" cy="13843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Набор №5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Солнышко светит и греет.     20      6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Федя решил задачу у доски.  21      6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Загорелась в небе зорька.       21      6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деревьях сверкал иней.     21      6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Город Киев стоит на Днепре. 22      6</a:t>
            </a:r>
            <a:endParaRPr lang="ru-RU" sz="1100">
              <a:cs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лесу собирают землянику.  22      6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Заголовок 5"/>
          <p:cNvGrpSpPr>
            <a:grpSpLocks noGrp="1"/>
          </p:cNvGrpSpPr>
          <p:nvPr/>
        </p:nvGrpSpPr>
        <p:grpSpPr bwMode="auto">
          <a:xfrm>
            <a:off x="390525" y="188913"/>
            <a:ext cx="8388350" cy="1311275"/>
            <a:chOff x="246" y="119"/>
            <a:chExt cx="5284" cy="826"/>
          </a:xfrm>
        </p:grpSpPr>
        <p:pic>
          <p:nvPicPr>
            <p:cNvPr id="36873" name="Заголовок 5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6" y="119"/>
              <a:ext cx="5284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4" name="Text Box 3"/>
            <p:cNvSpPr txBox="1">
              <a:spLocks noChangeArrowheads="1"/>
            </p:cNvSpPr>
            <p:nvPr/>
          </p:nvSpPr>
          <p:spPr bwMode="auto">
            <a:xfrm>
              <a:off x="288" y="173"/>
              <a:ext cx="5202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/>
              <a:r>
                <a:rPr lang="ru-RU" sz="3200" b="1" i="1">
                  <a:solidFill>
                    <a:srgbClr val="C00000"/>
                  </a:solidFill>
                  <a:latin typeface="Calisto MT" pitchFamily="18" charset="0"/>
                </a:rPr>
                <a:t>Тексты зрительных диктантов </a:t>
              </a:r>
              <a:br>
                <a:rPr lang="ru-RU" sz="3200" b="1" i="1">
                  <a:solidFill>
                    <a:srgbClr val="C00000"/>
                  </a:solidFill>
                  <a:latin typeface="Calisto MT" pitchFamily="18" charset="0"/>
                </a:rPr>
              </a:br>
              <a:r>
                <a:rPr lang="ru-RU" sz="3200" b="1" i="1">
                  <a:solidFill>
                    <a:srgbClr val="C00000"/>
                  </a:solidFill>
                  <a:latin typeface="Calisto MT" pitchFamily="18" charset="0"/>
                </a:rPr>
                <a:t>Я.В. Беспаловой</a:t>
              </a:r>
            </a:p>
          </p:txBody>
        </p:sp>
      </p:grpSp>
      <p:sp>
        <p:nvSpPr>
          <p:cNvPr id="36867" name="Rectangle 1"/>
          <p:cNvSpPr>
            <a:spLocks noChangeArrowheads="1"/>
          </p:cNvSpPr>
          <p:nvPr/>
        </p:nvSpPr>
        <p:spPr bwMode="auto">
          <a:xfrm>
            <a:off x="1428750" y="1357313"/>
            <a:ext cx="5715000" cy="1384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Набор №1                                                                     Набор № 6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Утро мудро.                   9-4                     1. Говорит бело, а делает черно.      23-5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Будь здоров.                  10-5                    2. Мать плачет, что река льётся.      23-5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Делай добро.                 10-5                    3. За доброго человека сто рук.       23-5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Беда ум родит.              11-5                    4. В гостях хорошо, а дома лучше.  23-5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День- труден.                11-5                    5. Бранись, а рукам волю не давай. 24-5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делом не шути.         12-6                    6. Поменьше слов, побольше дела.   24-5</a:t>
            </a:r>
            <a:endParaRPr lang="ru-RU">
              <a:cs typeface="Arial" charset="0"/>
            </a:endParaRPr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1428750" y="2714625"/>
            <a:ext cx="5715000" cy="1384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Набор №2                                                                     Набор №7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Было, да сплыло.          12-6                    1. Ум без догадки и гроша не стоит.    25-4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Беден, да честен.           13-6                    2. Глаза страшатся, а руки делают.      25-4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Ошибка не обман.        13-6                     3. Других не суди- на себя погляди.    25-4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Умный уступает.          13-6                     4. После драки кулаками не машут.    25-4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Свой хлеб сытнее.        14-7                     5. Русский человек добро помнит.      25-4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Первый блин комом.    15-8                     6. С миру по нитке- голому рубашка. 25-4</a:t>
            </a:r>
            <a:endParaRPr lang="ru-RU">
              <a:cs typeface="Arial" charset="0"/>
            </a:endParaRPr>
          </a:p>
        </p:txBody>
      </p:sp>
      <p:sp>
        <p:nvSpPr>
          <p:cNvPr id="36869" name="Прямоугольник 8"/>
          <p:cNvSpPr>
            <a:spLocks noChangeArrowheads="1"/>
          </p:cNvSpPr>
          <p:nvPr/>
        </p:nvSpPr>
        <p:spPr bwMode="auto">
          <a:xfrm>
            <a:off x="10366375" y="1941513"/>
            <a:ext cx="1254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драки кулаками </a:t>
            </a:r>
            <a:endParaRPr lang="ru-RU">
              <a:latin typeface="Calisto MT" pitchFamily="18" charset="0"/>
            </a:endParaRPr>
          </a:p>
        </p:txBody>
      </p:sp>
      <p:sp>
        <p:nvSpPr>
          <p:cNvPr id="36870" name="Rectangle 3"/>
          <p:cNvSpPr>
            <a:spLocks noChangeArrowheads="1"/>
          </p:cNvSpPr>
          <p:nvPr/>
        </p:nvSpPr>
        <p:spPr bwMode="auto">
          <a:xfrm>
            <a:off x="1428750" y="4071938"/>
            <a:ext cx="2857500" cy="1384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Набор №3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Век живи, век учись.    15-8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Один в поле не воин.   15-8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Секрет не для двоих.    16-8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 труда нет добра.      16-8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Время дороже золота.   17-8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Шути, да оглядывайся. 17-8</a:t>
            </a:r>
            <a:endParaRPr lang="ru-RU">
              <a:cs typeface="Arial" charset="0"/>
            </a:endParaRPr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1428750" y="5473700"/>
            <a:ext cx="2857500" cy="1384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Набор №4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 ума голова- котёл.      17-8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Вольного бьют больно.    18-7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Кто ленив, тот и сонлив. 18-7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Людей сближает улыбка. 19-7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злобе теряется разум.    19-7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Непоседа портит беседу.  20-7</a:t>
            </a:r>
            <a:endParaRPr lang="ru-RU">
              <a:cs typeface="Arial" charset="0"/>
            </a:endParaRPr>
          </a:p>
        </p:txBody>
      </p:sp>
      <p:sp>
        <p:nvSpPr>
          <p:cNvPr id="36872" name="Rectangle 5"/>
          <p:cNvSpPr>
            <a:spLocks noChangeArrowheads="1"/>
          </p:cNvSpPr>
          <p:nvPr/>
        </p:nvSpPr>
        <p:spPr bwMode="auto">
          <a:xfrm>
            <a:off x="4286250" y="4143375"/>
            <a:ext cx="2857500" cy="1384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Набор №5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 старых не проживёшь.        20-6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 терпенья нет уменья.           20-6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Бумага терпит, перо пишет.      21-6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Добро помни, а зло забывай.     21-6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Спрос не грех, отказ не беда.     22-6</a:t>
            </a:r>
            <a:endParaRPr lang="ru-RU" sz="1100"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Говори меньше- умнее будешь. 23-6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  <p:transition advClick="0" advTm="2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470775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</a:rPr>
              <a:t>Карточки для проверки осознанности  чтения и понимания содержания текста в целом.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Documents and Settings\1ё\Мои документы\Рыбалкина О.Г\КАРТОЧКИ ПО ЧТЕНИЮ 1КЛ 2КЛ\File001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38"/>
            <a:ext cx="450056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1ё\Мои документы\Рыбалкина О.Г\КАРТОЧКИ ПО ЧТЕНИЮ 1КЛ 2КЛ\File0013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500438"/>
            <a:ext cx="4214812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Documents and Settings\1ё\Мои документы\Рыбалкина О.Г\КАРТОЧКИ ПО ЧТЕНИЮ 1КЛ 2КЛ\File0022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85938"/>
            <a:ext cx="4459288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Documents and Settings\1ё\Мои документы\Рыбалкина О.Г\КАРТОЧКИ ПО ЧТЕНИЮ 1КЛ 2КЛ\File0023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500438"/>
            <a:ext cx="429736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C00000"/>
                </a:solidFill>
              </a:rPr>
              <a:t>   </a:t>
            </a:r>
            <a:r>
              <a:rPr lang="ru-RU" b="1" i="1" dirty="0" smtClean="0">
                <a:solidFill>
                  <a:srgbClr val="C00000"/>
                </a:solidFill>
              </a:rPr>
              <a:t>Шутливые стихотворения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File0047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928813"/>
            <a:ext cx="3286125" cy="389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ile0048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57375"/>
            <a:ext cx="3214687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ile0049.bmp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1928813"/>
            <a:ext cx="3265488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ile0050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857375"/>
            <a:ext cx="3286125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C000"/>
                </a:solidFill>
              </a:rPr>
              <a:t>Динамика обученности учащихся. Чтение . 1 класс</a:t>
            </a:r>
            <a:r>
              <a:rPr lang="ru-RU" dirty="0" smtClean="0">
                <a:solidFill>
                  <a:srgbClr val="FFC000"/>
                </a:solidFill>
              </a:rPr>
              <a:t>.</a:t>
            </a:r>
            <a:endParaRPr lang="ru-RU" dirty="0">
              <a:solidFill>
                <a:srgbClr val="FFC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472" y="1714486"/>
          <a:ext cx="7715304" cy="357190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500330"/>
                <a:gridCol w="1857388"/>
                <a:gridCol w="1785950"/>
                <a:gridCol w="1571636"/>
              </a:tblGrid>
              <a:tr h="7143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Начало года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1 полугодие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2 полугодие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14380">
                <a:tc>
                  <a:txBody>
                    <a:bodyPr/>
                    <a:lstStyle/>
                    <a:p>
                      <a:r>
                        <a:rPr lang="ru-RU" dirty="0" smtClean="0"/>
                        <a:t>Нечитающие дети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92 %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r>
                        <a:rPr lang="ru-RU" baseline="0" dirty="0" smtClean="0"/>
                        <a:t> %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0 %</a:t>
                      </a:r>
                      <a:endParaRPr lang="ru-RU" dirty="0"/>
                    </a:p>
                  </a:txBody>
                  <a:tcPr/>
                </a:tc>
              </a:tr>
              <a:tr h="714380">
                <a:tc>
                  <a:txBody>
                    <a:bodyPr/>
                    <a:lstStyle/>
                    <a:p>
                      <a:r>
                        <a:rPr lang="ru-RU" dirty="0" smtClean="0"/>
                        <a:t>Чтение по слогам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20 %</a:t>
                      </a:r>
                      <a:endParaRPr lang="ru-RU" dirty="0"/>
                    </a:p>
                  </a:txBody>
                  <a:tcPr/>
                </a:tc>
              </a:tr>
              <a:tr h="714380">
                <a:tc>
                  <a:txBody>
                    <a:bodyPr/>
                    <a:lstStyle/>
                    <a:p>
                      <a:r>
                        <a:rPr lang="ru-RU" dirty="0" smtClean="0"/>
                        <a:t>Слово-слоговое чтение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53 %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40  %</a:t>
                      </a:r>
                      <a:endParaRPr lang="ru-RU" dirty="0"/>
                    </a:p>
                  </a:txBody>
                  <a:tcPr/>
                </a:tc>
              </a:tr>
              <a:tr h="714380">
                <a:tc>
                  <a:txBody>
                    <a:bodyPr/>
                    <a:lstStyle/>
                    <a:p>
                      <a:r>
                        <a:rPr lang="ru-RU" dirty="0" smtClean="0"/>
                        <a:t>Беглое чтение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4 0%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0775" cy="7969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i="1" dirty="0" smtClean="0">
                <a:solidFill>
                  <a:schemeClr val="bg1"/>
                </a:solidFill>
              </a:rPr>
              <a:t>Динамика обученности учащихся. </a:t>
            </a:r>
            <a:br>
              <a:rPr lang="ru-RU" sz="2200" b="1" i="1" dirty="0" smtClean="0">
                <a:solidFill>
                  <a:schemeClr val="bg1"/>
                </a:solidFill>
              </a:rPr>
            </a:br>
            <a:r>
              <a:rPr lang="ru-RU" sz="2200" b="1" i="1" dirty="0" smtClean="0">
                <a:solidFill>
                  <a:schemeClr val="bg1"/>
                </a:solidFill>
              </a:rPr>
              <a:t>        Чтение. 1 полугодие.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0963" name="Диаграмма 2"/>
          <p:cNvGraphicFramePr>
            <a:graphicFrameLocks/>
          </p:cNvGraphicFramePr>
          <p:nvPr/>
        </p:nvGraphicFramePr>
        <p:xfrm>
          <a:off x="1285875" y="714375"/>
          <a:ext cx="6715125" cy="2286000"/>
        </p:xfrm>
        <a:graphic>
          <a:graphicData uri="http://schemas.openxmlformats.org/presentationml/2006/ole">
            <p:oleObj spid="_x0000_s40963" r:id="rId4" imgW="6718374" imgH="2286198" progId="Excel.Chart.8">
              <p:embed/>
            </p:oleObj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857250" y="2928938"/>
            <a:ext cx="7286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Динамика обученности учащихся.</a:t>
            </a:r>
            <a:br>
              <a:rPr lang="ru-RU" sz="20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000" b="1" i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Чтение. 2 полугодие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0965" name="Диаграмма 7"/>
          <p:cNvGraphicFramePr>
            <a:graphicFrameLocks/>
          </p:cNvGraphicFramePr>
          <p:nvPr/>
        </p:nvGraphicFramePr>
        <p:xfrm>
          <a:off x="1143000" y="3643313"/>
          <a:ext cx="7000875" cy="3409950"/>
        </p:xfrm>
        <a:graphic>
          <a:graphicData uri="http://schemas.openxmlformats.org/presentationml/2006/ole">
            <p:oleObj spid="_x0000_s40965" r:id="rId5" imgW="7004911" imgH="3407959" progId="Excel.Chart.8">
              <p:embed/>
            </p:oleObj>
          </a:graphicData>
        </a:graphic>
      </p:graphicFrame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26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642938"/>
            <a:ext cx="7500937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Изображение 26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38" y="1000125"/>
            <a:ext cx="7545387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Изображение 37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0" y="1285875"/>
            <a:ext cx="74295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928688"/>
            <a:ext cx="8215313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«Вы хотите, чтобы дети </a:t>
            </a:r>
            <a:endParaRPr lang="ru-RU" sz="3600" b="1" i="1">
              <a:cs typeface="Arial" charset="0"/>
            </a:endParaRPr>
          </a:p>
          <a:p>
            <a:pPr algn="ctr" eaLnBrk="0" hangingPunct="0"/>
            <a:r>
              <a:rPr lang="ru-RU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были способными и талантливыми?</a:t>
            </a:r>
            <a:endParaRPr lang="ru-RU" sz="3600" b="1" i="1">
              <a:cs typeface="Arial" charset="0"/>
            </a:endParaRPr>
          </a:p>
          <a:p>
            <a:pPr algn="ctr" eaLnBrk="0" hangingPunct="0"/>
            <a:r>
              <a:rPr lang="ru-RU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Тогда помогите им сделать </a:t>
            </a:r>
            <a:endParaRPr lang="ru-RU" sz="3600" b="1" i="1">
              <a:cs typeface="Arial" charset="0"/>
            </a:endParaRPr>
          </a:p>
          <a:p>
            <a:pPr algn="ctr" eaLnBrk="0" hangingPunct="0"/>
            <a:r>
              <a:rPr lang="ru-RU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первые шаги по ступенькам творчества, </a:t>
            </a:r>
            <a:endParaRPr lang="ru-RU" sz="3600" b="1" i="1">
              <a:cs typeface="Arial" charset="0"/>
            </a:endParaRPr>
          </a:p>
          <a:p>
            <a:pPr algn="ctr" eaLnBrk="0" hangingPunct="0"/>
            <a:r>
              <a:rPr lang="ru-RU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но… не опаздывайте </a:t>
            </a:r>
            <a:endParaRPr lang="ru-RU" sz="3600" b="1" i="1">
              <a:cs typeface="Arial" charset="0"/>
            </a:endParaRPr>
          </a:p>
          <a:p>
            <a:pPr algn="ctr" eaLnBrk="0" hangingPunct="0"/>
            <a:r>
              <a:rPr lang="ru-RU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и, помогая…думайте сами»</a:t>
            </a:r>
            <a:endParaRPr lang="ru-RU" sz="3600" b="1" i="1">
              <a:cs typeface="Arial" charset="0"/>
            </a:endParaRPr>
          </a:p>
          <a:p>
            <a:pPr algn="ctr" eaLnBrk="0" hangingPunct="0"/>
            <a:endParaRPr lang="ru-RU" sz="3600" b="1" i="1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ru-RU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Б.П. Никитин</a:t>
            </a:r>
            <a:endParaRPr lang="ru-RU" sz="3600" b="1" i="1">
              <a:cs typeface="Arial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1" descr="Изображение 26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643937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Рисунок 3" descr="Изображение 05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4500563"/>
            <a:ext cx="707231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Изображение 07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571500"/>
            <a:ext cx="7358063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643938" cy="1296987"/>
          </a:xfrm>
        </p:spPr>
        <p:txBody>
          <a:bodyPr/>
          <a:lstStyle/>
          <a:p>
            <a:pPr algn="ctr" eaLnBrk="1" hangingPunct="1"/>
            <a:r>
              <a:rPr lang="ru-RU" sz="2800" b="1" i="1" smtClean="0">
                <a:solidFill>
                  <a:srgbClr val="FF0000"/>
                </a:solidFill>
              </a:rPr>
              <a:t>Фестиваль педагогических идей «Открытый урок» </a:t>
            </a:r>
            <a:r>
              <a:rPr lang="ru-RU" sz="3600" b="1" i="1" smtClean="0">
                <a:solidFill>
                  <a:srgbClr val="FF0000"/>
                </a:solidFill>
              </a:rPr>
              <a:t>.</a:t>
            </a:r>
            <a:r>
              <a:rPr lang="ru-RU" sz="3600" smtClean="0">
                <a:solidFill>
                  <a:srgbClr val="FF0000"/>
                </a:solidFill>
              </a:rPr>
              <a:t/>
            </a:r>
            <a:br>
              <a:rPr lang="ru-RU" sz="3600" smtClean="0">
                <a:solidFill>
                  <a:srgbClr val="FF0000"/>
                </a:solidFill>
              </a:rPr>
            </a:br>
            <a:r>
              <a:rPr lang="ru-RU" sz="2000" b="1" smtClean="0">
                <a:solidFill>
                  <a:srgbClr val="002060"/>
                </a:solidFill>
              </a:rPr>
              <a:t>Издательский дом «Первое сентября»</a:t>
            </a:r>
            <a:r>
              <a:rPr lang="ru-RU" sz="3600" b="1" smtClean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" name="Содержимое 3" descr="P1000469.JPG"/>
          <p:cNvPicPr>
            <a:picLocks noGrp="1" noChangeAspect="1"/>
          </p:cNvPicPr>
          <p:nvPr>
            <p:ph idx="1"/>
          </p:nvPr>
        </p:nvPicPr>
        <p:blipFill>
          <a:blip r:embed="rId2"/>
          <a:srcRect t="3157" r="-1807"/>
          <a:stretch>
            <a:fillRect/>
          </a:stretch>
        </p:blipFill>
        <p:spPr>
          <a:xfrm>
            <a:off x="1143000" y="2143125"/>
            <a:ext cx="6143625" cy="4383088"/>
          </a:xfrm>
        </p:spPr>
      </p:pic>
      <p:pic>
        <p:nvPicPr>
          <p:cNvPr id="5" name="Рисунок 4" descr="P100047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571625"/>
            <a:ext cx="638175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>
          <a:xfrm>
            <a:off x="214313" y="928688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mtClean="0">
                <a:solidFill>
                  <a:srgbClr val="C00000"/>
                </a:solidFill>
              </a:rPr>
              <a:t>«Начальная школа ХХ1 века»</a:t>
            </a:r>
          </a:p>
        </p:txBody>
      </p:sp>
      <p:sp>
        <p:nvSpPr>
          <p:cNvPr id="1029" name="Rectangle 1"/>
          <p:cNvSpPr>
            <a:spLocks noChangeArrowheads="1"/>
          </p:cNvSpPr>
          <p:nvPr/>
        </p:nvSpPr>
        <p:spPr bwMode="auto">
          <a:xfrm>
            <a:off x="0" y="0"/>
            <a:ext cx="91440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4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Программа</a:t>
            </a:r>
            <a:endParaRPr lang="ru-RU" sz="1100">
              <a:cs typeface="Arial" charset="0"/>
            </a:endParaRPr>
          </a:p>
          <a:p>
            <a:pPr algn="just" eaLnBrk="0" hangingPunct="0"/>
            <a:r>
              <a:rPr lang="ru-RU" sz="28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развивающего обучения</a:t>
            </a:r>
            <a:endParaRPr lang="ru-RU">
              <a:cs typeface="Arial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idx="1"/>
          </p:nvPr>
        </p:nvGraphicFramePr>
        <p:xfrm>
          <a:off x="1143000" y="2143125"/>
          <a:ext cx="6000750" cy="2643188"/>
        </p:xfrm>
        <a:graphic>
          <a:graphicData uri="http://schemas.openxmlformats.org/presentationml/2006/ole">
            <p:oleObj spid="_x0000_s1026" r:id="rId3" imgW="8315386" imgH="5629316" progId="">
              <p:embed/>
            </p:oleObj>
          </a:graphicData>
        </a:graphic>
      </p:graphicFrame>
      <p:pic>
        <p:nvPicPr>
          <p:cNvPr id="7" name="Рисунок 6" descr="D:\Коллекция картинок (Microsoft)\dd01033_.wmf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63" y="2143125"/>
            <a:ext cx="6088062" cy="2786063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031" name="Прямоугольник 9"/>
          <p:cNvSpPr>
            <a:spLocks noChangeArrowheads="1"/>
          </p:cNvSpPr>
          <p:nvPr/>
        </p:nvSpPr>
        <p:spPr bwMode="auto">
          <a:xfrm>
            <a:off x="1214438" y="4857750"/>
            <a:ext cx="5951537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0080"/>
                </a:solidFill>
                <a:latin typeface="Monotype Corsiva" pitchFamily="66" charset="0"/>
                <a:cs typeface="Times New Roman" pitchFamily="18" charset="0"/>
              </a:rPr>
              <a:t>Муниципальное общеобразовательное учреждение</a:t>
            </a:r>
            <a:endParaRPr lang="ru-RU" sz="1600" b="1">
              <a:solidFill>
                <a:srgbClr val="0080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 eaLnBrk="0" hangingPunct="0"/>
            <a:r>
              <a:rPr lang="ru-RU" b="1">
                <a:solidFill>
                  <a:srgbClr val="000080"/>
                </a:solidFill>
                <a:latin typeface="Monotype Corsiva" pitchFamily="66" charset="0"/>
                <a:cs typeface="Times New Roman" pitchFamily="18" charset="0"/>
              </a:rPr>
              <a:t>средняя общеобразовательная школа № 7</a:t>
            </a:r>
            <a:endParaRPr lang="ru-RU" sz="1600" b="1">
              <a:solidFill>
                <a:srgbClr val="0080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 eaLnBrk="0" hangingPunct="0"/>
            <a:r>
              <a:rPr lang="ru-RU" b="1">
                <a:solidFill>
                  <a:srgbClr val="000080"/>
                </a:solidFill>
                <a:latin typeface="Monotype Corsiva" pitchFamily="66" charset="0"/>
                <a:cs typeface="Times New Roman" pitchFamily="18" charset="0"/>
              </a:rPr>
              <a:t>Вышестеблиевской  Темрюкского района</a:t>
            </a:r>
            <a:endParaRPr lang="ru-RU" sz="1600" b="1">
              <a:solidFill>
                <a:srgbClr val="0080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 eaLnBrk="0" hangingPunct="0"/>
            <a:r>
              <a:rPr lang="ru-RU" sz="1400" b="1">
                <a:solidFill>
                  <a:srgbClr val="000080"/>
                </a:solidFill>
                <a:latin typeface="Monotype Corsiva" pitchFamily="66" charset="0"/>
                <a:cs typeface="Times New Roman" pitchFamily="18" charset="0"/>
              </a:rPr>
              <a:t>ул. Ленина,100,</a:t>
            </a:r>
            <a:endParaRPr lang="ru-RU" sz="1100">
              <a:solidFill>
                <a:srgbClr val="000000"/>
              </a:solidFill>
              <a:cs typeface="Arial" charset="0"/>
            </a:endParaRPr>
          </a:p>
          <a:p>
            <a:pPr algn="ctr" eaLnBrk="0" hangingPunct="0"/>
            <a:r>
              <a:rPr lang="ru-RU" sz="1400" b="1">
                <a:solidFill>
                  <a:srgbClr val="000080"/>
                </a:solidFill>
                <a:latin typeface="Monotype Corsiva" pitchFamily="66" charset="0"/>
                <a:cs typeface="Times New Roman" pitchFamily="18" charset="0"/>
              </a:rPr>
              <a:t>тел. 8-861-48-35-5-70</a:t>
            </a:r>
            <a:endParaRPr lang="ru-RU" sz="1100">
              <a:solidFill>
                <a:srgbClr val="000000"/>
              </a:solidFill>
              <a:cs typeface="Arial" charset="0"/>
            </a:endParaRPr>
          </a:p>
          <a:p>
            <a:pPr algn="ctr" eaLnBrk="0" hangingPunct="0"/>
            <a:r>
              <a:rPr lang="ru-RU" sz="1400" b="1">
                <a:solidFill>
                  <a:srgbClr val="000080"/>
                </a:solidFill>
                <a:latin typeface="Monotype Corsiva" pitchFamily="66" charset="0"/>
                <a:cs typeface="Times New Roman" pitchFamily="18" charset="0"/>
              </a:rPr>
              <a:t>тел.(факс) 8-861-48-3-27</a:t>
            </a:r>
            <a:endParaRPr lang="ru-RU" sz="1100">
              <a:solidFill>
                <a:srgbClr val="000000"/>
              </a:solidFill>
              <a:cs typeface="Arial" charset="0"/>
            </a:endParaRPr>
          </a:p>
          <a:p>
            <a:pPr algn="ctr" eaLnBrk="0" hangingPunct="0"/>
            <a:r>
              <a:rPr lang="ru-RU" sz="1400" b="1">
                <a:solidFill>
                  <a:srgbClr val="000080"/>
                </a:solidFill>
                <a:latin typeface="Monotype Corsiva" pitchFamily="66" charset="0"/>
                <a:cs typeface="Times New Roman" pitchFamily="18" charset="0"/>
              </a:rPr>
              <a:t>http://w</a:t>
            </a:r>
            <a:endParaRPr lang="ru-RU">
              <a:latin typeface="Calisto MT" pitchFamily="18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28588" y="792163"/>
            <a:ext cx="8650287" cy="1579562"/>
          </a:xfr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8328025" cy="3724275"/>
          </a:xfrm>
        </p:spPr>
        <p:txBody>
          <a:bodyPr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/>
              <a:t> </a:t>
            </a:r>
            <a:endParaRPr lang="ru-RU" sz="2600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600" b="1" dirty="0" smtClean="0"/>
              <a:t>- интеграция учебных предметов, которая  формирует у детей основы  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600" b="1" dirty="0" smtClean="0"/>
              <a:t>  учебной деятельности;</a:t>
            </a:r>
            <a:endParaRPr lang="ru-RU" sz="2600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600" b="1" dirty="0" smtClean="0"/>
              <a:t> </a:t>
            </a:r>
            <a:endParaRPr lang="ru-RU" sz="2600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600" b="1" dirty="0" smtClean="0"/>
              <a:t>- дифференцированный подход к каждому ребёнку;</a:t>
            </a:r>
            <a:endParaRPr lang="ru-RU" sz="2600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600" b="1" dirty="0" smtClean="0"/>
              <a:t> </a:t>
            </a:r>
            <a:endParaRPr lang="ru-RU" sz="2600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600" b="1" dirty="0" smtClean="0"/>
              <a:t>- не допускает перегрузок и чрезмерного  утомления;</a:t>
            </a:r>
            <a:endParaRPr lang="ru-RU" sz="2600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600" b="1" dirty="0" smtClean="0"/>
              <a:t> </a:t>
            </a:r>
            <a:endParaRPr lang="ru-RU" sz="2600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600" b="1" dirty="0" smtClean="0"/>
              <a:t>- оснащён педагогической  диагностикой;</a:t>
            </a:r>
            <a:endParaRPr lang="ru-RU" sz="2600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600" b="1" dirty="0" smtClean="0"/>
              <a:t> </a:t>
            </a:r>
            <a:endParaRPr lang="ru-RU" sz="2600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600" b="1" dirty="0" smtClean="0"/>
              <a:t>- мягкая адаптация к школьному обучению.</a:t>
            </a:r>
            <a:endParaRPr lang="ru-RU" sz="2600" dirty="0"/>
          </a:p>
        </p:txBody>
      </p:sp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512763" y="-152400"/>
            <a:ext cx="7997825" cy="1731963"/>
          </a:xfr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625" y="1785938"/>
            <a:ext cx="8243888" cy="40005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</a:rPr>
              <a:t>Её </a:t>
            </a:r>
            <a:r>
              <a:rPr lang="ru-RU" sz="2800" smtClean="0">
                <a:solidFill>
                  <a:srgbClr val="FF0000"/>
                </a:solidFill>
              </a:rPr>
              <a:t>це</a:t>
            </a:r>
            <a:r>
              <a:rPr lang="ru-RU" sz="2800" b="1" smtClean="0">
                <a:solidFill>
                  <a:srgbClr val="FF0000"/>
                </a:solidFill>
              </a:rPr>
              <a:t>ль:   </a:t>
            </a:r>
            <a:r>
              <a:rPr lang="ru-RU" smtClean="0">
                <a:solidFill>
                  <a:schemeClr val="bg1"/>
                </a:solidFill>
              </a:rPr>
              <a:t>формирование у учащихся читательских навыков, речевой   </a:t>
            </a:r>
          </a:p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                          и познавательной деятельности.</a:t>
            </a:r>
            <a:r>
              <a:rPr lang="ru-RU" smtClean="0"/>
              <a:t>  </a:t>
            </a:r>
          </a:p>
          <a:p>
            <a:pPr eaLnBrk="1" hangingPunct="1"/>
            <a:r>
              <a:rPr lang="ru-RU" sz="2800" b="1" smtClean="0">
                <a:solidFill>
                  <a:srgbClr val="FF0000"/>
                </a:solidFill>
              </a:rPr>
              <a:t> Главные задачи чтения и развития речи: </a:t>
            </a:r>
          </a:p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       - учить младших школьников сознательному  правильному,</a:t>
            </a:r>
          </a:p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         выразительному чтению  вслух и молча;</a:t>
            </a:r>
          </a:p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       - формировать умение полноценно воспринимать   </a:t>
            </a:r>
          </a:p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         художественные и научно- познавательные тексты; </a:t>
            </a:r>
          </a:p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      -  обогащать лексический запас слов учащихся.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ransition advClick="0"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C00000"/>
                </a:solidFill>
              </a:rPr>
              <a:t>Актуальная проблема: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20624" indent="-384048" algn="ctr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2800" b="1" i="1" dirty="0" smtClean="0">
                <a:solidFill>
                  <a:srgbClr val="002060"/>
                </a:solidFill>
              </a:rPr>
              <a:t>  Почему из года в год снижается интерес детей к чтению, </a:t>
            </a:r>
          </a:p>
          <a:p>
            <a:pPr marL="420624" indent="-384048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002060"/>
                </a:solidFill>
              </a:rPr>
              <a:t> к классической литературе, к поэзии…?</a:t>
            </a:r>
          </a:p>
          <a:p>
            <a:pPr marL="420624" indent="-384048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002060"/>
              </a:solidFill>
            </a:endParaRPr>
          </a:p>
          <a:p>
            <a:pPr marL="420624" indent="-384048" algn="ctr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2800" b="1" i="1" dirty="0" smtClean="0">
                <a:solidFill>
                  <a:srgbClr val="002060"/>
                </a:solidFill>
              </a:rPr>
              <a:t>Как научить детей читать бегло? </a:t>
            </a:r>
          </a:p>
          <a:p>
            <a:pPr marL="420624" indent="-384048" algn="ctr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ru-RU" sz="2800" b="1" i="1" dirty="0" smtClean="0">
              <a:solidFill>
                <a:srgbClr val="002060"/>
              </a:solidFill>
            </a:endParaRPr>
          </a:p>
          <a:p>
            <a:pPr marL="420624" indent="-384048" algn="ctr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2800" b="1" i="1" dirty="0" smtClean="0">
                <a:solidFill>
                  <a:srgbClr val="002060"/>
                </a:solidFill>
              </a:rPr>
              <a:t>Какие подобрать упражнения и задания, способствующие не только повысить его темп чтения, но и повысить интерес школьника к читательской литературе?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C00000"/>
                </a:solidFill>
              </a:rPr>
              <a:t>Подготовительный период.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Изображение 06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5938" y="1571625"/>
            <a:ext cx="5500687" cy="4125913"/>
          </a:xfrm>
        </p:spPr>
      </p:pic>
      <p:pic>
        <p:nvPicPr>
          <p:cNvPr id="5" name="Рисунок 4" descr="Изображение 2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1714500"/>
            <a:ext cx="5500688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Изображение 19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813" y="1677988"/>
            <a:ext cx="5381625" cy="403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285750"/>
            <a:ext cx="8143875" cy="1928813"/>
          </a:xfr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200" b="1" dirty="0" smtClean="0">
                <a:solidFill>
                  <a:srgbClr val="C00000"/>
                </a:solidFill>
              </a:rPr>
              <a:t>К №1 , В-1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1.Обведи карандашом буквы, которые ты знаешь:</a:t>
            </a:r>
            <a:endParaRPr lang="ru-RU" sz="1600" dirty="0" smtClean="0">
              <a:solidFill>
                <a:schemeClr val="bg1"/>
              </a:solidFill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А Б В Г Д Е Ё Ж З И Й К Л М Н О П Р С Т У Ф Х Ц Ч Ш Щ Ъ Ы Ь Э Ю Я</a:t>
            </a:r>
            <a:endParaRPr lang="ru-RU" sz="1600" dirty="0" smtClean="0">
              <a:solidFill>
                <a:srgbClr val="C00000"/>
              </a:solidFill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 2.Назови,  кто это?  Какое это животное домашнее или дикое? Почему?          </a:t>
            </a:r>
            <a:endParaRPr lang="ru-RU" sz="1600" dirty="0" smtClean="0">
              <a:solidFill>
                <a:schemeClr val="bg1"/>
              </a:solidFill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ru-RU" b="1" dirty="0" smtClean="0"/>
              <a:t>                                </a:t>
            </a:r>
            <a:endParaRPr lang="ru-RU" dirty="0" smtClean="0"/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23556" name="Рисунок 3" descr="иконки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25" y="1428750"/>
            <a:ext cx="78581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4" descr="00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428750"/>
            <a:ext cx="92868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7188" y="2428875"/>
          <a:ext cx="8215312" cy="1785938"/>
        </p:xfrm>
        <a:graphic>
          <a:graphicData uri="http://schemas.openxmlformats.org/drawingml/2006/table">
            <a:tbl>
              <a:tblPr/>
              <a:tblGrid>
                <a:gridCol w="8215312"/>
              </a:tblGrid>
              <a:tr h="17859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№1, В-2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Bradley Hand ITC" pitchFamily="66" charset="0"/>
                        <a:buAutoNum type="arabicPeriod"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Обведи карандашом буквы, которые ты знаешь: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А Б В Г Д Е Ё Ж З И Й К Л М Н О П Р С Т У Ф Х Ц Ч Ш Щ Ъ Ы Ь Э Ю Я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Bradley Hand ITC" pitchFamily="66" charset="0"/>
                        <a:buAutoNum type="arabicPeriod"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Напечатай, кто это?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___________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D388"/>
                    </a:solidFill>
                  </a:tcPr>
                </a:tc>
              </a:tr>
            </a:tbl>
          </a:graphicData>
        </a:graphic>
      </p:graphicFrame>
      <p:pic>
        <p:nvPicPr>
          <p:cNvPr id="23564" name="Рисунок 10" descr="00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25" y="3357563"/>
            <a:ext cx="7858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57188" y="4429125"/>
          <a:ext cx="8215312" cy="1857375"/>
        </p:xfrm>
        <a:graphic>
          <a:graphicData uri="http://schemas.openxmlformats.org/drawingml/2006/table">
            <a:tbl>
              <a:tblPr/>
              <a:tblGrid>
                <a:gridCol w="8215312"/>
              </a:tblGrid>
              <a:tr h="18573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№1,  В-3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Bradley Hand ITC" pitchFamily="66" charset="0"/>
                        <a:buAutoNum type="arabicPeriod"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Обведи карандашом буквы, которые ты знаешь: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А Б В Г Д Е Ё Ж З И К Л М Н О П Р С Т У Ф Х Ц Ч Ш Щ Ъ Ы Ь Э Ю Я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Bradley Hand ITC" pitchFamily="66" charset="0"/>
                        <a:buAutoNum type="arabicPeriod"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Вставь буквы: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О, А, И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прочитай слово: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. Т         Ш . Р        Б . НТ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16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2"/>
</p:tagLst>
</file>

<file path=ppt/theme/theme1.xml><?xml version="1.0" encoding="utf-8"?>
<a:theme xmlns:a="http://schemas.openxmlformats.org/drawingml/2006/main" name="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Другая 5">
      <a:majorFont>
        <a:latin typeface="Bradley Hand ITC"/>
        <a:ea typeface=""/>
        <a:cs typeface=""/>
      </a:majorFont>
      <a:minorFont>
        <a:latin typeface="Calisto M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1355</TotalTime>
  <Words>1355</Words>
  <Application>Microsoft Office PowerPoint</Application>
  <PresentationFormat>Экран (4:3)</PresentationFormat>
  <Paragraphs>249</Paragraphs>
  <Slides>28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3" baseType="lpstr">
      <vt:lpstr>Arial</vt:lpstr>
      <vt:lpstr>Bradley Hand ITC</vt:lpstr>
      <vt:lpstr>Calisto MT</vt:lpstr>
      <vt:lpstr>Wingdings 2</vt:lpstr>
      <vt:lpstr>Calibri</vt:lpstr>
      <vt:lpstr>Times New Roman</vt:lpstr>
      <vt:lpstr>Monotype Corsiva</vt:lpstr>
      <vt:lpstr>Wingdings</vt:lpstr>
      <vt:lpstr>Техническая</vt:lpstr>
      <vt:lpstr>Техническая</vt:lpstr>
      <vt:lpstr>Техническая</vt:lpstr>
      <vt:lpstr>Техническая</vt:lpstr>
      <vt:lpstr>Техническая</vt:lpstr>
      <vt:lpstr>Техническая</vt:lpstr>
      <vt:lpstr>Диаграмма Microsoft Excel</vt:lpstr>
      <vt:lpstr>Слайд 1</vt:lpstr>
      <vt:lpstr>Слайд 2</vt:lpstr>
      <vt:lpstr>Фестиваль педагогических идей «Открытый урок» . Издательский дом «Первое сентября» </vt:lpstr>
      <vt:lpstr>«Начальная школа ХХ1 века»</vt:lpstr>
      <vt:lpstr>Слайд 5</vt:lpstr>
      <vt:lpstr>Слайд 6</vt:lpstr>
      <vt:lpstr>Актуальная проблема:</vt:lpstr>
      <vt:lpstr>Подготовительный период.</vt:lpstr>
      <vt:lpstr>Слайд 9</vt:lpstr>
      <vt:lpstr>Слайд 10</vt:lpstr>
      <vt:lpstr>Уровень подготовленности детей к школе.</vt:lpstr>
      <vt:lpstr>Обучение грамоте</vt:lpstr>
      <vt:lpstr>Слайд 13</vt:lpstr>
      <vt:lpstr>Слайд 14</vt:lpstr>
      <vt:lpstr>Слайд 15</vt:lpstr>
      <vt:lpstr>Слайд 16</vt:lpstr>
      <vt:lpstr>Динамика обученности учащихся. Чтение. </vt:lpstr>
      <vt:lpstr>Слайд 18</vt:lpstr>
      <vt:lpstr>Слайд 19</vt:lpstr>
      <vt:lpstr>Слайд 20</vt:lpstr>
      <vt:lpstr>Слайд 21</vt:lpstr>
      <vt:lpstr>Карточки для проверки осознанности  чтения и понимания содержания текста в целом. </vt:lpstr>
      <vt:lpstr>   Шутливые стихотворения</vt:lpstr>
      <vt:lpstr>Динамика обученности учащихся. Чтение . 1 класс.</vt:lpstr>
      <vt:lpstr>Динамика обученности учащихся.          Чтение. 1 полугодие. </vt:lpstr>
      <vt:lpstr>Слайд 26</vt:lpstr>
      <vt:lpstr>Слайд 27</vt:lpstr>
      <vt:lpstr>Слайд 28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Обобщение опыта работы  по теме  « Развитие навыка чтения  и творческой деятельности учащихся»</dc:title>
  <dc:creator>Valued Acer Customer</dc:creator>
  <cp:lastModifiedBy>USER</cp:lastModifiedBy>
  <cp:revision>142</cp:revision>
  <dcterms:created xsi:type="dcterms:W3CDTF">2008-10-25T11:25:19Z</dcterms:created>
  <dcterms:modified xsi:type="dcterms:W3CDTF">2009-06-09T19:07:44Z</dcterms:modified>
</cp:coreProperties>
</file>