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2"/>
  </p:notesMasterIdLst>
  <p:sldIdLst>
    <p:sldId id="260" r:id="rId2"/>
    <p:sldId id="263" r:id="rId3"/>
    <p:sldId id="264" r:id="rId4"/>
    <p:sldId id="268" r:id="rId5"/>
    <p:sldId id="266" r:id="rId6"/>
    <p:sldId id="265" r:id="rId7"/>
    <p:sldId id="287" r:id="rId8"/>
    <p:sldId id="293" r:id="rId9"/>
    <p:sldId id="286" r:id="rId10"/>
    <p:sldId id="288" r:id="rId11"/>
    <p:sldId id="291" r:id="rId12"/>
    <p:sldId id="256" r:id="rId13"/>
    <p:sldId id="269" r:id="rId14"/>
    <p:sldId id="270" r:id="rId15"/>
    <p:sldId id="271" r:id="rId16"/>
    <p:sldId id="272" r:id="rId17"/>
    <p:sldId id="274" r:id="rId18"/>
    <p:sldId id="257" r:id="rId19"/>
    <p:sldId id="275" r:id="rId20"/>
    <p:sldId id="276" r:id="rId21"/>
    <p:sldId id="292" r:id="rId22"/>
    <p:sldId id="277" r:id="rId23"/>
    <p:sldId id="278" r:id="rId24"/>
    <p:sldId id="283" r:id="rId25"/>
    <p:sldId id="259" r:id="rId26"/>
    <p:sldId id="279" r:id="rId27"/>
    <p:sldId id="280" r:id="rId28"/>
    <p:sldId id="282" r:id="rId29"/>
    <p:sldId id="281" r:id="rId30"/>
    <p:sldId id="28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FE7E"/>
  </p:clrMru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06" autoAdjust="0"/>
    <p:restoredTop sz="94660"/>
  </p:normalViewPr>
  <p:slideViewPr>
    <p:cSldViewPr>
      <p:cViewPr>
        <p:scale>
          <a:sx n="71" d="100"/>
          <a:sy n="71" d="100"/>
        </p:scale>
        <p:origin x="-576" y="-7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91DB7F-1B53-4265-B4C7-7EE64EFFCFA7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59A1DB26-3AC4-4DE2-9008-495D9143E699}">
      <dgm:prSet phldrT="[Текст]" custT="1"/>
      <dgm:spPr/>
      <dgm:t>
        <a:bodyPr/>
        <a:lstStyle/>
        <a:p>
          <a:pPr algn="ctr"/>
          <a:r>
            <a:rPr lang="ru-RU" sz="2800" b="1" i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АЛКАНЫ</a:t>
          </a:r>
          <a:endParaRPr lang="ru-RU" sz="2800" b="1" i="1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gm:t>
    </dgm:pt>
    <dgm:pt modelId="{42EE0D9D-E4CA-4A91-BB2D-0482ECEA280F}" type="parTrans" cxnId="{77C4EB6D-227D-4FBC-AFAC-FB007EF99AC3}">
      <dgm:prSet/>
      <dgm:spPr/>
      <dgm:t>
        <a:bodyPr/>
        <a:lstStyle/>
        <a:p>
          <a:endParaRPr lang="ru-RU"/>
        </a:p>
      </dgm:t>
    </dgm:pt>
    <dgm:pt modelId="{8BE3BC06-4B2F-4475-BF09-3F1EF3653B03}" type="sibTrans" cxnId="{77C4EB6D-227D-4FBC-AFAC-FB007EF99AC3}">
      <dgm:prSet/>
      <dgm:spPr/>
      <dgm:t>
        <a:bodyPr/>
        <a:lstStyle/>
        <a:p>
          <a:endParaRPr lang="ru-RU"/>
        </a:p>
      </dgm:t>
    </dgm:pt>
    <dgm:pt modelId="{E9A138FE-DB6A-4301-A4B9-823F6C0FA0A2}">
      <dgm:prSet phldrT="[Текст]" custT="1"/>
      <dgm:spPr/>
      <dgm:t>
        <a:bodyPr/>
        <a:lstStyle/>
        <a:p>
          <a:pPr algn="ctr"/>
          <a:r>
            <a:rPr lang="ru-RU" sz="2800" b="1" i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АЛКАДИЕНЫ</a:t>
          </a:r>
          <a:endParaRPr lang="ru-RU" sz="2800" b="1" i="1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gm:t>
    </dgm:pt>
    <dgm:pt modelId="{832C32B2-917E-43A4-9D6D-177CDEE66068}" type="parTrans" cxnId="{373B33FC-EB10-4ABE-BA4F-F000D01F93B0}">
      <dgm:prSet/>
      <dgm:spPr/>
      <dgm:t>
        <a:bodyPr/>
        <a:lstStyle/>
        <a:p>
          <a:endParaRPr lang="ru-RU"/>
        </a:p>
      </dgm:t>
    </dgm:pt>
    <dgm:pt modelId="{6936528D-410D-410B-A8A8-790FE81BDE12}" type="sibTrans" cxnId="{373B33FC-EB10-4ABE-BA4F-F000D01F93B0}">
      <dgm:prSet/>
      <dgm:spPr/>
      <dgm:t>
        <a:bodyPr/>
        <a:lstStyle/>
        <a:p>
          <a:endParaRPr lang="ru-RU"/>
        </a:p>
      </dgm:t>
    </dgm:pt>
    <dgm:pt modelId="{605553E8-43EF-433B-B376-833DAF61E295}">
      <dgm:prSet phldrT="[Текст]" custT="1"/>
      <dgm:spPr/>
      <dgm:t>
        <a:bodyPr/>
        <a:lstStyle/>
        <a:p>
          <a:pPr algn="ctr"/>
          <a:r>
            <a:rPr lang="ru-RU" sz="2800" b="1" i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ЦИКЛОАЛКАНЫ</a:t>
          </a:r>
          <a:endParaRPr lang="ru-RU" sz="2800" b="1" i="1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gm:t>
    </dgm:pt>
    <dgm:pt modelId="{A929DCE9-AC84-4EFF-9320-1EAE4954154B}" type="parTrans" cxnId="{B6D3E94F-31C8-4623-B991-0DAFC9CEC6FA}">
      <dgm:prSet/>
      <dgm:spPr/>
      <dgm:t>
        <a:bodyPr/>
        <a:lstStyle/>
        <a:p>
          <a:endParaRPr lang="ru-RU"/>
        </a:p>
      </dgm:t>
    </dgm:pt>
    <dgm:pt modelId="{90DFC981-7D37-48A8-8A94-D55BD1F279C0}" type="sibTrans" cxnId="{B6D3E94F-31C8-4623-B991-0DAFC9CEC6FA}">
      <dgm:prSet/>
      <dgm:spPr/>
      <dgm:t>
        <a:bodyPr/>
        <a:lstStyle/>
        <a:p>
          <a:endParaRPr lang="ru-RU"/>
        </a:p>
      </dgm:t>
    </dgm:pt>
    <dgm:pt modelId="{9CEF13C0-0DDE-47A8-AFCB-F22B9627595E}">
      <dgm:prSet custT="1"/>
      <dgm:spPr/>
      <dgm:t>
        <a:bodyPr/>
        <a:lstStyle/>
        <a:p>
          <a:pPr algn="ctr"/>
          <a:r>
            <a:rPr lang="ru-RU" sz="2800" b="1" i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АЛКЕНЫ</a:t>
          </a:r>
          <a:endParaRPr lang="ru-RU" sz="2800" b="1" i="1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gm:t>
    </dgm:pt>
    <dgm:pt modelId="{E9517FE0-91B0-4776-866D-615336BF4791}" type="parTrans" cxnId="{E97A8DA6-388D-4A44-8100-1E2568903999}">
      <dgm:prSet/>
      <dgm:spPr/>
      <dgm:t>
        <a:bodyPr/>
        <a:lstStyle/>
        <a:p>
          <a:endParaRPr lang="ru-RU"/>
        </a:p>
      </dgm:t>
    </dgm:pt>
    <dgm:pt modelId="{5C0A81E2-D3F1-49C2-A47C-6670E38CCE99}" type="sibTrans" cxnId="{E97A8DA6-388D-4A44-8100-1E2568903999}">
      <dgm:prSet/>
      <dgm:spPr/>
      <dgm:t>
        <a:bodyPr/>
        <a:lstStyle/>
        <a:p>
          <a:endParaRPr lang="ru-RU"/>
        </a:p>
      </dgm:t>
    </dgm:pt>
    <dgm:pt modelId="{A91465FA-002A-449B-9511-234E2B8DD0E1}">
      <dgm:prSet custT="1"/>
      <dgm:spPr/>
      <dgm:t>
        <a:bodyPr/>
        <a:lstStyle/>
        <a:p>
          <a:pPr algn="ctr"/>
          <a:r>
            <a:rPr lang="ru-RU" sz="2800" b="1" i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АЛКИНЫ</a:t>
          </a:r>
          <a:endParaRPr lang="ru-RU" sz="2800" b="1" i="1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gm:t>
    </dgm:pt>
    <dgm:pt modelId="{12899720-133F-44B0-AA2B-EE98948EC482}" type="parTrans" cxnId="{987B76CE-CFA5-447F-A20D-FAE26B44649B}">
      <dgm:prSet/>
      <dgm:spPr/>
      <dgm:t>
        <a:bodyPr/>
        <a:lstStyle/>
        <a:p>
          <a:endParaRPr lang="ru-RU"/>
        </a:p>
      </dgm:t>
    </dgm:pt>
    <dgm:pt modelId="{C2DA8417-A85D-4D68-A879-D02421A8B2A6}" type="sibTrans" cxnId="{987B76CE-CFA5-447F-A20D-FAE26B44649B}">
      <dgm:prSet/>
      <dgm:spPr/>
      <dgm:t>
        <a:bodyPr/>
        <a:lstStyle/>
        <a:p>
          <a:endParaRPr lang="ru-RU"/>
        </a:p>
      </dgm:t>
    </dgm:pt>
    <dgm:pt modelId="{9B1801DC-E91C-4CA5-8ACC-89D47068C735}">
      <dgm:prSet custT="1"/>
      <dgm:spPr/>
      <dgm:t>
        <a:bodyPr/>
        <a:lstStyle/>
        <a:p>
          <a:pPr algn="ctr"/>
          <a:r>
            <a:rPr lang="ru-RU" sz="2800" b="1" i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АРЕНЫ</a:t>
          </a:r>
          <a:endParaRPr lang="ru-RU" sz="2800" b="1" i="1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gm:t>
    </dgm:pt>
    <dgm:pt modelId="{40030FD0-D612-419F-BFC3-E1D42C6E04CC}" type="parTrans" cxnId="{4D6DAE47-D786-4AE9-BFEF-A2820553F043}">
      <dgm:prSet/>
      <dgm:spPr/>
      <dgm:t>
        <a:bodyPr/>
        <a:lstStyle/>
        <a:p>
          <a:endParaRPr lang="ru-RU"/>
        </a:p>
      </dgm:t>
    </dgm:pt>
    <dgm:pt modelId="{1D9B6026-E7A3-4ADD-9F4A-30894BB3B6C2}" type="sibTrans" cxnId="{4D6DAE47-D786-4AE9-BFEF-A2820553F043}">
      <dgm:prSet/>
      <dgm:spPr/>
      <dgm:t>
        <a:bodyPr/>
        <a:lstStyle/>
        <a:p>
          <a:endParaRPr lang="ru-RU"/>
        </a:p>
      </dgm:t>
    </dgm:pt>
    <dgm:pt modelId="{DBEE41A1-282F-4223-9EFA-A13CE872E188}" type="pres">
      <dgm:prSet presAssocID="{D691DB7F-1B53-4265-B4C7-7EE64EFFCFA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A038F6-C516-4A72-832E-29DF2381A6CE}" type="pres">
      <dgm:prSet presAssocID="{59A1DB26-3AC4-4DE2-9008-495D9143E699}" presName="parentLin" presStyleCnt="0"/>
      <dgm:spPr/>
    </dgm:pt>
    <dgm:pt modelId="{E126E60B-D5F7-4EE3-B658-80BB2965840E}" type="pres">
      <dgm:prSet presAssocID="{59A1DB26-3AC4-4DE2-9008-495D9143E699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FEE14B9D-2C9E-401C-B60D-74684E106DD7}" type="pres">
      <dgm:prSet presAssocID="{59A1DB26-3AC4-4DE2-9008-495D9143E699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5468AA-F90C-4500-B81F-E8E1111B961D}" type="pres">
      <dgm:prSet presAssocID="{59A1DB26-3AC4-4DE2-9008-495D9143E699}" presName="negativeSpace" presStyleCnt="0"/>
      <dgm:spPr/>
    </dgm:pt>
    <dgm:pt modelId="{10A51A65-2233-48DC-8618-EE20F346A433}" type="pres">
      <dgm:prSet presAssocID="{59A1DB26-3AC4-4DE2-9008-495D9143E699}" presName="childText" presStyleLbl="conFgAcc1" presStyleIdx="0" presStyleCnt="6">
        <dgm:presLayoutVars>
          <dgm:bulletEnabled val="1"/>
        </dgm:presLayoutVars>
      </dgm:prSet>
      <dgm:spPr/>
    </dgm:pt>
    <dgm:pt modelId="{D0332143-F8DB-4C50-9520-75EF14460EB1}" type="pres">
      <dgm:prSet presAssocID="{8BE3BC06-4B2F-4475-BF09-3F1EF3653B03}" presName="spaceBetweenRectangles" presStyleCnt="0"/>
      <dgm:spPr/>
    </dgm:pt>
    <dgm:pt modelId="{C602A4D1-D508-4460-B2A8-74E151045DB9}" type="pres">
      <dgm:prSet presAssocID="{9CEF13C0-0DDE-47A8-AFCB-F22B9627595E}" presName="parentLin" presStyleCnt="0"/>
      <dgm:spPr/>
    </dgm:pt>
    <dgm:pt modelId="{E28C2009-4E01-4572-A257-8158749F3ABE}" type="pres">
      <dgm:prSet presAssocID="{9CEF13C0-0DDE-47A8-AFCB-F22B9627595E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A1CEA1C4-9912-496D-A2CD-82D933371AC0}" type="pres">
      <dgm:prSet presAssocID="{9CEF13C0-0DDE-47A8-AFCB-F22B9627595E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069753-1A93-4B21-A033-80A093BFF884}" type="pres">
      <dgm:prSet presAssocID="{9CEF13C0-0DDE-47A8-AFCB-F22B9627595E}" presName="negativeSpace" presStyleCnt="0"/>
      <dgm:spPr/>
    </dgm:pt>
    <dgm:pt modelId="{F17CE457-F00F-4746-821B-3049C82FD2FD}" type="pres">
      <dgm:prSet presAssocID="{9CEF13C0-0DDE-47A8-AFCB-F22B9627595E}" presName="childText" presStyleLbl="conFgAcc1" presStyleIdx="1" presStyleCnt="6">
        <dgm:presLayoutVars>
          <dgm:bulletEnabled val="1"/>
        </dgm:presLayoutVars>
      </dgm:prSet>
      <dgm:spPr/>
    </dgm:pt>
    <dgm:pt modelId="{F53D2ED9-FEE0-4A29-B3E5-672E338F4800}" type="pres">
      <dgm:prSet presAssocID="{5C0A81E2-D3F1-49C2-A47C-6670E38CCE99}" presName="spaceBetweenRectangles" presStyleCnt="0"/>
      <dgm:spPr/>
    </dgm:pt>
    <dgm:pt modelId="{D5D25E0F-9F79-4A3B-A4BC-1A88F1E61995}" type="pres">
      <dgm:prSet presAssocID="{A91465FA-002A-449B-9511-234E2B8DD0E1}" presName="parentLin" presStyleCnt="0"/>
      <dgm:spPr/>
    </dgm:pt>
    <dgm:pt modelId="{C1F0BA25-411E-4AF4-970D-33FF5E537C1F}" type="pres">
      <dgm:prSet presAssocID="{A91465FA-002A-449B-9511-234E2B8DD0E1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075CE90B-10D1-4BD7-B7E9-B63BB6CA4107}" type="pres">
      <dgm:prSet presAssocID="{A91465FA-002A-449B-9511-234E2B8DD0E1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DF3493-4A4E-49D5-840F-B0842B1166B5}" type="pres">
      <dgm:prSet presAssocID="{A91465FA-002A-449B-9511-234E2B8DD0E1}" presName="negativeSpace" presStyleCnt="0"/>
      <dgm:spPr/>
    </dgm:pt>
    <dgm:pt modelId="{0CCD252F-3EE2-4742-A856-4368D33D0E9E}" type="pres">
      <dgm:prSet presAssocID="{A91465FA-002A-449B-9511-234E2B8DD0E1}" presName="childText" presStyleLbl="conFgAcc1" presStyleIdx="2" presStyleCnt="6">
        <dgm:presLayoutVars>
          <dgm:bulletEnabled val="1"/>
        </dgm:presLayoutVars>
      </dgm:prSet>
      <dgm:spPr/>
    </dgm:pt>
    <dgm:pt modelId="{E4D34667-72A1-4061-A98B-FE57D40263F4}" type="pres">
      <dgm:prSet presAssocID="{C2DA8417-A85D-4D68-A879-D02421A8B2A6}" presName="spaceBetweenRectangles" presStyleCnt="0"/>
      <dgm:spPr/>
    </dgm:pt>
    <dgm:pt modelId="{F1D07728-0FF2-4334-A538-CFEDF115FF32}" type="pres">
      <dgm:prSet presAssocID="{9B1801DC-E91C-4CA5-8ACC-89D47068C735}" presName="parentLin" presStyleCnt="0"/>
      <dgm:spPr/>
    </dgm:pt>
    <dgm:pt modelId="{889326FA-B2AD-429B-B161-CF9A6738C30F}" type="pres">
      <dgm:prSet presAssocID="{9B1801DC-E91C-4CA5-8ACC-89D47068C735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598192B2-4B1F-454C-A58B-D9E8F7691D54}" type="pres">
      <dgm:prSet presAssocID="{9B1801DC-E91C-4CA5-8ACC-89D47068C735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F7D642-5E45-41D2-B0E6-E0A7F8BCD88B}" type="pres">
      <dgm:prSet presAssocID="{9B1801DC-E91C-4CA5-8ACC-89D47068C735}" presName="negativeSpace" presStyleCnt="0"/>
      <dgm:spPr/>
    </dgm:pt>
    <dgm:pt modelId="{443D6AEA-13B0-40C2-83E9-4CF108E7DE03}" type="pres">
      <dgm:prSet presAssocID="{9B1801DC-E91C-4CA5-8ACC-89D47068C735}" presName="childText" presStyleLbl="conFgAcc1" presStyleIdx="3" presStyleCnt="6">
        <dgm:presLayoutVars>
          <dgm:bulletEnabled val="1"/>
        </dgm:presLayoutVars>
      </dgm:prSet>
      <dgm:spPr/>
    </dgm:pt>
    <dgm:pt modelId="{534EE3EF-C580-4F29-9FC5-9FA8565E23DE}" type="pres">
      <dgm:prSet presAssocID="{1D9B6026-E7A3-4ADD-9F4A-30894BB3B6C2}" presName="spaceBetweenRectangles" presStyleCnt="0"/>
      <dgm:spPr/>
    </dgm:pt>
    <dgm:pt modelId="{1AD96566-8263-40CD-9735-29D88C8F0B63}" type="pres">
      <dgm:prSet presAssocID="{E9A138FE-DB6A-4301-A4B9-823F6C0FA0A2}" presName="parentLin" presStyleCnt="0"/>
      <dgm:spPr/>
    </dgm:pt>
    <dgm:pt modelId="{D547918E-F80F-4BAD-AE3E-1ABF6A6343AB}" type="pres">
      <dgm:prSet presAssocID="{E9A138FE-DB6A-4301-A4B9-823F6C0FA0A2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A598A20E-2926-41D0-861D-BE48B29A2BA4}" type="pres">
      <dgm:prSet presAssocID="{E9A138FE-DB6A-4301-A4B9-823F6C0FA0A2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6FE990-BE36-45CC-8FE6-9369F97E9244}" type="pres">
      <dgm:prSet presAssocID="{E9A138FE-DB6A-4301-A4B9-823F6C0FA0A2}" presName="negativeSpace" presStyleCnt="0"/>
      <dgm:spPr/>
    </dgm:pt>
    <dgm:pt modelId="{7465B078-F94F-4C7F-9FBA-D9368C3927F8}" type="pres">
      <dgm:prSet presAssocID="{E9A138FE-DB6A-4301-A4B9-823F6C0FA0A2}" presName="childText" presStyleLbl="conFgAcc1" presStyleIdx="4" presStyleCnt="6">
        <dgm:presLayoutVars>
          <dgm:bulletEnabled val="1"/>
        </dgm:presLayoutVars>
      </dgm:prSet>
      <dgm:spPr/>
    </dgm:pt>
    <dgm:pt modelId="{82923328-D873-4256-AB62-C2540F7832B3}" type="pres">
      <dgm:prSet presAssocID="{6936528D-410D-410B-A8A8-790FE81BDE12}" presName="spaceBetweenRectangles" presStyleCnt="0"/>
      <dgm:spPr/>
    </dgm:pt>
    <dgm:pt modelId="{7BED04B2-4190-4949-B902-C3BA2BFEF841}" type="pres">
      <dgm:prSet presAssocID="{605553E8-43EF-433B-B376-833DAF61E295}" presName="parentLin" presStyleCnt="0"/>
      <dgm:spPr/>
    </dgm:pt>
    <dgm:pt modelId="{848E0358-9048-4019-A03D-A74C7A9E6DAF}" type="pres">
      <dgm:prSet presAssocID="{605553E8-43EF-433B-B376-833DAF61E295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DA20B239-CB3D-4182-B75B-DC2FBB619B6A}" type="pres">
      <dgm:prSet presAssocID="{605553E8-43EF-433B-B376-833DAF61E295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2DF4B3-40ED-4C07-9813-3043E5CBB1B9}" type="pres">
      <dgm:prSet presAssocID="{605553E8-43EF-433B-B376-833DAF61E295}" presName="negativeSpace" presStyleCnt="0"/>
      <dgm:spPr/>
    </dgm:pt>
    <dgm:pt modelId="{0AFB743C-BED4-497C-9F16-6AD7EB855870}" type="pres">
      <dgm:prSet presAssocID="{605553E8-43EF-433B-B376-833DAF61E295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BFAF120A-DD0B-40B9-B11E-3879F8A2434C}" type="presOf" srcId="{9B1801DC-E91C-4CA5-8ACC-89D47068C735}" destId="{598192B2-4B1F-454C-A58B-D9E8F7691D54}" srcOrd="1" destOrd="0" presId="urn:microsoft.com/office/officeart/2005/8/layout/list1"/>
    <dgm:cxn modelId="{58777304-663E-4149-B4DB-F601906057F5}" type="presOf" srcId="{E9A138FE-DB6A-4301-A4B9-823F6C0FA0A2}" destId="{D547918E-F80F-4BAD-AE3E-1ABF6A6343AB}" srcOrd="0" destOrd="0" presId="urn:microsoft.com/office/officeart/2005/8/layout/list1"/>
    <dgm:cxn modelId="{AE4FB65D-8B3A-44A6-A2E7-C9E9471AD22E}" type="presOf" srcId="{9B1801DC-E91C-4CA5-8ACC-89D47068C735}" destId="{889326FA-B2AD-429B-B161-CF9A6738C30F}" srcOrd="0" destOrd="0" presId="urn:microsoft.com/office/officeart/2005/8/layout/list1"/>
    <dgm:cxn modelId="{27D36D5D-22F2-4471-B95A-EE0BB0928A1B}" type="presOf" srcId="{E9A138FE-DB6A-4301-A4B9-823F6C0FA0A2}" destId="{A598A20E-2926-41D0-861D-BE48B29A2BA4}" srcOrd="1" destOrd="0" presId="urn:microsoft.com/office/officeart/2005/8/layout/list1"/>
    <dgm:cxn modelId="{373B33FC-EB10-4ABE-BA4F-F000D01F93B0}" srcId="{D691DB7F-1B53-4265-B4C7-7EE64EFFCFA7}" destId="{E9A138FE-DB6A-4301-A4B9-823F6C0FA0A2}" srcOrd="4" destOrd="0" parTransId="{832C32B2-917E-43A4-9D6D-177CDEE66068}" sibTransId="{6936528D-410D-410B-A8A8-790FE81BDE12}"/>
    <dgm:cxn modelId="{BB431E35-1C91-4F88-853F-F9DE05468DA6}" type="presOf" srcId="{9CEF13C0-0DDE-47A8-AFCB-F22B9627595E}" destId="{E28C2009-4E01-4572-A257-8158749F3ABE}" srcOrd="0" destOrd="0" presId="urn:microsoft.com/office/officeart/2005/8/layout/list1"/>
    <dgm:cxn modelId="{8C766D50-2A57-4BA6-B399-677CBB2C408D}" type="presOf" srcId="{605553E8-43EF-433B-B376-833DAF61E295}" destId="{DA20B239-CB3D-4182-B75B-DC2FBB619B6A}" srcOrd="1" destOrd="0" presId="urn:microsoft.com/office/officeart/2005/8/layout/list1"/>
    <dgm:cxn modelId="{66DAB7AB-25DD-47DA-8803-157F1030050E}" type="presOf" srcId="{A91465FA-002A-449B-9511-234E2B8DD0E1}" destId="{075CE90B-10D1-4BD7-B7E9-B63BB6CA4107}" srcOrd="1" destOrd="0" presId="urn:microsoft.com/office/officeart/2005/8/layout/list1"/>
    <dgm:cxn modelId="{D7122BC3-41A0-49D8-BF0B-7D35F643FFBE}" type="presOf" srcId="{59A1DB26-3AC4-4DE2-9008-495D9143E699}" destId="{E126E60B-D5F7-4EE3-B658-80BB2965840E}" srcOrd="0" destOrd="0" presId="urn:microsoft.com/office/officeart/2005/8/layout/list1"/>
    <dgm:cxn modelId="{C61647A5-D62B-4B19-92F5-4F2BB691B13E}" type="presOf" srcId="{D691DB7F-1B53-4265-B4C7-7EE64EFFCFA7}" destId="{DBEE41A1-282F-4223-9EFA-A13CE872E188}" srcOrd="0" destOrd="0" presId="urn:microsoft.com/office/officeart/2005/8/layout/list1"/>
    <dgm:cxn modelId="{51D54029-451C-4AC6-BFA0-26617E98522D}" type="presOf" srcId="{605553E8-43EF-433B-B376-833DAF61E295}" destId="{848E0358-9048-4019-A03D-A74C7A9E6DAF}" srcOrd="0" destOrd="0" presId="urn:microsoft.com/office/officeart/2005/8/layout/list1"/>
    <dgm:cxn modelId="{45355E8F-E5D9-4B62-81A6-B57AB0F5AFC8}" type="presOf" srcId="{59A1DB26-3AC4-4DE2-9008-495D9143E699}" destId="{FEE14B9D-2C9E-401C-B60D-74684E106DD7}" srcOrd="1" destOrd="0" presId="urn:microsoft.com/office/officeart/2005/8/layout/list1"/>
    <dgm:cxn modelId="{987B76CE-CFA5-447F-A20D-FAE26B44649B}" srcId="{D691DB7F-1B53-4265-B4C7-7EE64EFFCFA7}" destId="{A91465FA-002A-449B-9511-234E2B8DD0E1}" srcOrd="2" destOrd="0" parTransId="{12899720-133F-44B0-AA2B-EE98948EC482}" sibTransId="{C2DA8417-A85D-4D68-A879-D02421A8B2A6}"/>
    <dgm:cxn modelId="{91AAEED2-FC83-4A09-B40E-95618C5665C5}" type="presOf" srcId="{A91465FA-002A-449B-9511-234E2B8DD0E1}" destId="{C1F0BA25-411E-4AF4-970D-33FF5E537C1F}" srcOrd="0" destOrd="0" presId="urn:microsoft.com/office/officeart/2005/8/layout/list1"/>
    <dgm:cxn modelId="{B6D3E94F-31C8-4623-B991-0DAFC9CEC6FA}" srcId="{D691DB7F-1B53-4265-B4C7-7EE64EFFCFA7}" destId="{605553E8-43EF-433B-B376-833DAF61E295}" srcOrd="5" destOrd="0" parTransId="{A929DCE9-AC84-4EFF-9320-1EAE4954154B}" sibTransId="{90DFC981-7D37-48A8-8A94-D55BD1F279C0}"/>
    <dgm:cxn modelId="{4D6DAE47-D786-4AE9-BFEF-A2820553F043}" srcId="{D691DB7F-1B53-4265-B4C7-7EE64EFFCFA7}" destId="{9B1801DC-E91C-4CA5-8ACC-89D47068C735}" srcOrd="3" destOrd="0" parTransId="{40030FD0-D612-419F-BFC3-E1D42C6E04CC}" sibTransId="{1D9B6026-E7A3-4ADD-9F4A-30894BB3B6C2}"/>
    <dgm:cxn modelId="{B47DBB11-3523-44FC-96BF-F6DFF0275362}" type="presOf" srcId="{9CEF13C0-0DDE-47A8-AFCB-F22B9627595E}" destId="{A1CEA1C4-9912-496D-A2CD-82D933371AC0}" srcOrd="1" destOrd="0" presId="urn:microsoft.com/office/officeart/2005/8/layout/list1"/>
    <dgm:cxn modelId="{77C4EB6D-227D-4FBC-AFAC-FB007EF99AC3}" srcId="{D691DB7F-1B53-4265-B4C7-7EE64EFFCFA7}" destId="{59A1DB26-3AC4-4DE2-9008-495D9143E699}" srcOrd="0" destOrd="0" parTransId="{42EE0D9D-E4CA-4A91-BB2D-0482ECEA280F}" sibTransId="{8BE3BC06-4B2F-4475-BF09-3F1EF3653B03}"/>
    <dgm:cxn modelId="{E97A8DA6-388D-4A44-8100-1E2568903999}" srcId="{D691DB7F-1B53-4265-B4C7-7EE64EFFCFA7}" destId="{9CEF13C0-0DDE-47A8-AFCB-F22B9627595E}" srcOrd="1" destOrd="0" parTransId="{E9517FE0-91B0-4776-866D-615336BF4791}" sibTransId="{5C0A81E2-D3F1-49C2-A47C-6670E38CCE99}"/>
    <dgm:cxn modelId="{AA5F035B-D74A-418F-A0DF-2452D8BFB577}" type="presParOf" srcId="{DBEE41A1-282F-4223-9EFA-A13CE872E188}" destId="{9EA038F6-C516-4A72-832E-29DF2381A6CE}" srcOrd="0" destOrd="0" presId="urn:microsoft.com/office/officeart/2005/8/layout/list1"/>
    <dgm:cxn modelId="{3924E827-013F-408B-8D01-088A21924DC3}" type="presParOf" srcId="{9EA038F6-C516-4A72-832E-29DF2381A6CE}" destId="{E126E60B-D5F7-4EE3-B658-80BB2965840E}" srcOrd="0" destOrd="0" presId="urn:microsoft.com/office/officeart/2005/8/layout/list1"/>
    <dgm:cxn modelId="{03CA2456-F527-427B-9DAE-22CCE3B21468}" type="presParOf" srcId="{9EA038F6-C516-4A72-832E-29DF2381A6CE}" destId="{FEE14B9D-2C9E-401C-B60D-74684E106DD7}" srcOrd="1" destOrd="0" presId="urn:microsoft.com/office/officeart/2005/8/layout/list1"/>
    <dgm:cxn modelId="{2D36A37E-3EF7-4A13-AC69-7F4FD5C6BC0E}" type="presParOf" srcId="{DBEE41A1-282F-4223-9EFA-A13CE872E188}" destId="{F95468AA-F90C-4500-B81F-E8E1111B961D}" srcOrd="1" destOrd="0" presId="urn:microsoft.com/office/officeart/2005/8/layout/list1"/>
    <dgm:cxn modelId="{66549F98-927E-4C49-B092-48E9047F6874}" type="presParOf" srcId="{DBEE41A1-282F-4223-9EFA-A13CE872E188}" destId="{10A51A65-2233-48DC-8618-EE20F346A433}" srcOrd="2" destOrd="0" presId="urn:microsoft.com/office/officeart/2005/8/layout/list1"/>
    <dgm:cxn modelId="{A5678D4D-157F-4207-807C-2169CA34A300}" type="presParOf" srcId="{DBEE41A1-282F-4223-9EFA-A13CE872E188}" destId="{D0332143-F8DB-4C50-9520-75EF14460EB1}" srcOrd="3" destOrd="0" presId="urn:microsoft.com/office/officeart/2005/8/layout/list1"/>
    <dgm:cxn modelId="{B58687F6-A4B7-4656-89B3-E2E68CB5D4CA}" type="presParOf" srcId="{DBEE41A1-282F-4223-9EFA-A13CE872E188}" destId="{C602A4D1-D508-4460-B2A8-74E151045DB9}" srcOrd="4" destOrd="0" presId="urn:microsoft.com/office/officeart/2005/8/layout/list1"/>
    <dgm:cxn modelId="{C037CAA6-CDFF-4BC4-B80A-F3BA311802B2}" type="presParOf" srcId="{C602A4D1-D508-4460-B2A8-74E151045DB9}" destId="{E28C2009-4E01-4572-A257-8158749F3ABE}" srcOrd="0" destOrd="0" presId="urn:microsoft.com/office/officeart/2005/8/layout/list1"/>
    <dgm:cxn modelId="{EA39AA2D-938F-47B0-8B72-1A9563CC234F}" type="presParOf" srcId="{C602A4D1-D508-4460-B2A8-74E151045DB9}" destId="{A1CEA1C4-9912-496D-A2CD-82D933371AC0}" srcOrd="1" destOrd="0" presId="urn:microsoft.com/office/officeart/2005/8/layout/list1"/>
    <dgm:cxn modelId="{A0FCDF38-F919-40EF-99F0-7C1F5B36E428}" type="presParOf" srcId="{DBEE41A1-282F-4223-9EFA-A13CE872E188}" destId="{E4069753-1A93-4B21-A033-80A093BFF884}" srcOrd="5" destOrd="0" presId="urn:microsoft.com/office/officeart/2005/8/layout/list1"/>
    <dgm:cxn modelId="{DE2A68D5-9186-4277-9496-A774A02DF12A}" type="presParOf" srcId="{DBEE41A1-282F-4223-9EFA-A13CE872E188}" destId="{F17CE457-F00F-4746-821B-3049C82FD2FD}" srcOrd="6" destOrd="0" presId="urn:microsoft.com/office/officeart/2005/8/layout/list1"/>
    <dgm:cxn modelId="{7C07D06A-C2D1-4A4F-82B1-DE68AF5A0812}" type="presParOf" srcId="{DBEE41A1-282F-4223-9EFA-A13CE872E188}" destId="{F53D2ED9-FEE0-4A29-B3E5-672E338F4800}" srcOrd="7" destOrd="0" presId="urn:microsoft.com/office/officeart/2005/8/layout/list1"/>
    <dgm:cxn modelId="{099FB833-8BC5-45B5-AEAE-645B0167DCCC}" type="presParOf" srcId="{DBEE41A1-282F-4223-9EFA-A13CE872E188}" destId="{D5D25E0F-9F79-4A3B-A4BC-1A88F1E61995}" srcOrd="8" destOrd="0" presId="urn:microsoft.com/office/officeart/2005/8/layout/list1"/>
    <dgm:cxn modelId="{20589709-B333-4F56-8F3D-326C89070026}" type="presParOf" srcId="{D5D25E0F-9F79-4A3B-A4BC-1A88F1E61995}" destId="{C1F0BA25-411E-4AF4-970D-33FF5E537C1F}" srcOrd="0" destOrd="0" presId="urn:microsoft.com/office/officeart/2005/8/layout/list1"/>
    <dgm:cxn modelId="{41D7645D-5E46-41B3-8942-9A2988098647}" type="presParOf" srcId="{D5D25E0F-9F79-4A3B-A4BC-1A88F1E61995}" destId="{075CE90B-10D1-4BD7-B7E9-B63BB6CA4107}" srcOrd="1" destOrd="0" presId="urn:microsoft.com/office/officeart/2005/8/layout/list1"/>
    <dgm:cxn modelId="{B5F7FEF2-2795-4225-933E-867CCAF58E7B}" type="presParOf" srcId="{DBEE41A1-282F-4223-9EFA-A13CE872E188}" destId="{35DF3493-4A4E-49D5-840F-B0842B1166B5}" srcOrd="9" destOrd="0" presId="urn:microsoft.com/office/officeart/2005/8/layout/list1"/>
    <dgm:cxn modelId="{582361BD-4C87-41D9-864D-CD3DC4BCC126}" type="presParOf" srcId="{DBEE41A1-282F-4223-9EFA-A13CE872E188}" destId="{0CCD252F-3EE2-4742-A856-4368D33D0E9E}" srcOrd="10" destOrd="0" presId="urn:microsoft.com/office/officeart/2005/8/layout/list1"/>
    <dgm:cxn modelId="{34EC685D-F6C2-4973-94F3-B511338C0E16}" type="presParOf" srcId="{DBEE41A1-282F-4223-9EFA-A13CE872E188}" destId="{E4D34667-72A1-4061-A98B-FE57D40263F4}" srcOrd="11" destOrd="0" presId="urn:microsoft.com/office/officeart/2005/8/layout/list1"/>
    <dgm:cxn modelId="{58CBF8F8-1B05-4F18-B8C9-457487B80F31}" type="presParOf" srcId="{DBEE41A1-282F-4223-9EFA-A13CE872E188}" destId="{F1D07728-0FF2-4334-A538-CFEDF115FF32}" srcOrd="12" destOrd="0" presId="urn:microsoft.com/office/officeart/2005/8/layout/list1"/>
    <dgm:cxn modelId="{64378374-50F2-48D5-920C-0765B4328253}" type="presParOf" srcId="{F1D07728-0FF2-4334-A538-CFEDF115FF32}" destId="{889326FA-B2AD-429B-B161-CF9A6738C30F}" srcOrd="0" destOrd="0" presId="urn:microsoft.com/office/officeart/2005/8/layout/list1"/>
    <dgm:cxn modelId="{42FC97D0-A63E-408B-8872-5C2A46C553AC}" type="presParOf" srcId="{F1D07728-0FF2-4334-A538-CFEDF115FF32}" destId="{598192B2-4B1F-454C-A58B-D9E8F7691D54}" srcOrd="1" destOrd="0" presId="urn:microsoft.com/office/officeart/2005/8/layout/list1"/>
    <dgm:cxn modelId="{D5EDBEF3-1706-42CD-B11A-FDBFA08447E5}" type="presParOf" srcId="{DBEE41A1-282F-4223-9EFA-A13CE872E188}" destId="{05F7D642-5E45-41D2-B0E6-E0A7F8BCD88B}" srcOrd="13" destOrd="0" presId="urn:microsoft.com/office/officeart/2005/8/layout/list1"/>
    <dgm:cxn modelId="{98B595C1-A215-4C04-ACFA-0850517A2419}" type="presParOf" srcId="{DBEE41A1-282F-4223-9EFA-A13CE872E188}" destId="{443D6AEA-13B0-40C2-83E9-4CF108E7DE03}" srcOrd="14" destOrd="0" presId="urn:microsoft.com/office/officeart/2005/8/layout/list1"/>
    <dgm:cxn modelId="{F1D46A42-CF0B-41FA-80EB-92ACE629D36A}" type="presParOf" srcId="{DBEE41A1-282F-4223-9EFA-A13CE872E188}" destId="{534EE3EF-C580-4F29-9FC5-9FA8565E23DE}" srcOrd="15" destOrd="0" presId="urn:microsoft.com/office/officeart/2005/8/layout/list1"/>
    <dgm:cxn modelId="{50F59197-3EC7-4C53-95E5-98ED65F16082}" type="presParOf" srcId="{DBEE41A1-282F-4223-9EFA-A13CE872E188}" destId="{1AD96566-8263-40CD-9735-29D88C8F0B63}" srcOrd="16" destOrd="0" presId="urn:microsoft.com/office/officeart/2005/8/layout/list1"/>
    <dgm:cxn modelId="{B0E80534-D652-41E0-95AC-E31BF86BCDA6}" type="presParOf" srcId="{1AD96566-8263-40CD-9735-29D88C8F0B63}" destId="{D547918E-F80F-4BAD-AE3E-1ABF6A6343AB}" srcOrd="0" destOrd="0" presId="urn:microsoft.com/office/officeart/2005/8/layout/list1"/>
    <dgm:cxn modelId="{D450788F-FBFF-43B6-A10C-A1E1E81361AB}" type="presParOf" srcId="{1AD96566-8263-40CD-9735-29D88C8F0B63}" destId="{A598A20E-2926-41D0-861D-BE48B29A2BA4}" srcOrd="1" destOrd="0" presId="urn:microsoft.com/office/officeart/2005/8/layout/list1"/>
    <dgm:cxn modelId="{B7670499-C63B-4876-AA88-36A22BB3954F}" type="presParOf" srcId="{DBEE41A1-282F-4223-9EFA-A13CE872E188}" destId="{A16FE990-BE36-45CC-8FE6-9369F97E9244}" srcOrd="17" destOrd="0" presId="urn:microsoft.com/office/officeart/2005/8/layout/list1"/>
    <dgm:cxn modelId="{D4504015-E5D1-44E6-B049-FF3B0768AEF2}" type="presParOf" srcId="{DBEE41A1-282F-4223-9EFA-A13CE872E188}" destId="{7465B078-F94F-4C7F-9FBA-D9368C3927F8}" srcOrd="18" destOrd="0" presId="urn:microsoft.com/office/officeart/2005/8/layout/list1"/>
    <dgm:cxn modelId="{301AF3F1-47B8-471C-85A8-16C666F64262}" type="presParOf" srcId="{DBEE41A1-282F-4223-9EFA-A13CE872E188}" destId="{82923328-D873-4256-AB62-C2540F7832B3}" srcOrd="19" destOrd="0" presId="urn:microsoft.com/office/officeart/2005/8/layout/list1"/>
    <dgm:cxn modelId="{A3E43C5F-7519-4FD2-825C-D9DC3FDE6C13}" type="presParOf" srcId="{DBEE41A1-282F-4223-9EFA-A13CE872E188}" destId="{7BED04B2-4190-4949-B902-C3BA2BFEF841}" srcOrd="20" destOrd="0" presId="urn:microsoft.com/office/officeart/2005/8/layout/list1"/>
    <dgm:cxn modelId="{0A40106F-8315-4AC0-8C30-DAFCB4D519B5}" type="presParOf" srcId="{7BED04B2-4190-4949-B902-C3BA2BFEF841}" destId="{848E0358-9048-4019-A03D-A74C7A9E6DAF}" srcOrd="0" destOrd="0" presId="urn:microsoft.com/office/officeart/2005/8/layout/list1"/>
    <dgm:cxn modelId="{228A3BD0-C4F3-41E4-AD14-6D009C444065}" type="presParOf" srcId="{7BED04B2-4190-4949-B902-C3BA2BFEF841}" destId="{DA20B239-CB3D-4182-B75B-DC2FBB619B6A}" srcOrd="1" destOrd="0" presId="urn:microsoft.com/office/officeart/2005/8/layout/list1"/>
    <dgm:cxn modelId="{8A82F5CB-51B1-4B1F-8674-AFFA322EA558}" type="presParOf" srcId="{DBEE41A1-282F-4223-9EFA-A13CE872E188}" destId="{C72DF4B3-40ED-4C07-9813-3043E5CBB1B9}" srcOrd="21" destOrd="0" presId="urn:microsoft.com/office/officeart/2005/8/layout/list1"/>
    <dgm:cxn modelId="{7316BCAE-A460-429D-8668-0F7D5B948572}" type="presParOf" srcId="{DBEE41A1-282F-4223-9EFA-A13CE872E188}" destId="{0AFB743C-BED4-497C-9F16-6AD7EB855870}" srcOrd="22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jpe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D6164D-ED58-4946-A2A1-9EB82C2A6A79}" type="datetimeFigureOut">
              <a:rPr lang="ru-RU" smtClean="0"/>
              <a:pPr/>
              <a:t>26.01.2009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AE89A-6F73-4168-983E-499002008C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37E80-53CE-4366-9FF1-3BDC0190BCF3}" type="datetimeFigureOut">
              <a:rPr lang="ru-RU" smtClean="0"/>
              <a:pPr/>
              <a:t>26.01.2009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E2F97-55E7-4B7B-8F26-2BE322EC80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37E80-53CE-4366-9FF1-3BDC0190BCF3}" type="datetimeFigureOut">
              <a:rPr lang="ru-RU" smtClean="0"/>
              <a:pPr/>
              <a:t>26.01.2009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E2F97-55E7-4B7B-8F26-2BE322EC80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37E80-53CE-4366-9FF1-3BDC0190BCF3}" type="datetimeFigureOut">
              <a:rPr lang="ru-RU" smtClean="0"/>
              <a:pPr/>
              <a:t>26.01.2009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E2F97-55E7-4B7B-8F26-2BE322EC80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37E80-53CE-4366-9FF1-3BDC0190BCF3}" type="datetimeFigureOut">
              <a:rPr lang="ru-RU" smtClean="0"/>
              <a:pPr/>
              <a:t>26.01.2009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E2F97-55E7-4B7B-8F26-2BE322EC80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37E80-53CE-4366-9FF1-3BDC0190BCF3}" type="datetimeFigureOut">
              <a:rPr lang="ru-RU" smtClean="0"/>
              <a:pPr/>
              <a:t>26.01.2009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E2F97-55E7-4B7B-8F26-2BE322EC80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37E80-53CE-4366-9FF1-3BDC0190BCF3}" type="datetimeFigureOut">
              <a:rPr lang="ru-RU" smtClean="0"/>
              <a:pPr/>
              <a:t>26.01.2009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E2F97-55E7-4B7B-8F26-2BE322EC80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37E80-53CE-4366-9FF1-3BDC0190BCF3}" type="datetimeFigureOut">
              <a:rPr lang="ru-RU" smtClean="0"/>
              <a:pPr/>
              <a:t>26.01.2009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E2F97-55E7-4B7B-8F26-2BE322EC80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37E80-53CE-4366-9FF1-3BDC0190BCF3}" type="datetimeFigureOut">
              <a:rPr lang="ru-RU" smtClean="0"/>
              <a:pPr/>
              <a:t>26.01.2009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E2F97-55E7-4B7B-8F26-2BE322EC80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37E80-53CE-4366-9FF1-3BDC0190BCF3}" type="datetimeFigureOut">
              <a:rPr lang="ru-RU" smtClean="0"/>
              <a:pPr/>
              <a:t>26.01.2009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E2F97-55E7-4B7B-8F26-2BE322EC80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37E80-53CE-4366-9FF1-3BDC0190BCF3}" type="datetimeFigureOut">
              <a:rPr lang="ru-RU" smtClean="0"/>
              <a:pPr/>
              <a:t>26.01.2009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E2F97-55E7-4B7B-8F26-2BE322EC80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37E80-53CE-4366-9FF1-3BDC0190BCF3}" type="datetimeFigureOut">
              <a:rPr lang="ru-RU" smtClean="0"/>
              <a:pPr/>
              <a:t>26.01.2009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25E2F97-55E7-4B7B-8F26-2BE322EC80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9D37E80-53CE-4366-9FF1-3BDC0190BCF3}" type="datetimeFigureOut">
              <a:rPr lang="ru-RU" smtClean="0"/>
              <a:pPr/>
              <a:t>26.01.2009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25E2F97-55E7-4B7B-8F26-2BE322EC807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wipe dir="u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chemistry.school8.org/DswMedia/temperaturakipeniya.mpg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chemistry.school8.org/DswMedia/rastvorimost-.mpg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chemistry.school8.org/DswMedia/summarnyiyob.mpg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chemistry.school8.org/DswMedia/piyavki.mpg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chemistry.school8.org/DswMedia/yelektroprovodnost-.mpg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0493" cy="68580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1071546"/>
            <a:ext cx="89297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  <a:t>Спирты (</a:t>
            </a:r>
            <a:r>
              <a:rPr lang="ru-RU" sz="3200" b="1" i="1" u="sng" dirty="0" err="1" smtClean="0">
                <a:latin typeface="Times New Roman" pitchFamily="18" charset="0"/>
                <a:cs typeface="Times New Roman" pitchFamily="18" charset="0"/>
              </a:rPr>
              <a:t>алканолы</a:t>
            </a:r>
            <a: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– органические  соединения, содержащие в молекуле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071678"/>
            <a:ext cx="85011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групп (-ОН)  у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lang="en-US" sz="32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насыщенного атома углерода.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38397" y="1621197"/>
            <a:ext cx="32711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одну или несколько 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2067863"/>
            <a:ext cx="25978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гидроксильных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572000" y="2000240"/>
            <a:ext cx="3357586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00034" y="2415421"/>
            <a:ext cx="314327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0" y="414338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Номенклатура спиртов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систематическая         рациональная           тривиальная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2143116"/>
            <a:ext cx="2100255" cy="622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latin typeface="Times New Roman"/>
                <a:ea typeface="Calibri"/>
                <a:cs typeface="Times New Roman"/>
              </a:rPr>
              <a:t>СН</a:t>
            </a:r>
            <a:r>
              <a:rPr lang="ru-RU" sz="3200" baseline="-25000" dirty="0" smtClean="0">
                <a:latin typeface="Times New Roman"/>
                <a:ea typeface="Calibri"/>
                <a:cs typeface="Times New Roman"/>
              </a:rPr>
              <a:t>3</a:t>
            </a:r>
            <a:r>
              <a:rPr lang="ru-RU" sz="3200" dirty="0" smtClean="0">
                <a:latin typeface="Times New Roman"/>
                <a:ea typeface="Calibri"/>
                <a:cs typeface="Times New Roman"/>
              </a:rPr>
              <a:t> — ОН</a:t>
            </a:r>
            <a:endParaRPr lang="ru-RU" sz="32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29190" y="2147319"/>
            <a:ext cx="3422732" cy="622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 smtClean="0">
                <a:latin typeface="Times New Roman"/>
                <a:ea typeface="Times New Roman"/>
                <a:cs typeface="Times New Roman"/>
              </a:rPr>
              <a:t>CH</a:t>
            </a:r>
            <a:r>
              <a:rPr lang="ru-RU" sz="3200" baseline="-25000" dirty="0" smtClean="0">
                <a:latin typeface="Times New Roman"/>
                <a:ea typeface="Times New Roman"/>
                <a:cs typeface="Times New Roman"/>
              </a:rPr>
              <a:t>3</a:t>
            </a:r>
            <a:r>
              <a:rPr lang="ru-RU" sz="32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200" dirty="0" smtClean="0">
                <a:latin typeface="Times New Roman"/>
                <a:ea typeface="Calibri"/>
                <a:cs typeface="Times New Roman"/>
              </a:rPr>
              <a:t>—</a:t>
            </a:r>
            <a:r>
              <a:rPr lang="ru-RU" sz="32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smtClean="0">
                <a:latin typeface="Times New Roman"/>
                <a:ea typeface="Times New Roman"/>
                <a:cs typeface="Times New Roman"/>
              </a:rPr>
              <a:t>CH</a:t>
            </a:r>
            <a:r>
              <a:rPr lang="ru-RU" sz="3200" baseline="-25000" dirty="0" smtClean="0">
                <a:latin typeface="Times New Roman"/>
                <a:ea typeface="Times New Roman"/>
                <a:cs typeface="Times New Roman"/>
              </a:rPr>
              <a:t>2</a:t>
            </a:r>
            <a:r>
              <a:rPr lang="ru-RU" sz="32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200" dirty="0" smtClean="0">
                <a:latin typeface="Times New Roman"/>
                <a:ea typeface="Calibri"/>
                <a:cs typeface="Times New Roman"/>
              </a:rPr>
              <a:t>—</a:t>
            </a:r>
            <a:r>
              <a:rPr lang="ru-RU" sz="32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smtClean="0">
                <a:latin typeface="Times New Roman"/>
                <a:ea typeface="Times New Roman"/>
                <a:cs typeface="Times New Roman"/>
              </a:rPr>
              <a:t>OH</a:t>
            </a:r>
            <a:endParaRPr lang="ru-RU" sz="3200" dirty="0"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601731" y="3786189"/>
          <a:ext cx="3357586" cy="1904797"/>
        </p:xfrm>
        <a:graphic>
          <a:graphicData uri="http://schemas.openxmlformats.org/presentationml/2006/ole">
            <p:oleObj spid="_x0000_s40962" name="Visio" r:id="rId3" imgW="1486738" imgH="766992" progId="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62434" y="1714488"/>
            <a:ext cx="5632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>
                <a:solidFill>
                  <a:srgbClr val="FFFF00"/>
                </a:solidFill>
              </a:rPr>
              <a:t>ол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4414" y="1714488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метан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57884" y="1759032"/>
            <a:ext cx="12914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этан</a:t>
            </a:r>
            <a:r>
              <a:rPr lang="ru-RU" sz="2800" dirty="0" smtClean="0">
                <a:solidFill>
                  <a:srgbClr val="FFFF00"/>
                </a:solidFill>
              </a:rPr>
              <a:t>ол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03502" y="3384456"/>
            <a:ext cx="16338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пропан</a:t>
            </a:r>
            <a:r>
              <a:rPr lang="ru-RU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36465" y="3397903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01524" y="3429000"/>
            <a:ext cx="30055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пропан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три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-1,2,3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9032" y="2786058"/>
            <a:ext cx="29386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метиловый спирт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57818" y="2857496"/>
            <a:ext cx="27062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этиловый спирт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64726" y="5429264"/>
            <a:ext cx="371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изопропиловый спирт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28596" y="2786058"/>
            <a:ext cx="28813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древесный спирт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429256" y="2857496"/>
            <a:ext cx="24209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винный спирт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910834" y="5402370"/>
            <a:ext cx="16011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глицерин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357290" y="214290"/>
            <a:ext cx="29143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Систематическая:</a:t>
            </a:r>
            <a:endParaRPr lang="ru-RU" sz="28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0" y="57148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Название </a:t>
            </a:r>
            <a:r>
              <a:rPr lang="ru-RU" sz="2800" dirty="0" err="1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алканола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=  </a:t>
            </a:r>
            <a:r>
              <a:rPr lang="ru-RU" sz="2800" dirty="0" err="1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название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углеводорода +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суффикс -ОЛ- (№ С-атома, к которому присоединена -ОН группа)</a:t>
            </a:r>
            <a:endParaRPr lang="ru-RU" sz="2800" dirty="0" smtClean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214942" y="4071942"/>
            <a:ext cx="3214710" cy="1051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CH</a:t>
            </a:r>
            <a:r>
              <a:rPr lang="ru-RU" sz="2800" baseline="-25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2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—</a:t>
            </a:r>
            <a:r>
              <a:rPr lang="en-US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CH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—</a:t>
            </a:r>
            <a:r>
              <a:rPr lang="en-US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CH</a:t>
            </a:r>
            <a:r>
              <a:rPr lang="ru-RU" sz="2800" baseline="-25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2</a:t>
            </a:r>
            <a:endParaRPr lang="ru-RU" sz="28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ОН       ОН      ОН</a:t>
            </a:r>
            <a:endParaRPr lang="ru-RU" sz="2800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rot="5400000">
            <a:off x="6501620" y="4642652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5318271" y="4673749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7501181" y="4660582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  <p:bldP spid="14" grpId="0"/>
      <p:bldP spid="14" grpId="1"/>
      <p:bldP spid="15" grpId="0"/>
      <p:bldP spid="15" grpId="1"/>
      <p:bldP spid="16" grpId="0" build="allAtOnce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1576534" y="3519022"/>
            <a:ext cx="6000792" cy="714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 rot="5400000">
            <a:off x="1576741" y="3536157"/>
            <a:ext cx="2000264" cy="714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6148566" y="2670230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δ</a:t>
            </a:r>
            <a:r>
              <a:rPr lang="ru-RU" sz="2400" dirty="0" smtClean="0"/>
              <a:t>-</a:t>
            </a:r>
            <a:endParaRPr lang="ru-RU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7577326" y="2696036"/>
            <a:ext cx="500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δ</a:t>
            </a:r>
            <a:r>
              <a:rPr lang="ru-RU" sz="2400" dirty="0"/>
              <a:t>+</a:t>
            </a:r>
          </a:p>
        </p:txBody>
      </p:sp>
      <p:sp>
        <p:nvSpPr>
          <p:cNvPr id="36" name="Стрелка влево 35"/>
          <p:cNvSpPr/>
          <p:nvPr/>
        </p:nvSpPr>
        <p:spPr>
          <a:xfrm>
            <a:off x="7791640" y="5572140"/>
            <a:ext cx="642942" cy="142876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>
            <a:off x="3648236" y="5786454"/>
            <a:ext cx="1000132" cy="14287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558760" y="2679522"/>
            <a:ext cx="5896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/>
              <a:t>δ</a:t>
            </a:r>
            <a:r>
              <a:rPr lang="ru-RU" sz="2400" dirty="0" smtClean="0"/>
              <a:t>+</a:t>
            </a:r>
            <a:endParaRPr lang="ru-RU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6515804" y="2285992"/>
            <a:ext cx="1413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-я  группа свойств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 rot="5400000">
            <a:off x="6658923" y="3535363"/>
            <a:ext cx="1071570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5400000">
            <a:off x="4827757" y="3535363"/>
            <a:ext cx="1071570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4578032" y="4071942"/>
            <a:ext cx="1571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-я  группа свойств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Левая фигурная скобка 50"/>
          <p:cNvSpPr/>
          <p:nvPr/>
        </p:nvSpPr>
        <p:spPr>
          <a:xfrm rot="5400000">
            <a:off x="2969575" y="-321495"/>
            <a:ext cx="428628" cy="4357718"/>
          </a:xfrm>
          <a:prstGeom prst="leftBrace">
            <a:avLst>
              <a:gd name="adj1" fmla="val 8333"/>
              <a:gd name="adj2" fmla="val 50000"/>
            </a:avLst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2326665" y="1000108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-я  группа свойств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219476" y="3206222"/>
            <a:ext cx="714380" cy="71438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С</a:t>
            </a:r>
          </a:p>
        </p:txBody>
      </p:sp>
      <p:sp>
        <p:nvSpPr>
          <p:cNvPr id="18" name="Блок-схема: узел 17"/>
          <p:cNvSpPr/>
          <p:nvPr/>
        </p:nvSpPr>
        <p:spPr>
          <a:xfrm>
            <a:off x="1103102" y="3268782"/>
            <a:ext cx="500066" cy="571504"/>
          </a:xfrm>
          <a:prstGeom prst="flowChartConnector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/>
              <a:t>Н</a:t>
            </a:r>
            <a:endParaRPr lang="ru-RU" sz="2400" dirty="0"/>
          </a:p>
        </p:txBody>
      </p:sp>
      <p:sp>
        <p:nvSpPr>
          <p:cNvPr id="17" name="Блок-схема: узел 16"/>
          <p:cNvSpPr/>
          <p:nvPr/>
        </p:nvSpPr>
        <p:spPr>
          <a:xfrm>
            <a:off x="2326978" y="2027288"/>
            <a:ext cx="500066" cy="571504"/>
          </a:xfrm>
          <a:prstGeom prst="flowChartConnector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/>
              <a:t>Н</a:t>
            </a:r>
            <a:endParaRPr lang="ru-RU" sz="2400" dirty="0"/>
          </a:p>
        </p:txBody>
      </p:sp>
      <p:sp>
        <p:nvSpPr>
          <p:cNvPr id="19" name="Блок-схема: узел 18"/>
          <p:cNvSpPr/>
          <p:nvPr/>
        </p:nvSpPr>
        <p:spPr>
          <a:xfrm>
            <a:off x="2326840" y="4545788"/>
            <a:ext cx="500066" cy="571504"/>
          </a:xfrm>
          <a:prstGeom prst="flowChartConnector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/>
              <a:t>Н</a:t>
            </a:r>
            <a:endParaRPr lang="ru-RU" sz="2400" dirty="0"/>
          </a:p>
        </p:txBody>
      </p:sp>
      <p:sp>
        <p:nvSpPr>
          <p:cNvPr id="53" name="Прямоугольник 52"/>
          <p:cNvSpPr/>
          <p:nvPr/>
        </p:nvSpPr>
        <p:spPr>
          <a:xfrm rot="5400000">
            <a:off x="3514719" y="3519983"/>
            <a:ext cx="2000264" cy="714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Блок-схема: узел 53"/>
          <p:cNvSpPr/>
          <p:nvPr/>
        </p:nvSpPr>
        <p:spPr>
          <a:xfrm>
            <a:off x="4269980" y="2028576"/>
            <a:ext cx="500066" cy="571504"/>
          </a:xfrm>
          <a:prstGeom prst="flowChartConnector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/>
              <a:t>Н</a:t>
            </a:r>
            <a:endParaRPr lang="ru-RU" sz="2400" dirty="0"/>
          </a:p>
        </p:txBody>
      </p:sp>
      <p:sp>
        <p:nvSpPr>
          <p:cNvPr id="55" name="Блок-схема: узел 54"/>
          <p:cNvSpPr/>
          <p:nvPr/>
        </p:nvSpPr>
        <p:spPr>
          <a:xfrm>
            <a:off x="4269842" y="4547076"/>
            <a:ext cx="500066" cy="571504"/>
          </a:xfrm>
          <a:prstGeom prst="flowChartConnector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/>
              <a:t>Н</a:t>
            </a:r>
            <a:endParaRPr lang="ru-RU" sz="2400" dirty="0"/>
          </a:p>
        </p:txBody>
      </p:sp>
      <p:sp>
        <p:nvSpPr>
          <p:cNvPr id="10" name="Овал 9"/>
          <p:cNvSpPr/>
          <p:nvPr/>
        </p:nvSpPr>
        <p:spPr>
          <a:xfrm>
            <a:off x="4157180" y="3214686"/>
            <a:ext cx="714380" cy="71438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С</a:t>
            </a:r>
          </a:p>
        </p:txBody>
      </p:sp>
      <p:sp>
        <p:nvSpPr>
          <p:cNvPr id="14" name="Овал 13"/>
          <p:cNvSpPr/>
          <p:nvPr/>
        </p:nvSpPr>
        <p:spPr>
          <a:xfrm>
            <a:off x="5862814" y="3098858"/>
            <a:ext cx="1000132" cy="92869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</a:t>
            </a:r>
            <a:endParaRPr lang="ru-RU" sz="2400" dirty="0"/>
          </a:p>
        </p:txBody>
      </p:sp>
      <p:sp>
        <p:nvSpPr>
          <p:cNvPr id="21" name="Блок-схема: узел 20"/>
          <p:cNvSpPr/>
          <p:nvPr/>
        </p:nvSpPr>
        <p:spPr>
          <a:xfrm>
            <a:off x="7505888" y="3259076"/>
            <a:ext cx="500066" cy="571504"/>
          </a:xfrm>
          <a:prstGeom prst="flowChartConnector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/>
              <a:t>Н</a:t>
            </a:r>
            <a:endParaRPr lang="ru-RU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1428728" y="214290"/>
            <a:ext cx="7277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Строение молекулы на примере этанола</a:t>
            </a:r>
            <a:endParaRPr lang="ru-RU" sz="2800" b="1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40666E-6 L -0.10226 -0.30442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" y="-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277 L 0.13402 -0.33564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7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4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6" grpId="0" animBg="1"/>
      <p:bldP spid="36" grpId="1" animBg="1"/>
      <p:bldP spid="37" grpId="0" animBg="1"/>
      <p:bldP spid="37" grpId="1" animBg="1"/>
      <p:bldP spid="38" grpId="0"/>
      <p:bldP spid="43" grpId="0"/>
      <p:bldP spid="47" grpId="0"/>
      <p:bldP spid="51" grpId="0" animBg="1"/>
      <p:bldP spid="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00166" y="714356"/>
            <a:ext cx="5491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Физические свойства спиртов</a:t>
            </a:r>
            <a:endParaRPr lang="ru-RU" sz="2800" b="1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428728" y="1428736"/>
          <a:ext cx="6286544" cy="2542235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739619"/>
                <a:gridCol w="3546925"/>
              </a:tblGrid>
              <a:tr h="5084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Times New Roman" pitchFamily="18" charset="0"/>
                          <a:cs typeface="Times New Roman" pitchFamily="18" charset="0"/>
                        </a:rPr>
                        <a:t>Алкан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Алканол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0168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Метан СН</a:t>
                      </a:r>
                      <a:r>
                        <a:rPr lang="ru-RU" sz="2400" baseline="-25000"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- газ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Метанол СН</a:t>
                      </a:r>
                      <a:r>
                        <a:rPr lang="ru-RU" sz="2400" baseline="-25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ОН - жидкость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0168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Этан С</a:t>
                      </a:r>
                      <a:r>
                        <a:rPr lang="ru-RU" sz="2400" baseline="-2500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lang="ru-RU" sz="2400" baseline="-2500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- газ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Этанол С</a:t>
                      </a:r>
                      <a:r>
                        <a:rPr lang="ru-RU" sz="2400" baseline="-25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lang="ru-RU" sz="2400" baseline="-250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ОН - жидкость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1" name="Рисунок 10" descr="c460301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004" y="4071942"/>
            <a:ext cx="6279267" cy="2405296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 температуры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214290"/>
            <a:ext cx="8180299" cy="6143644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7917" y="357166"/>
          <a:ext cx="8858279" cy="3915734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163823"/>
                <a:gridCol w="3844476"/>
                <a:gridCol w="1849980"/>
              </a:tblGrid>
              <a:tr h="0">
                <a:tc gridSpan="2"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 pitchFamily="18" charset="0"/>
                          <a:cs typeface="Times New Roman" pitchFamily="18" charset="0"/>
                        </a:rPr>
                        <a:t>Температура кипения </a:t>
                      </a:r>
                      <a:r>
                        <a:rPr lang="ru-RU" sz="2800" b="1" baseline="300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2800" b="1" dirty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Разница в температурах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357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Этан СН</a:t>
                      </a:r>
                      <a:r>
                        <a:rPr lang="ru-RU" sz="2000" baseline="-25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- СН</a:t>
                      </a:r>
                      <a:r>
                        <a:rPr lang="ru-RU" sz="2000" baseline="-25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Этанол СН</a:t>
                      </a:r>
                      <a:r>
                        <a:rPr lang="ru-RU" sz="2000" baseline="-25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- СН</a:t>
                      </a:r>
                      <a:r>
                        <a:rPr lang="ru-RU" sz="2000" baseline="-25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ОН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166,6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357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-88,6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+ 78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07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Изобутан СН</a:t>
                      </a:r>
                      <a:r>
                        <a:rPr lang="ru-RU" sz="2000" baseline="-25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- СН- СН</a:t>
                      </a:r>
                      <a:r>
                        <a:rPr lang="ru-RU" sz="2000" baseline="-25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                          СН</a:t>
                      </a:r>
                      <a:r>
                        <a:rPr lang="ru-RU" sz="2000" baseline="-25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Изобутанол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 СН</a:t>
                      </a:r>
                      <a:r>
                        <a:rPr lang="ru-RU" sz="2000" baseline="-25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- СН - СН</a:t>
                      </a:r>
                      <a:r>
                        <a:rPr lang="ru-RU" sz="2000" baseline="-25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ОН                        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СН</a:t>
                      </a:r>
                      <a:r>
                        <a:rPr lang="ru-RU" sz="2000" baseline="-25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-25000" dirty="0"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357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-12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+108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42845" y="4286256"/>
          <a:ext cx="8858312" cy="2286016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143271"/>
                <a:gridCol w="3842553"/>
                <a:gridCol w="1872488"/>
              </a:tblGrid>
              <a:tr h="1547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Пропанол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СН</a:t>
                      </a:r>
                      <a:r>
                        <a:rPr lang="ru-RU" sz="2000" baseline="-25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- СН</a:t>
                      </a:r>
                      <a:r>
                        <a:rPr lang="ru-RU" sz="2000" baseline="-25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- СН</a:t>
                      </a:r>
                      <a:r>
                        <a:rPr lang="ru-RU" sz="2000" baseline="-25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ОН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Пропантриол-1,2,3(глицерин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193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381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+97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+290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 rot="5400000">
            <a:off x="1857356" y="2500306"/>
            <a:ext cx="142876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5362815" y="2499512"/>
            <a:ext cx="142876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Рисунок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4" y="4572008"/>
            <a:ext cx="2342246" cy="1042781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43042" y="285728"/>
            <a:ext cx="5109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Растворимость спиртов в воде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Рисунокрастворимость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634" y="335083"/>
            <a:ext cx="7548731" cy="6187833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объёмы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285728"/>
            <a:ext cx="7683193" cy="6290206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 flipH="1">
            <a:off x="142844" y="4429132"/>
            <a:ext cx="642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…</a:t>
            </a:r>
            <a:endParaRPr lang="ru-RU" sz="4000" dirty="0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857356" y="4927610"/>
            <a:ext cx="5286412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714348" y="4572008"/>
            <a:ext cx="1428760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OH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285984" y="4562484"/>
            <a:ext cx="1428760" cy="7239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OH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857620" y="4572008"/>
            <a:ext cx="1428760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OH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404069" y="4572008"/>
            <a:ext cx="1428760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OH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939493" y="4572008"/>
            <a:ext cx="1428760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OH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flipH="1">
            <a:off x="8358214" y="4429132"/>
            <a:ext cx="642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…</a:t>
            </a:r>
            <a:endParaRPr lang="ru-RU" sz="4000" dirty="0"/>
          </a:p>
        </p:txBody>
      </p:sp>
      <p:sp>
        <p:nvSpPr>
          <p:cNvPr id="32" name="Овал 31"/>
          <p:cNvSpPr/>
          <p:nvPr/>
        </p:nvSpPr>
        <p:spPr>
          <a:xfrm>
            <a:off x="3786182" y="142852"/>
            <a:ext cx="1428760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OH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000496" y="1357298"/>
            <a:ext cx="13696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dirty="0">
                <a:solidFill>
                  <a:prstClr val="white"/>
                </a:solidFill>
              </a:rPr>
              <a:t>в </a:t>
            </a:r>
            <a:r>
              <a:rPr lang="ru-RU" sz="2800" dirty="0" smtClean="0">
                <a:solidFill>
                  <a:prstClr val="white"/>
                </a:solidFill>
              </a:rPr>
              <a:t> газах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5643570" y="428604"/>
            <a:ext cx="1428760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OH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1928794" y="571480"/>
            <a:ext cx="1428760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OH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2500298" y="1714488"/>
            <a:ext cx="1428760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OH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5572132" y="1571612"/>
            <a:ext cx="1428760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OH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57224" y="3429000"/>
            <a:ext cx="737695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Ассоциация молекул в жидкости  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43174" y="214290"/>
            <a:ext cx="350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Водородная связь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785794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Условия возникновения водородной связи: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 наличие полярных молекул;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 наличие атома водорода в одной молекуле и кислорода (сильно электроотрицательного элемента, имеющего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неподелённые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электронные пары)  в другой.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Рисунок 5" descr="Рисунок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96" y="349640"/>
            <a:ext cx="714380" cy="1241496"/>
          </a:xfrm>
          <a:prstGeom prst="rect">
            <a:avLst/>
          </a:prstGeom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214282" y="4143380"/>
          <a:ext cx="8715436" cy="1911134"/>
        </p:xfrm>
        <a:graphic>
          <a:graphicData uri="http://schemas.openxmlformats.org/presentationml/2006/ole">
            <p:oleObj spid="_x0000_s32770" name="Visio" r:id="rId4" imgW="5077876" imgH="952878" progId="">
              <p:embed/>
            </p:oleObj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утлеров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428604"/>
            <a:ext cx="2714644" cy="3548555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32035" y="3857628"/>
            <a:ext cx="742955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r="5400000" sx="77000" sy="77000" algn="ctr" rotWithShape="0">
              <a:srgbClr val="C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76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42D3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32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из ряда слов составляется речь, так из массы постигнутых фактов рождается знание в его лучшем смысле</a:t>
            </a:r>
            <a:r>
              <a:rPr lang="ru-RU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3200" i="1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76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Александр Михайлович Бутлеров</a:t>
            </a:r>
            <a:endParaRPr kumimoji="0" lang="ru-RU" sz="320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2786050" cy="308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2706206" y="428604"/>
            <a:ext cx="635795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Образование водородных связей приводит к </a:t>
            </a: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молекул, а значит, к </a:t>
            </a: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температур кипения, а также плавления.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357950" y="1357298"/>
            <a:ext cx="235745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858016" y="1928802"/>
            <a:ext cx="207170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357950" y="1000108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ассоциации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43702" y="1553962"/>
            <a:ext cx="22768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FFFF00"/>
                </a:solidFill>
              </a:rPr>
              <a:t>увеличению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31749" name="Picture 5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000372"/>
            <a:ext cx="2907493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00232" y="714356"/>
            <a:ext cx="68580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Образование водородных связей </a:t>
            </a:r>
            <a:endParaRPr lang="en-US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растворимость спирта в воде. Соединения спирта с водой называют                   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, образование которых приводит к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межмолекулярного расстояния, следовательно,    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суммарный объём.</a:t>
            </a:r>
            <a:endParaRPr lang="ru-RU" sz="2800" dirty="0" smtClean="0">
              <a:latin typeface="Arial" pitchFamily="34" charset="0"/>
            </a:endParaRPr>
          </a:p>
        </p:txBody>
      </p:sp>
      <p:pic>
        <p:nvPicPr>
          <p:cNvPr id="5" name="Picture 6" descr="456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7"/>
            <a:ext cx="200298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4214818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Из-за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углеводородного радикала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происходит                           водородных связей и</a:t>
            </a:r>
            <a:endParaRPr lang="en-US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растворимости спиртов в воде.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endParaRPr lang="ru-RU" sz="2800" dirty="0" smtClean="0"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116618"/>
            <a:ext cx="27078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уменьшение       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28926" y="1142984"/>
            <a:ext cx="21655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увеличивает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43372" y="2000240"/>
            <a:ext cx="14353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гидраты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20842" y="2428868"/>
            <a:ext cx="21884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уменьшению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3317221"/>
            <a:ext cx="21800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уменьшается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643174" y="1500174"/>
            <a:ext cx="292895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285852" y="4214818"/>
            <a:ext cx="19522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увеличения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14546" y="4643446"/>
            <a:ext cx="19255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ослабление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643306" y="2357430"/>
            <a:ext cx="264320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214942" y="2786058"/>
            <a:ext cx="264320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286248" y="3714752"/>
            <a:ext cx="264320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000100" y="4572008"/>
            <a:ext cx="235745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214546" y="5000636"/>
            <a:ext cx="192879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0" y="5500702"/>
            <a:ext cx="192879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98807" y="714356"/>
            <a:ext cx="1428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ОН</a:t>
            </a:r>
            <a:endParaRPr lang="ru-RU" sz="2800" dirty="0" smtClean="0">
              <a:latin typeface="Arial" pitchFamily="34" charset="0"/>
            </a:endParaRPr>
          </a:p>
        </p:txBody>
      </p:sp>
      <p:sp>
        <p:nvSpPr>
          <p:cNvPr id="18" name="Левая круглая скобка 17"/>
          <p:cNvSpPr/>
          <p:nvPr/>
        </p:nvSpPr>
        <p:spPr>
          <a:xfrm rot="16200000">
            <a:off x="3997950" y="858089"/>
            <a:ext cx="208024" cy="777814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Левая круглая скобка 18"/>
          <p:cNvSpPr/>
          <p:nvPr/>
        </p:nvSpPr>
        <p:spPr>
          <a:xfrm rot="16200000">
            <a:off x="4926644" y="858089"/>
            <a:ext cx="208024" cy="777814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>
            <a:stCxn id="18" idx="1"/>
          </p:cNvCxnSpPr>
          <p:nvPr/>
        </p:nvCxnSpPr>
        <p:spPr>
          <a:xfrm rot="5400000">
            <a:off x="3725769" y="1481171"/>
            <a:ext cx="506356" cy="24603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6200000" flipV="1">
            <a:off x="4868776" y="1487460"/>
            <a:ext cx="506356" cy="24603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1142976" y="1928802"/>
            <a:ext cx="74295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неполярная часть              полярная часть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rot="5400000">
            <a:off x="3392378" y="2321711"/>
            <a:ext cx="2356660" cy="794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584082" y="2357430"/>
            <a:ext cx="828506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растворяет                          </a:t>
            </a:r>
            <a:r>
              <a:rPr kumimoji="0" lang="ru-RU" sz="2800" b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растворяет</a:t>
            </a:r>
            <a:endParaRPr lang="ru-RU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неполярные</a:t>
            </a:r>
            <a:r>
              <a:rPr kumimoji="0" lang="ru-RU" sz="2800" b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</a:t>
            </a:r>
            <a:r>
              <a:rPr kumimoji="0" lang="ru-RU" sz="2800" b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полярные вещества</a:t>
            </a:r>
            <a:endParaRPr kumimoji="0" lang="ru-RU" sz="2800" b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30738" name="AutoShape 18"/>
          <p:cNvSpPr>
            <a:spLocks/>
          </p:cNvSpPr>
          <p:nvPr/>
        </p:nvSpPr>
        <p:spPr bwMode="auto">
          <a:xfrm rot="5400000">
            <a:off x="4417903" y="2652714"/>
            <a:ext cx="352425" cy="2333625"/>
          </a:xfrm>
          <a:prstGeom prst="rightBrace">
            <a:avLst>
              <a:gd name="adj1" fmla="val 55180"/>
              <a:gd name="adj2" fmla="val 4957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141168" y="3071810"/>
            <a:ext cx="828541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(органические  вещества) </a:t>
            </a:r>
            <a:r>
              <a:rPr kumimoji="0" lang="ru-RU" sz="2800" b="0" i="1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основания,соли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30741" name="AutoShape 21"/>
          <p:cNvSpPr>
            <a:spLocks noChangeArrowheads="1"/>
          </p:cNvSpPr>
          <p:nvPr/>
        </p:nvSpPr>
        <p:spPr bwMode="auto">
          <a:xfrm>
            <a:off x="4429124" y="4071942"/>
            <a:ext cx="342900" cy="381000"/>
          </a:xfrm>
          <a:prstGeom prst="downArrow">
            <a:avLst>
              <a:gd name="adj1" fmla="val 50000"/>
              <a:gd name="adj2" fmla="val 27778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0" y="450057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универсальный растворитель</a:t>
            </a:r>
            <a:endParaRPr lang="ru-RU" sz="2800" b="1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739" grpId="0"/>
      <p:bldP spid="30738" grpId="0" animBg="1"/>
      <p:bldP spid="30740" grpId="0"/>
      <p:bldP spid="30741" grpId="0" animBg="1"/>
      <p:bldP spid="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пиявки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214290"/>
            <a:ext cx="8786842" cy="6453918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барсук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356"/>
            <a:ext cx="9144000" cy="6143644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62333" y="2799103"/>
            <a:ext cx="285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prstClr val="white"/>
                </a:solidFill>
              </a:rPr>
              <a:t>R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09636" y="2799103"/>
            <a:ext cx="4187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prstClr val="white"/>
                </a:solidFill>
              </a:rPr>
              <a:t>C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64066" y="2780997"/>
            <a:ext cx="7200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 smtClean="0">
                <a:solidFill>
                  <a:prstClr val="white"/>
                </a:solidFill>
              </a:rPr>
              <a:t>[O]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80154" y="2784016"/>
            <a:ext cx="4732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dirty="0" smtClean="0">
                <a:solidFill>
                  <a:prstClr val="white"/>
                </a:solidFill>
              </a:rPr>
              <a:t>O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16015" y="2784016"/>
            <a:ext cx="4683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 smtClean="0">
                <a:solidFill>
                  <a:prstClr val="white"/>
                </a:solidFill>
              </a:rPr>
              <a:t>H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15" name="Минус 14"/>
          <p:cNvSpPr/>
          <p:nvPr/>
        </p:nvSpPr>
        <p:spPr>
          <a:xfrm>
            <a:off x="1150057" y="3005350"/>
            <a:ext cx="357190" cy="7143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16" name="Минус 15"/>
          <p:cNvSpPr/>
          <p:nvPr/>
        </p:nvSpPr>
        <p:spPr>
          <a:xfrm>
            <a:off x="1720575" y="3008369"/>
            <a:ext cx="357190" cy="7143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17" name="Минус 16"/>
          <p:cNvSpPr/>
          <p:nvPr/>
        </p:nvSpPr>
        <p:spPr>
          <a:xfrm>
            <a:off x="2357422" y="2999316"/>
            <a:ext cx="357190" cy="7143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20" name="Минус 19"/>
          <p:cNvSpPr/>
          <p:nvPr/>
        </p:nvSpPr>
        <p:spPr>
          <a:xfrm rot="5400000">
            <a:off x="1445848" y="2682400"/>
            <a:ext cx="357190" cy="7143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21" name="Минус 20"/>
          <p:cNvSpPr/>
          <p:nvPr/>
        </p:nvSpPr>
        <p:spPr>
          <a:xfrm rot="5400000">
            <a:off x="1454901" y="3335381"/>
            <a:ext cx="357190" cy="7143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22" name="Прямоугольник 21"/>
          <p:cNvSpPr/>
          <p:nvPr/>
        </p:nvSpPr>
        <p:spPr>
          <a:xfrm>
            <a:off x="3034604" y="2770958"/>
            <a:ext cx="285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>
                <a:solidFill>
                  <a:prstClr val="white"/>
                </a:solidFill>
              </a:rPr>
              <a:t>+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345279" y="3447036"/>
            <a:ext cx="5695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>
                <a:solidFill>
                  <a:prstClr val="white"/>
                </a:solidFill>
              </a:rPr>
              <a:t>H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24" name="Стрелка вправо 23"/>
          <p:cNvSpPr/>
          <p:nvPr/>
        </p:nvSpPr>
        <p:spPr>
          <a:xfrm flipV="1">
            <a:off x="4164436" y="3013417"/>
            <a:ext cx="78581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020705" y="2781983"/>
            <a:ext cx="5232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 smtClean="0">
                <a:solidFill>
                  <a:prstClr val="white"/>
                </a:solidFill>
              </a:rPr>
              <a:t>R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685698" y="2772930"/>
            <a:ext cx="4187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prstClr val="white"/>
                </a:solidFill>
              </a:rPr>
              <a:t>C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667592" y="2114888"/>
            <a:ext cx="4683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 smtClean="0">
                <a:solidFill>
                  <a:prstClr val="white"/>
                </a:solidFill>
              </a:rPr>
              <a:t>H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286333" y="2772930"/>
            <a:ext cx="5244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 smtClean="0">
                <a:solidFill>
                  <a:prstClr val="white"/>
                </a:solidFill>
              </a:rPr>
              <a:t>O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907404" y="2772930"/>
            <a:ext cx="554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 smtClean="0">
                <a:solidFill>
                  <a:prstClr val="white"/>
                </a:solidFill>
              </a:rPr>
              <a:t>H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30" name="Минус 29"/>
          <p:cNvSpPr/>
          <p:nvPr/>
        </p:nvSpPr>
        <p:spPr>
          <a:xfrm>
            <a:off x="5389907" y="2988230"/>
            <a:ext cx="357190" cy="7143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31" name="Минус 30"/>
          <p:cNvSpPr/>
          <p:nvPr/>
        </p:nvSpPr>
        <p:spPr>
          <a:xfrm>
            <a:off x="6035807" y="2988230"/>
            <a:ext cx="357190" cy="7143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32" name="Минус 31"/>
          <p:cNvSpPr/>
          <p:nvPr/>
        </p:nvSpPr>
        <p:spPr>
          <a:xfrm>
            <a:off x="6675970" y="2988230"/>
            <a:ext cx="357190" cy="7143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33" name="Минус 32"/>
          <p:cNvSpPr/>
          <p:nvPr/>
        </p:nvSpPr>
        <p:spPr>
          <a:xfrm rot="5400000">
            <a:off x="5712857" y="2656227"/>
            <a:ext cx="357190" cy="7143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34" name="Минус 33"/>
          <p:cNvSpPr/>
          <p:nvPr/>
        </p:nvSpPr>
        <p:spPr>
          <a:xfrm rot="5400000">
            <a:off x="5715008" y="3308222"/>
            <a:ext cx="357190" cy="7143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35" name="Прямоугольник 34"/>
          <p:cNvSpPr/>
          <p:nvPr/>
        </p:nvSpPr>
        <p:spPr>
          <a:xfrm>
            <a:off x="5670729" y="3408852"/>
            <a:ext cx="4530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>
                <a:solidFill>
                  <a:prstClr val="white"/>
                </a:solidFill>
              </a:rPr>
              <a:t>H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36" name="Минус 35"/>
          <p:cNvSpPr/>
          <p:nvPr/>
        </p:nvSpPr>
        <p:spPr>
          <a:xfrm>
            <a:off x="6061980" y="1409692"/>
            <a:ext cx="357190" cy="7143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38" name="Прямоугольник 37"/>
          <p:cNvSpPr/>
          <p:nvPr/>
        </p:nvSpPr>
        <p:spPr>
          <a:xfrm>
            <a:off x="5667592" y="1203445"/>
            <a:ext cx="4732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 smtClean="0">
                <a:solidFill>
                  <a:prstClr val="white"/>
                </a:solidFill>
              </a:rPr>
              <a:t>O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39" name="Стрелка вправо 38"/>
          <p:cNvSpPr/>
          <p:nvPr/>
        </p:nvSpPr>
        <p:spPr>
          <a:xfrm flipV="1">
            <a:off x="7399403" y="3004364"/>
            <a:ext cx="78581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48" name="Стрелка вправо 47"/>
          <p:cNvSpPr/>
          <p:nvPr/>
        </p:nvSpPr>
        <p:spPr>
          <a:xfrm flipV="1">
            <a:off x="1071538" y="5024706"/>
            <a:ext cx="78581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1336226" y="2131960"/>
            <a:ext cx="5695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>
                <a:solidFill>
                  <a:prstClr val="white"/>
                </a:solidFill>
              </a:rPr>
              <a:t>H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925656" y="4790266"/>
            <a:ext cx="5232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 smtClean="0">
                <a:solidFill>
                  <a:prstClr val="white"/>
                </a:solidFill>
              </a:rPr>
              <a:t>R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2590649" y="4781213"/>
            <a:ext cx="4187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prstClr val="white"/>
                </a:solidFill>
              </a:rPr>
              <a:t>C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3191284" y="4781213"/>
            <a:ext cx="5244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 smtClean="0">
                <a:solidFill>
                  <a:prstClr val="white"/>
                </a:solidFill>
              </a:rPr>
              <a:t>O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812355" y="4781213"/>
            <a:ext cx="554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 smtClean="0">
                <a:solidFill>
                  <a:prstClr val="white"/>
                </a:solidFill>
              </a:rPr>
              <a:t>H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69" name="Минус 68"/>
          <p:cNvSpPr/>
          <p:nvPr/>
        </p:nvSpPr>
        <p:spPr>
          <a:xfrm>
            <a:off x="2294858" y="4996513"/>
            <a:ext cx="357190" cy="7143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70" name="Минус 69"/>
          <p:cNvSpPr/>
          <p:nvPr/>
        </p:nvSpPr>
        <p:spPr>
          <a:xfrm>
            <a:off x="2940758" y="4996513"/>
            <a:ext cx="357190" cy="7143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71" name="Минус 70"/>
          <p:cNvSpPr/>
          <p:nvPr/>
        </p:nvSpPr>
        <p:spPr>
          <a:xfrm>
            <a:off x="3580921" y="4996513"/>
            <a:ext cx="357190" cy="7143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72" name="Минус 71"/>
          <p:cNvSpPr/>
          <p:nvPr/>
        </p:nvSpPr>
        <p:spPr>
          <a:xfrm rot="5400000">
            <a:off x="2617808" y="4664510"/>
            <a:ext cx="357190" cy="7143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73" name="Минус 72"/>
          <p:cNvSpPr/>
          <p:nvPr/>
        </p:nvSpPr>
        <p:spPr>
          <a:xfrm rot="5400000">
            <a:off x="2619959" y="5316505"/>
            <a:ext cx="357190" cy="7143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74" name="Прямоугольник 73"/>
          <p:cNvSpPr/>
          <p:nvPr/>
        </p:nvSpPr>
        <p:spPr>
          <a:xfrm>
            <a:off x="2575680" y="5417135"/>
            <a:ext cx="4530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>
                <a:solidFill>
                  <a:prstClr val="white"/>
                </a:solidFill>
              </a:rPr>
              <a:t>H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2544577" y="4110056"/>
            <a:ext cx="5244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 smtClean="0">
                <a:solidFill>
                  <a:prstClr val="white"/>
                </a:solidFill>
              </a:rPr>
              <a:t>O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3165648" y="4110056"/>
            <a:ext cx="554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 smtClean="0">
                <a:solidFill>
                  <a:prstClr val="white"/>
                </a:solidFill>
              </a:rPr>
              <a:t>H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78" name="Минус 77"/>
          <p:cNvSpPr/>
          <p:nvPr/>
        </p:nvSpPr>
        <p:spPr>
          <a:xfrm>
            <a:off x="2934214" y="4325356"/>
            <a:ext cx="357190" cy="7143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79" name="Прямоугольник 78"/>
          <p:cNvSpPr/>
          <p:nvPr/>
        </p:nvSpPr>
        <p:spPr>
          <a:xfrm>
            <a:off x="3643306" y="4714884"/>
            <a:ext cx="285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>
                <a:solidFill>
                  <a:prstClr val="white"/>
                </a:solidFill>
              </a:rPr>
              <a:t>+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5857892"/>
            <a:ext cx="89297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результате образуется вещество (альдегид), которое в несколько раз более ядовито, чем сам спирт!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7" name="Рисунок 46" descr="Рисунок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14291"/>
            <a:ext cx="1022113" cy="1714512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63" presetClass="path" presetSubtype="0" accel="50000" decel="5000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5E-6 2.69951E-6 L 0.07518 2.69951E-6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035 0.00393 L -0.00035 0.13277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4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72222E-6 -1.96623E-6 L 4.72222E-6 0.14226 " pathEditMode="relative" rAng="0" ptsTypes="AA">
                                      <p:cBhvr>
                                        <p:cTn id="53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3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3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3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3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3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3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3400"/>
                            </p:stCondLst>
                            <p:childTnLst>
                              <p:par>
                                <p:cTn id="102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7 0.00417 L 0.07083 0.09762 " pathEditMode="relative" rAng="0" ptsTypes="AA">
                                      <p:cBhvr>
                                        <p:cTn id="103" dur="3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47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4 -0.0074 L 0.17188 0.09646 " pathEditMode="relative" rAng="0" ptsTypes="AA">
                                      <p:cBhvr>
                                        <p:cTn id="105" dur="3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" y="52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0277 L 0.06163 -0.00115 " pathEditMode="relative" rAng="0" ptsTypes="AA">
                                      <p:cBhvr>
                                        <p:cTn id="107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1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647E-6 L 0.00225 0.09507 " pathEditMode="relative" rAng="0" ptsTypes="AA">
                                      <p:cBhvr>
                                        <p:cTn id="109" dur="3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47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254 L 0.00312 0.01596 " pathEditMode="relative" rAng="0" ptsTypes="AA">
                                      <p:cBhvr>
                                        <p:cTn id="111" dur="3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9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3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64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3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/>
      <p:bldP spid="27" grpId="2"/>
      <p:bldP spid="27" grpId="3"/>
      <p:bldP spid="28" grpId="0"/>
      <p:bldP spid="29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6" grpId="0" animBg="1"/>
      <p:bldP spid="36" grpId="1" animBg="1"/>
      <p:bldP spid="38" grpId="0"/>
      <p:bldP spid="38" grpId="1"/>
      <p:bldP spid="39" grpId="0" animBg="1"/>
      <p:bldP spid="48" grpId="0" animBg="1"/>
      <p:bldP spid="64" grpId="0"/>
      <p:bldP spid="65" grpId="0"/>
      <p:bldP spid="67" grpId="0"/>
      <p:bldP spid="68" grpId="0"/>
      <p:bldP spid="68" grpId="1"/>
      <p:bldP spid="69" grpId="0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4" grpId="0"/>
      <p:bldP spid="76" grpId="0"/>
      <p:bldP spid="76" grpId="1"/>
      <p:bldP spid="77" grpId="0"/>
      <p:bldP spid="77" grpId="1"/>
      <p:bldP spid="78" grpId="0" animBg="1"/>
      <p:bldP spid="78" grpId="1" animBg="1"/>
      <p:bldP spid="79" grpId="0"/>
      <p:bldP spid="614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h10_17_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85752"/>
            <a:ext cx="8572528" cy="6429396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h10_17_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03" y="147917"/>
            <a:ext cx="8858280" cy="664371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5716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1.Влияние ФГ на молекулу спирта</a:t>
            </a:r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28860" y="1071546"/>
            <a:ext cx="3786214" cy="954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Молекула стала полярной.</a:t>
            </a:r>
            <a:endParaRPr lang="ru-RU" sz="28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20" y="2285992"/>
            <a:ext cx="4071934" cy="3046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Изменились физические свойства (температуры кипения и плавления, растворимость) по сравнению с углеводородами в связи с образованием  водородных связей.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29190" y="2285993"/>
            <a:ext cx="3929090" cy="31393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chemeClr val="accent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chemeClr val="accent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chemeClr val="accent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Появились новые химические свойства</a:t>
            </a:r>
          </a:p>
          <a:p>
            <a:pPr algn="ctr"/>
            <a:endParaRPr lang="ru-RU" sz="2400" b="1" dirty="0" smtClean="0">
              <a:solidFill>
                <a:schemeClr val="accent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/>
          </a:p>
          <a:p>
            <a:endParaRPr lang="ru-RU" dirty="0" smtClean="0"/>
          </a:p>
          <a:p>
            <a:endParaRPr lang="ru-RU" dirty="0"/>
          </a:p>
        </p:txBody>
      </p:sp>
      <p:cxnSp>
        <p:nvCxnSpPr>
          <p:cNvPr id="20" name="Прямая со стрелкой 19"/>
          <p:cNvCxnSpPr>
            <a:stCxn id="10" idx="2"/>
            <a:endCxn id="11" idx="0"/>
          </p:cNvCxnSpPr>
          <p:nvPr/>
        </p:nvCxnSpPr>
        <p:spPr>
          <a:xfrm rot="5400000">
            <a:off x="3191658" y="1155682"/>
            <a:ext cx="260339" cy="20002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0" idx="2"/>
            <a:endCxn id="12" idx="0"/>
          </p:cNvCxnSpPr>
          <p:nvPr/>
        </p:nvCxnSpPr>
        <p:spPr>
          <a:xfrm rot="16200000" flipH="1">
            <a:off x="5477681" y="869939"/>
            <a:ext cx="260340" cy="25717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0" y="553456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2.Влияние спиртов на живые организмы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/>
        </p:nvGraphicFramePr>
        <p:xfrm>
          <a:off x="785786" y="250030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21429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5400" b="1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УГЛЕВОДОРОДЫ:</a:t>
            </a:r>
            <a:endParaRPr lang="ru-RU" sz="54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68" y="642918"/>
            <a:ext cx="1669862" cy="1214446"/>
          </a:xfrm>
          <a:prstGeom prst="rect">
            <a:avLst/>
          </a:prstGeom>
        </p:spPr>
      </p:pic>
      <p:pic>
        <p:nvPicPr>
          <p:cNvPr id="5" name="Рисунок 4" descr="gnom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2928934"/>
            <a:ext cx="3571900" cy="33105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57422" y="1928802"/>
            <a:ext cx="60722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СПАСИБО    ЗА РАБОТУ!</a:t>
            </a:r>
            <a:endParaRPr lang="ru-RU" sz="5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928802"/>
            <a:ext cx="9144000" cy="2585323"/>
          </a:xfrm>
          <a:prstGeom prst="rect">
            <a:avLst/>
          </a:prstGeom>
          <a:noFill/>
          <a:effectLst>
            <a:innerShdw blurRad="114300">
              <a:srgbClr val="002060">
                <a:alpha val="90000"/>
              </a:srgb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effectLst>
                  <a:outerShdw blurRad="50800" dist="152400" dir="5400000" algn="ctr" rotWithShape="0">
                    <a:srgbClr val="FF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Влияние функциональной группы на свойства молекулы.</a:t>
            </a:r>
            <a:endParaRPr lang="ru-RU" sz="5400" b="1" dirty="0">
              <a:effectLst>
                <a:outerShdw blurRad="50800" dist="152400" dir="5400000" algn="ctr" rotWithShape="0">
                  <a:srgbClr val="FF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спирты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4214818"/>
            <a:ext cx="3014677" cy="2314297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42918"/>
            <a:ext cx="9144000" cy="18288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785794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u="sng" dirty="0" smtClean="0">
                <a:solidFill>
                  <a:srgbClr val="ECFE7E"/>
                </a:solidFill>
                <a:latin typeface="Times New Roman" pitchFamily="18" charset="0"/>
                <a:cs typeface="Times New Roman" pitchFamily="18" charset="0"/>
              </a:rPr>
              <a:t>Функциональная группа (ФГ)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– это атомы, или группы атомов, определяющие наиболее характерные свойства органической  молекулы.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risunok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2143116"/>
            <a:ext cx="5500726" cy="3996043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3071810"/>
          <a:ext cx="8786842" cy="3500462"/>
        </p:xfrm>
        <a:graphic>
          <a:graphicData uri="http://schemas.openxmlformats.org/drawingml/2006/table">
            <a:tbl>
              <a:tblPr/>
              <a:tblGrid>
                <a:gridCol w="1630357"/>
                <a:gridCol w="2369401"/>
                <a:gridCol w="2368474"/>
                <a:gridCol w="2418610"/>
              </a:tblGrid>
              <a:tr h="35004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СН</a:t>
                      </a:r>
                      <a:r>
                        <a:rPr lang="ru-RU" sz="2100" baseline="-25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21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1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—</a:t>
                      </a:r>
                      <a:r>
                        <a:rPr lang="ru-RU" sz="21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ОН</a:t>
                      </a:r>
                      <a:endParaRPr lang="ru-RU" sz="2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ru-RU" sz="21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21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1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—</a:t>
                      </a:r>
                      <a:r>
                        <a:rPr lang="en-US" sz="21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CH</a:t>
                      </a:r>
                      <a:r>
                        <a:rPr lang="ru-RU" sz="21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21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1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—</a:t>
                      </a:r>
                      <a:r>
                        <a:rPr lang="en-US" sz="21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OH</a:t>
                      </a:r>
                      <a:endParaRPr lang="ru-RU" sz="2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CH</a:t>
                      </a:r>
                      <a:r>
                        <a:rPr lang="ru-RU" sz="21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r>
                        <a:rPr lang="ru-RU" sz="2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—</a:t>
                      </a:r>
                      <a:r>
                        <a:rPr lang="en-US" sz="2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CH</a:t>
                      </a:r>
                      <a:r>
                        <a:rPr lang="ru-RU" sz="2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—</a:t>
                      </a:r>
                      <a:r>
                        <a:rPr lang="en-US" sz="2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CH</a:t>
                      </a:r>
                      <a:r>
                        <a:rPr lang="ru-RU" sz="21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21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ОН</a:t>
                      </a:r>
                      <a:endParaRPr lang="ru-RU" sz="21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CH</a:t>
                      </a:r>
                      <a:r>
                        <a:rPr lang="ru-RU" sz="20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—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CH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—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CH</a:t>
                      </a:r>
                      <a:r>
                        <a:rPr lang="ru-RU" sz="20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       ОН      ОН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26894" y="3066769"/>
          <a:ext cx="8572528" cy="2786082"/>
        </p:xfrm>
        <a:graphic>
          <a:graphicData uri="http://schemas.openxmlformats.org/drawingml/2006/table">
            <a:tbl>
              <a:tblPr/>
              <a:tblGrid>
                <a:gridCol w="1590592"/>
                <a:gridCol w="2311611"/>
                <a:gridCol w="2310706"/>
                <a:gridCol w="2359619"/>
              </a:tblGrid>
              <a:tr h="27860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СН</a:t>
                      </a:r>
                      <a:r>
                        <a:rPr lang="ru-RU" sz="2100" baseline="-25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21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1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—</a:t>
                      </a:r>
                      <a:r>
                        <a:rPr lang="ru-RU" sz="21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1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ОН</a:t>
                      </a:r>
                      <a:endParaRPr lang="ru-RU" sz="2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ru-RU" sz="21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21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1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—</a:t>
                      </a:r>
                      <a:r>
                        <a:rPr lang="en-US" sz="21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CH</a:t>
                      </a:r>
                      <a:r>
                        <a:rPr lang="ru-RU" sz="21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21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1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—</a:t>
                      </a:r>
                      <a:r>
                        <a:rPr lang="en-US" sz="21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OH</a:t>
                      </a:r>
                      <a:endParaRPr lang="ru-RU" sz="2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  <a:r>
                        <a:rPr lang="en-US" sz="2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CH</a:t>
                      </a:r>
                      <a:r>
                        <a:rPr lang="ru-RU" sz="21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r>
                        <a:rPr lang="ru-RU" sz="2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—</a:t>
                      </a:r>
                      <a:r>
                        <a:rPr lang="en-US" sz="2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CH</a:t>
                      </a:r>
                      <a:r>
                        <a:rPr lang="ru-RU" sz="2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</a:t>
                      </a:r>
                      <a:r>
                        <a:rPr lang="en-US" sz="2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CH</a:t>
                      </a:r>
                      <a:r>
                        <a:rPr lang="ru-RU" sz="21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21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</a:t>
                      </a:r>
                      <a:r>
                        <a:rPr lang="ru-RU" sz="21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</a:t>
                      </a:r>
                      <a:endParaRPr lang="ru-RU" sz="21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CH</a:t>
                      </a:r>
                      <a:r>
                        <a:rPr lang="ru-RU" sz="20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—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CH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—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CH</a:t>
                      </a:r>
                      <a:r>
                        <a:rPr lang="ru-RU" sz="20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ОН       ОН      ОН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 descr="Рисунок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14480" cy="12468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142984"/>
            <a:ext cx="9144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Задание 1.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Найдите функциональную группу в предложенных формулах.</a:t>
            </a:r>
          </a:p>
          <a:p>
            <a:endParaRPr 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>
            <a:off x="4910628" y="3803066"/>
            <a:ext cx="18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6429107" y="3785909"/>
            <a:ext cx="142876" cy="5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7214412" y="3785396"/>
            <a:ext cx="142876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7928792" y="3785396"/>
            <a:ext cx="142876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63499" y="1357298"/>
            <a:ext cx="9286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ОН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5445" y="2776814"/>
            <a:ext cx="30874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гидроксильная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72066" y="2803708"/>
            <a:ext cx="33105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гидроксогруппа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4666129" y="1826267"/>
            <a:ext cx="1928826" cy="114300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2017882" y="1803576"/>
            <a:ext cx="1928826" cy="114300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 descr="Рисунок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68" y="3869968"/>
            <a:ext cx="1781327" cy="2988032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электропроводность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285728"/>
            <a:ext cx="7767473" cy="585022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63499" y="1357298"/>
            <a:ext cx="9286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ОН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5445" y="2776814"/>
            <a:ext cx="30874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гидроксильная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72066" y="2803708"/>
            <a:ext cx="33105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гидроксогруппа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4666129" y="1826267"/>
            <a:ext cx="1928826" cy="114300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2017882" y="1803576"/>
            <a:ext cx="1928826" cy="114300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00034" y="3500438"/>
            <a:ext cx="328776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неэлектролитов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спирты,вода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43504" y="3429000"/>
            <a:ext cx="284693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электролитов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(основания)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DBF5F9"/>
      </a:accent1>
      <a:accent2>
        <a:srgbClr val="53CDFE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1438</TotalTime>
  <Words>542</Words>
  <Application>Microsoft Office PowerPoint</Application>
  <PresentationFormat>Экран (4:3)</PresentationFormat>
  <Paragraphs>192</Paragraphs>
  <Slides>30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Поток</vt:lpstr>
      <vt:lpstr>Visio</vt:lpstr>
      <vt:lpstr>Слайд 1</vt:lpstr>
      <vt:lpstr>Слайд 2</vt:lpstr>
      <vt:lpstr>Слайд 3</vt:lpstr>
      <vt:lpstr>Слайд 4</vt:lpstr>
      <vt:lpstr>. 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XP SP3</dc:creator>
  <cp:lastModifiedBy>User</cp:lastModifiedBy>
  <cp:revision>159</cp:revision>
  <dcterms:created xsi:type="dcterms:W3CDTF">2009-01-07T06:44:23Z</dcterms:created>
  <dcterms:modified xsi:type="dcterms:W3CDTF">2009-01-26T15:42:10Z</dcterms:modified>
</cp:coreProperties>
</file>