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4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00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10" autoAdjust="0"/>
  </p:normalViewPr>
  <p:slideViewPr>
    <p:cSldViewPr>
      <p:cViewPr>
        <p:scale>
          <a:sx n="50" d="100"/>
          <a:sy n="50" d="100"/>
        </p:scale>
        <p:origin x="-44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68754-633C-4BF6-B37F-6E7FB884C50D}" type="datetimeFigureOut">
              <a:rPr lang="ru-RU" smtClean="0"/>
              <a:pPr/>
              <a:t>29.01.2009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37E1F-14A7-4DC6-A26B-123249DE4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047453-6745-4B81-9441-C51B6EC549C6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4B2E0-43F5-4CB5-B046-A677B6BCECB2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C8775-43D4-4A70-889E-3C6DFE179DE8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C370-EB72-4F62-889A-3263934DDDB5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7A4B-972F-43C0-88C0-E4F6D3BF6696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B8B2-51AF-46DD-B290-34F29EF452F6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56AF-9647-4E9E-A2A9-48A0157E6454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52B7-2B6F-430E-8E96-2BD7D4EF9348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BF6A-A9C1-4B17-9BEF-0602D458E812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8207-2515-4CD9-8B76-7A1546856E5E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E7E-8C07-4038-8A53-8F8728E4994D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454A9-5353-49C6-B428-A2CCDEE2DD5B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41D0-E860-4EE3-9900-119C3AFB4F0B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6392-E3E6-436F-BF71-BDB9C6E5A05D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1D98-A28F-4D74-9255-D99422CB6AC4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F9B9-341B-4EBA-BCA2-F41EBD6AF4E3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0CCB-F41A-4E59-8E1E-8BBB9FD4413E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161D-286B-4D2B-91FC-6C94C510D0C6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5DF1-3E53-4B2D-B712-170E9AAB4CD6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BB6D-3E92-4240-B8BD-AFD93EDC42B5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E9BF-E7AA-422E-B817-D4A19491C67F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CF38-47F9-4D54-8A9A-0AC25336ABBD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1D80F-F34C-4AA9-BB2D-B241F206F66E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52-BFDD-42B0-8A93-60BD646EB576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9434-E26C-449B-90D3-3134E8EA703C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6F3B-EA93-41B2-A35C-E2988540BBC3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FED5-26D0-4D95-AA1A-ECB16D843736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93A6F-E6A7-43FF-AADD-99EFFCB76B77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4D3DA-ACB3-495F-A5EF-C483811BDF98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8724D6-9360-47B6-803F-A534CBB54764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4DCFB-3777-48B9-8A26-84FED3E8BED2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4DF691-2E9C-4C23-B606-587360FD26D2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67C94A-5CC1-4267-9601-DE7E51981F55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E22DA8-936E-43BE-94C0-F138D349EEDF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F6A540-BD8F-498D-B630-AF932127806A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880B08-000D-47FE-A5E6-C1105A4D9226}" type="datetime1">
              <a:rPr lang="ru-RU" smtClean="0"/>
              <a:pPr/>
              <a:t>29.01.2009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6B4081-806D-4818-92EC-9BE4D8329C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5.gif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Точечный рисунок" r:id="rId3" imgW="5923810" imgH="3877216" progId="PBrus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857364"/>
            <a:ext cx="6397521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Преобразование</a:t>
            </a:r>
            <a:endParaRPr lang="ru-RU" sz="6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43174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43438" y="3500438"/>
            <a:ext cx="3871381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графиков</a:t>
            </a:r>
            <a:endParaRPr lang="ru-RU" sz="6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372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Алгебра и начала анализа. 10 класс.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317" y="6000768"/>
            <a:ext cx="460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 презентации – учитель математики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6215082"/>
            <a:ext cx="221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Фахрутдинова Л.А.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6488668"/>
            <a:ext cx="258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Москва, НОУ «Ирида»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4282" y="285728"/>
            <a:ext cx="3000396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>
                <a:ln w="50800"/>
                <a:solidFill>
                  <a:srgbClr val="7030A0"/>
                </a:solidFill>
              </a:rPr>
              <a:t>y = </a:t>
            </a:r>
            <a:r>
              <a:rPr lang="en-US" sz="4000" b="1" dirty="0" smtClean="0">
                <a:ln w="50800"/>
                <a:solidFill>
                  <a:srgbClr val="7030A0"/>
                </a:solidFill>
              </a:rPr>
              <a:t>f(x - a)</a:t>
            </a:r>
            <a:endParaRPr lang="ru-RU" sz="4000" b="1" dirty="0">
              <a:ln w="50800"/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14290"/>
            <a:ext cx="2997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-   )</a:t>
            </a:r>
            <a:r>
              <a:rPr lang="en-US" sz="4800" b="1" baseline="4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baseline="4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1071546"/>
            <a:ext cx="115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6710" y="28572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21429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834" y="28572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6"/>
            <a:ext cx="4930763" cy="490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14422"/>
            <a:ext cx="2928957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стрел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571876"/>
            <a:ext cx="1357322" cy="2678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00892" y="1071546"/>
            <a:ext cx="115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1071546"/>
            <a:ext cx="115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34" y="28572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3" y="1214422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786446" y="214290"/>
            <a:ext cx="3041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+   )</a:t>
            </a:r>
            <a:r>
              <a:rPr lang="en-US" sz="4800" b="1" baseline="4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baseline="4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214422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стрел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357422" y="3571876"/>
            <a:ext cx="2071702" cy="285752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  <p:bldP spid="16" grpId="0"/>
      <p:bldP spid="16" grpId="1"/>
      <p:bldP spid="17" grpId="0"/>
      <p:bldP spid="18" grpId="0"/>
      <p:bldP spid="18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28992" y="928670"/>
            <a:ext cx="2120581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=k f(x</a:t>
            </a:r>
            <a:r>
              <a:rPr lang="ru-RU" sz="4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4000" b="1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42910" y="2143116"/>
            <a:ext cx="7696200" cy="3657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Растяжение графика функции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y=f(x)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вдоль оси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OY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относительно ОХ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раз, если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k&gt;1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 сжатие в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1/k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раз, если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0&lt;k&lt;1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55530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28596" y="285728"/>
            <a:ext cx="250033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>
                <a:ln w="50800"/>
                <a:solidFill>
                  <a:srgbClr val="7030A0"/>
                </a:solidFill>
              </a:rPr>
              <a:t>y = </a:t>
            </a:r>
            <a:r>
              <a:rPr lang="en-US" sz="4000" b="1" dirty="0" smtClean="0">
                <a:ln w="50800"/>
                <a:solidFill>
                  <a:srgbClr val="7030A0"/>
                </a:solidFill>
              </a:rPr>
              <a:t>k f(x)</a:t>
            </a:r>
            <a:endParaRPr lang="ru-RU" sz="4000" b="1" dirty="0">
              <a:ln w="50800"/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8" y="214290"/>
            <a:ext cx="2125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4800" b="1" baseline="4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baseline="4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92" y="1071546"/>
            <a:ext cx="118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k=1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8082" y="214290"/>
            <a:ext cx="52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082" y="214290"/>
            <a:ext cx="52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1071546"/>
            <a:ext cx="1845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0&lt;k&lt;1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1071546"/>
            <a:ext cx="118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k&gt;1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00108"/>
            <a:ext cx="21050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1" y="2000240"/>
            <a:ext cx="214315" cy="1809756"/>
          </a:xfrm>
          <a:prstGeom prst="rect">
            <a:avLst/>
          </a:prstGeom>
        </p:spPr>
      </p:pic>
      <p:pic>
        <p:nvPicPr>
          <p:cNvPr id="17" name="Рисунок 16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000240"/>
            <a:ext cx="214315" cy="18097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58082" y="285728"/>
            <a:ext cx="52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000108"/>
            <a:ext cx="21050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071546"/>
            <a:ext cx="214313" cy="2809888"/>
          </a:xfrm>
          <a:prstGeom prst="rect">
            <a:avLst/>
          </a:prstGeom>
        </p:spPr>
      </p:pic>
      <p:pic>
        <p:nvPicPr>
          <p:cNvPr id="21" name="Рисунок 20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071546"/>
            <a:ext cx="214313" cy="2809888"/>
          </a:xfrm>
          <a:prstGeom prst="rect">
            <a:avLst/>
          </a:prstGeom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0"/>
            <a:ext cx="285752" cy="1143008"/>
          </a:xfrm>
          <a:prstGeom prst="rect">
            <a:avLst/>
          </a:prstGeom>
          <a:noFill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1000108"/>
            <a:ext cx="55245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1000108"/>
            <a:ext cx="2609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Рисунок 26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429124" y="1857364"/>
            <a:ext cx="266377" cy="1309690"/>
          </a:xfrm>
          <a:prstGeom prst="rect">
            <a:avLst/>
          </a:prstGeom>
        </p:spPr>
      </p:pic>
      <p:pic>
        <p:nvPicPr>
          <p:cNvPr id="28" name="Рисунок 27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357554" y="1857364"/>
            <a:ext cx="266377" cy="1309690"/>
          </a:xfrm>
          <a:prstGeom prst="rect">
            <a:avLst/>
          </a:prstGeom>
        </p:spPr>
      </p:pic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0"/>
            <a:ext cx="285752" cy="1143008"/>
          </a:xfrm>
          <a:prstGeom prst="rect">
            <a:avLst/>
          </a:prstGeom>
          <a:noFill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3042" y="1000108"/>
            <a:ext cx="4724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Рисунок 32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143504" y="1142984"/>
            <a:ext cx="214315" cy="1928826"/>
          </a:xfrm>
          <a:prstGeom prst="rect">
            <a:avLst/>
          </a:prstGeom>
        </p:spPr>
      </p:pic>
      <p:pic>
        <p:nvPicPr>
          <p:cNvPr id="32" name="Рисунок 31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643174" y="1142984"/>
            <a:ext cx="214315" cy="1928826"/>
          </a:xfrm>
          <a:prstGeom prst="rect">
            <a:avLst/>
          </a:prstGeom>
        </p:spPr>
      </p:pic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8" grpId="0"/>
      <p:bldP spid="9" grpId="0"/>
      <p:bldP spid="9" grpId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28992" y="928670"/>
            <a:ext cx="2125582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f(</a:t>
            </a:r>
            <a:r>
              <a:rPr lang="en-US" sz="4000" b="1" dirty="0" err="1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kx</a:t>
            </a:r>
            <a:r>
              <a:rPr lang="ru-RU" sz="4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4000" b="1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2910" y="2000240"/>
            <a:ext cx="7696200" cy="3657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Сжатие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графика функции</a:t>
            </a:r>
            <a:endParaRPr kumimoji="0" lang="en-US" sz="3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y=f(x)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3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вдоль оси ОХ относительно оси ОУ</a:t>
            </a:r>
            <a:endParaRPr kumimoji="0" lang="en-US" sz="3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в 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раз, если 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k&gt;1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endParaRPr kumimoji="0" lang="en-US" sz="3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 растяжение в 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1/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раз, если 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0&lt;k&lt;1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2198" y="214290"/>
            <a:ext cx="2536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 =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(  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800" b="1" baseline="4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baseline="4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92" y="1071546"/>
            <a:ext cx="118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k=1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28572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28572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55530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28596" y="285728"/>
            <a:ext cx="250033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>
                <a:ln w="50800"/>
                <a:solidFill>
                  <a:srgbClr val="7030A0"/>
                </a:solidFill>
              </a:rPr>
              <a:t>y </a:t>
            </a:r>
            <a:r>
              <a:rPr lang="en-US" sz="4000" b="1" dirty="0" smtClean="0">
                <a:ln w="50800"/>
                <a:solidFill>
                  <a:srgbClr val="7030A0"/>
                </a:solidFill>
              </a:rPr>
              <a:t>= f(k x)</a:t>
            </a:r>
            <a:endParaRPr lang="ru-RU" sz="4000" b="1" dirty="0">
              <a:ln w="50800"/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1071546"/>
            <a:ext cx="1845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0&lt;k&lt;1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1071546"/>
            <a:ext cx="1186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k&gt;1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5206" y="28572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00108"/>
            <a:ext cx="2071701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29124" y="3000372"/>
            <a:ext cx="392910" cy="964413"/>
          </a:xfrm>
          <a:prstGeom prst="rect">
            <a:avLst/>
          </a:prstGeom>
        </p:spPr>
      </p:pic>
      <p:pic>
        <p:nvPicPr>
          <p:cNvPr id="14" name="Рисунок 13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71801" y="3000373"/>
            <a:ext cx="392910" cy="964413"/>
          </a:xfrm>
          <a:prstGeom prst="rect">
            <a:avLst/>
          </a:prstGeom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000108"/>
            <a:ext cx="26098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214677" y="3071811"/>
            <a:ext cx="392910" cy="964413"/>
          </a:xfrm>
          <a:prstGeom prst="rect">
            <a:avLst/>
          </a:prstGeom>
        </p:spPr>
      </p:pic>
      <p:pic>
        <p:nvPicPr>
          <p:cNvPr id="18" name="Рисунок 17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43372" y="3071810"/>
            <a:ext cx="392910" cy="96441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215206" y="21429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000108"/>
            <a:ext cx="52482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0"/>
            <a:ext cx="285752" cy="1143005"/>
          </a:xfrm>
          <a:prstGeom prst="rect">
            <a:avLst/>
          </a:prstGeom>
          <a:noFill/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1000108"/>
            <a:ext cx="36861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Рисунок 23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71736" y="2928934"/>
            <a:ext cx="392910" cy="964413"/>
          </a:xfrm>
          <a:prstGeom prst="rect">
            <a:avLst/>
          </a:prstGeom>
        </p:spPr>
      </p:pic>
      <p:pic>
        <p:nvPicPr>
          <p:cNvPr id="25" name="Рисунок 24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57751" y="3000373"/>
            <a:ext cx="392910" cy="964413"/>
          </a:xfrm>
          <a:prstGeom prst="rect">
            <a:avLst/>
          </a:prstGeom>
        </p:spPr>
      </p:pic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0"/>
            <a:ext cx="285752" cy="1143008"/>
          </a:xfrm>
          <a:prstGeom prst="rect">
            <a:avLst/>
          </a:prstGeom>
          <a:noFill/>
        </p:spPr>
      </p:pic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1000108"/>
            <a:ext cx="52482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Рисунок 28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68585" y="2875357"/>
            <a:ext cx="250035" cy="1500198"/>
          </a:xfrm>
          <a:prstGeom prst="rect">
            <a:avLst/>
          </a:prstGeom>
        </p:spPr>
      </p:pic>
      <p:pic>
        <p:nvPicPr>
          <p:cNvPr id="30" name="Рисунок 29" descr="arr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893076" y="2893216"/>
            <a:ext cx="285750" cy="1500198"/>
          </a:xfrm>
          <a:prstGeom prst="rect">
            <a:avLst/>
          </a:prstGeom>
        </p:spPr>
      </p:pic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6" grpId="0"/>
      <p:bldP spid="8" grpId="0"/>
      <p:bldP spid="9" grpId="0"/>
      <p:bldP spid="9" grpId="1"/>
      <p:bldP spid="10" grpId="0"/>
      <p:bldP spid="10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etiers2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8725"/>
            <a:ext cx="1657350" cy="1819275"/>
          </a:xfrm>
          <a:prstGeom prst="rect">
            <a:avLst/>
          </a:prstGeom>
        </p:spPr>
      </p:pic>
      <p:graphicFrame>
        <p:nvGraphicFramePr>
          <p:cNvPr id="2" name="Group 83"/>
          <p:cNvGraphicFramePr>
            <a:graphicFrameLocks/>
          </p:cNvGraphicFramePr>
          <p:nvPr/>
        </p:nvGraphicFramePr>
        <p:xfrm>
          <a:off x="685800" y="1828800"/>
          <a:ext cx="7696200" cy="3779520"/>
        </p:xfrm>
        <a:graphic>
          <a:graphicData uri="http://schemas.openxmlformats.org/drawingml/2006/table">
            <a:tbl>
              <a:tblPr/>
              <a:tblGrid>
                <a:gridCol w="1798638"/>
                <a:gridCol w="5897562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параллельный перенос вдоль оси 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на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единиц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параллельный перенос вдоль оси ОХ на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единиц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растяжение вдоль оси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OY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относительно оси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OX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в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раз, если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сжатие вдоль оси ОХ относительно оси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OY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в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 раз, если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WordArt 67"/>
          <p:cNvSpPr>
            <a:spLocks noChangeArrowheads="1" noChangeShapeType="1" noTextEdit="1"/>
          </p:cNvSpPr>
          <p:nvPr/>
        </p:nvSpPr>
        <p:spPr bwMode="auto">
          <a:xfrm>
            <a:off x="755650" y="2060575"/>
            <a:ext cx="1600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y=f(x)+a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68"/>
          <p:cNvSpPr>
            <a:spLocks noChangeArrowheads="1" noChangeShapeType="1" noTextEdit="1"/>
          </p:cNvSpPr>
          <p:nvPr/>
        </p:nvSpPr>
        <p:spPr bwMode="auto">
          <a:xfrm>
            <a:off x="755650" y="2997200"/>
            <a:ext cx="1600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y=f(x-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а)</a:t>
            </a:r>
          </a:p>
        </p:txBody>
      </p:sp>
      <p:sp>
        <p:nvSpPr>
          <p:cNvPr id="5" name="WordArt 69"/>
          <p:cNvSpPr>
            <a:spLocks noChangeArrowheads="1" noChangeShapeType="1" noTextEdit="1"/>
          </p:cNvSpPr>
          <p:nvPr/>
        </p:nvSpPr>
        <p:spPr bwMode="auto">
          <a:xfrm>
            <a:off x="755650" y="3860800"/>
            <a:ext cx="1600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y=k f(x)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5857892"/>
            <a:ext cx="142876" cy="142876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39220" y="857232"/>
            <a:ext cx="91832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преобразования графиков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357826"/>
            <a:ext cx="571504" cy="142876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WordArt 70"/>
          <p:cNvSpPr>
            <a:spLocks noChangeArrowheads="1" noChangeShapeType="1" noTextEdit="1"/>
          </p:cNvSpPr>
          <p:nvPr/>
        </p:nvSpPr>
        <p:spPr bwMode="auto">
          <a:xfrm>
            <a:off x="785786" y="4714884"/>
            <a:ext cx="1600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y=f(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kx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5857892"/>
            <a:ext cx="71438" cy="142876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5929330"/>
            <a:ext cx="71438" cy="142876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5429264"/>
            <a:ext cx="142876" cy="142876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5643578"/>
            <a:ext cx="142876" cy="71438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85786" y="285728"/>
            <a:ext cx="7772400" cy="6540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y =3sin(1/2x+</a:t>
            </a:r>
            <a:r>
              <a:rPr lang="el-GR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/2)-1</a:t>
            </a:r>
            <a:endParaRPr lang="el-G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4" name="Рисунок 13" descr="сам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6259" y="4143380"/>
            <a:ext cx="1096259" cy="85176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C 0.0132 -0.00463 0.02639 -0.00925 0.04167 -0.04444 C 0.05695 -0.07963 0.07466 -0.17268 0.09167 -0.21111 C 0.10868 -0.24953 0.12778 -0.275 0.14375 -0.275 C 0.15955 -0.275 0.17396 -0.23796 0.1875 -0.21111 C 0.20105 -0.18425 0.21459 -0.13101 0.225 -0.11388 C 0.23542 -0.09675 0.23716 -0.08564 0.25 -0.10833 C 0.26285 -0.13101 0.2882 -0.2199 0.30209 -0.25 C 0.3158 -0.28009 0.32327 -0.28425 0.33334 -0.28888 C 0.34323 -0.29351 0.35226 -0.29305 0.3625 -0.27777 C 0.37257 -0.2625 0.38368 -0.225 0.39375 -0.19722 C 0.40382 -0.16944 0.41424 -0.12731 0.42292 -0.11111 C 0.4316 -0.0949 0.43716 -0.08564 0.44584 -0.1 C 0.45452 -0.11435 0.46598 -0.17129 0.475 -0.19722 C 0.48403 -0.22314 0.49063 -0.2412 0.5 -0.25555 C 0.50938 -0.2699 0.52153 -0.28009 0.53125 -0.28333 C 0.54098 -0.28657 0.54792 -0.28703 0.55834 -0.275 C 0.56858 -0.26296 0.5823 -0.23935 0.59375 -0.21111 C 0.60504 -0.18287 0.61806 -0.12407 0.62709 -0.10555 C 0.63594 -0.08703 0.63924 -0.0824 0.64792 -0.1 C 0.6566 -0.11759 0.66945 -0.1824 0.67917 -0.21111 C 0.68889 -0.23981 0.69497 -0.26111 0.70608 -0.27222 C 0.71736 -0.28333 0.73542 -0.28379 0.74584 -0.27777 C 0.75625 -0.27175 0.75799 -0.2662 0.76875 -0.23611 C 0.77952 -0.20601 0.79896 -0.12361 0.81042 -0.09722 C 0.82188 -0.07083 0.82848 -0.06574 0.8375 -0.07777 C 0.84653 -0.08981 0.85486 -0.13935 0.86459 -0.16944 C 0.87431 -0.19953 0.88646 -0.23981 0.89584 -0.25833 C 0.90521 -0.27685 0.91146 -0.27824 0.92084 -0.28055 C 0.93021 -0.28287 0.93924 -0.29537 0.95209 -0.27222 C 0.96493 -0.24907 0.98507 -0.17685 0.99792 -0.14166 C 1.01077 -0.10648 1.00903 -0.07592 1.02917 -0.06111 C 1.04931 -0.04629 1.08403 -0.04953 1.11875 -0.05277 " pathEditMode="relative" ptsTypes="aaaaaaaaaaaaaaaaaaaaaaaaaaaaaaaaA">
                                      <p:cBhvr>
                                        <p:cTn id="6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" name="Рисунок 3" descr="тема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253973">
            <a:off x="294822" y="2096455"/>
            <a:ext cx="6303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0430" y="2285992"/>
            <a:ext cx="5214974" cy="40719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04"/>
            <a:ext cx="3039447" cy="133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357686" y="2285992"/>
            <a:ext cx="367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Укажите график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3000372"/>
            <a:ext cx="41951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инейной функции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083061" cy="170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17246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143380"/>
            <a:ext cx="1766374" cy="173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14290"/>
            <a:ext cx="1819276" cy="17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7f87cd8f852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5286388"/>
            <a:ext cx="1095375" cy="1095375"/>
          </a:xfrm>
          <a:prstGeom prst="rect">
            <a:avLst/>
          </a:prstGeom>
        </p:spPr>
      </p:pic>
      <p:sp>
        <p:nvSpPr>
          <p:cNvPr id="23" name="Штриховая стрелка вправо 22"/>
          <p:cNvSpPr/>
          <p:nvPr/>
        </p:nvSpPr>
        <p:spPr>
          <a:xfrm>
            <a:off x="7929586" y="6357958"/>
            <a:ext cx="571504" cy="285728"/>
          </a:xfrm>
          <a:prstGeom prst="stripedRightArrow">
            <a:avLst>
              <a:gd name="adj1" fmla="val 53153"/>
              <a:gd name="adj2" fmla="val 34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18108 0.51435 " pathEditMode="relative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4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7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0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0430" y="2285992"/>
            <a:ext cx="5214974" cy="40719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04"/>
            <a:ext cx="3039447" cy="133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357686" y="2285992"/>
            <a:ext cx="367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Укажите график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3000372"/>
            <a:ext cx="30059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дробно-л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инейной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функции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083061" cy="170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17246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143380"/>
            <a:ext cx="1766374" cy="173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14290"/>
            <a:ext cx="1819276" cy="17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7f87cd8f852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834" y="5286388"/>
            <a:ext cx="1095375" cy="1095375"/>
          </a:xfrm>
          <a:prstGeom prst="rect">
            <a:avLst/>
          </a:prstGeom>
        </p:spPr>
      </p:pic>
      <p:sp>
        <p:nvSpPr>
          <p:cNvPr id="13" name="Штриховая стрелка вправо 12"/>
          <p:cNvSpPr/>
          <p:nvPr/>
        </p:nvSpPr>
        <p:spPr>
          <a:xfrm>
            <a:off x="7929586" y="6357958"/>
            <a:ext cx="571504" cy="285728"/>
          </a:xfrm>
          <a:prstGeom prst="stripedRightArrow">
            <a:avLst>
              <a:gd name="adj1" fmla="val 53153"/>
              <a:gd name="adj2" fmla="val 34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7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8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53767 0.0004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0430" y="2285992"/>
            <a:ext cx="5214974" cy="40719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04"/>
            <a:ext cx="3039447" cy="133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357686" y="2285992"/>
            <a:ext cx="367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Укажите график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3000372"/>
            <a:ext cx="45205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тригонометрические функции: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тангенс и котангенс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083061" cy="170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17246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143380"/>
            <a:ext cx="1766374" cy="173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14290"/>
            <a:ext cx="1819276" cy="17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7f87cd8f852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5286388"/>
            <a:ext cx="1095375" cy="1095375"/>
          </a:xfrm>
          <a:prstGeom prst="rect">
            <a:avLst/>
          </a:prstGeom>
        </p:spPr>
      </p:pic>
      <p:sp>
        <p:nvSpPr>
          <p:cNvPr id="13" name="Штриховая стрелка вправо 12"/>
          <p:cNvSpPr/>
          <p:nvPr/>
        </p:nvSpPr>
        <p:spPr>
          <a:xfrm>
            <a:off x="7929586" y="6357958"/>
            <a:ext cx="571504" cy="285728"/>
          </a:xfrm>
          <a:prstGeom prst="stripedRightArrow">
            <a:avLst>
              <a:gd name="adj1" fmla="val 53153"/>
              <a:gd name="adj2" fmla="val 34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54375 0.5543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27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7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0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0430" y="2285992"/>
            <a:ext cx="5214974" cy="40719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04"/>
            <a:ext cx="3039447" cy="133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357686" y="2285992"/>
            <a:ext cx="367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Укажите график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000372"/>
            <a:ext cx="51401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квадратичной функции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083061" cy="170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17246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143380"/>
            <a:ext cx="1766374" cy="173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14290"/>
            <a:ext cx="1819276" cy="17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7f87cd8f852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5286388"/>
            <a:ext cx="1095375" cy="1095375"/>
          </a:xfrm>
          <a:prstGeom prst="rect">
            <a:avLst/>
          </a:prstGeom>
        </p:spPr>
      </p:pic>
      <p:sp>
        <p:nvSpPr>
          <p:cNvPr id="13" name="Штриховая стрелка вправо 12"/>
          <p:cNvSpPr/>
          <p:nvPr/>
        </p:nvSpPr>
        <p:spPr>
          <a:xfrm>
            <a:off x="7929586" y="6357958"/>
            <a:ext cx="571504" cy="285728"/>
          </a:xfrm>
          <a:prstGeom prst="stripedRightArrow">
            <a:avLst>
              <a:gd name="adj1" fmla="val 53153"/>
              <a:gd name="adj2" fmla="val 34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55139 0.2625 " pathEditMode="relative" ptsTypes="AA">
                                      <p:cBhvr>
                                        <p:cTn id="6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0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0430" y="2285992"/>
            <a:ext cx="5214974" cy="40719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04"/>
            <a:ext cx="3039447" cy="133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357686" y="2285992"/>
            <a:ext cx="3671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Укажите график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3000372"/>
            <a:ext cx="45205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тригонометрические функции: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синус и косинус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083061" cy="170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17246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143380"/>
            <a:ext cx="1766374" cy="173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14290"/>
            <a:ext cx="1819276" cy="17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7f87cd8f852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5286388"/>
            <a:ext cx="1095375" cy="1095375"/>
          </a:xfrm>
          <a:prstGeom prst="rect">
            <a:avLst/>
          </a:prstGeom>
        </p:spPr>
      </p:pic>
      <p:sp>
        <p:nvSpPr>
          <p:cNvPr id="13" name="Штриховая стрелка вправо 12"/>
          <p:cNvSpPr/>
          <p:nvPr/>
        </p:nvSpPr>
        <p:spPr>
          <a:xfrm>
            <a:off x="7929586" y="6357958"/>
            <a:ext cx="571504" cy="285728"/>
          </a:xfrm>
          <a:prstGeom prst="stripedRightArrow">
            <a:avLst>
              <a:gd name="adj1" fmla="val 53153"/>
              <a:gd name="adj2" fmla="val 34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556 0.528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6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4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7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0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131888" y="1484313"/>
            <a:ext cx="68802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</a:rPr>
              <a:t>Параллельный перенос  графика функции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y=f(x)</a:t>
            </a:r>
            <a:r>
              <a:rPr lang="en-US" sz="4000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4000" dirty="0">
                <a:latin typeface="Times New Roman" pitchFamily="18" charset="0"/>
              </a:rPr>
              <a:t>вдоль оси </a:t>
            </a:r>
            <a:r>
              <a:rPr lang="en-US" sz="4000" dirty="0">
                <a:latin typeface="Times New Roman" pitchFamily="18" charset="0"/>
              </a:rPr>
              <a:t>OY</a:t>
            </a:r>
            <a:br>
              <a:rPr lang="en-US" sz="4000" dirty="0">
                <a:latin typeface="Times New Roman" pitchFamily="18" charset="0"/>
              </a:rPr>
            </a:br>
            <a:r>
              <a:rPr lang="ru-RU" sz="4000" dirty="0">
                <a:latin typeface="Times New Roman" pitchFamily="18" charset="0"/>
              </a:rPr>
              <a:t> на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ru-RU" sz="4000" dirty="0">
                <a:latin typeface="Times New Roman" pitchFamily="18" charset="0"/>
              </a:rPr>
              <a:t> единиц вверх, если 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а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&gt;0</a:t>
            </a:r>
            <a:r>
              <a:rPr lang="ru-RU" sz="4000" dirty="0">
                <a:latin typeface="Times New Roman" pitchFamily="18" charset="0"/>
              </a:rPr>
              <a:t>, </a:t>
            </a:r>
            <a:r>
              <a:rPr lang="en-US" sz="4000" dirty="0">
                <a:latin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</a:rPr>
            </a:br>
            <a:r>
              <a:rPr lang="ru-RU" sz="4000" dirty="0">
                <a:latin typeface="Times New Roman" pitchFamily="18" charset="0"/>
              </a:rPr>
              <a:t>и на </a:t>
            </a:r>
            <a:r>
              <a:rPr lang="en-US" sz="4000" dirty="0">
                <a:latin typeface="Times New Roman" pitchFamily="18" charset="0"/>
              </a:rPr>
              <a:t>|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а</a:t>
            </a:r>
            <a:r>
              <a:rPr lang="en-US" sz="4000" dirty="0">
                <a:latin typeface="Times New Roman" pitchFamily="18" charset="0"/>
              </a:rPr>
              <a:t>|</a:t>
            </a:r>
            <a:r>
              <a:rPr lang="ru-RU" sz="4000" dirty="0">
                <a:latin typeface="Times New Roman" pitchFamily="18" charset="0"/>
              </a:rPr>
              <a:t> единиц вниз, если 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</a:rPr>
              <a:t>а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&lt;0</a:t>
            </a:r>
            <a:r>
              <a:rPr lang="en-US" sz="4000" dirty="0">
                <a:latin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</a:rPr>
            </a:br>
            <a:r>
              <a:rPr lang="en-US" sz="4000" dirty="0">
                <a:latin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</a:rPr>
            </a:br>
            <a:r>
              <a:rPr lang="en-US" sz="4000" dirty="0">
                <a:latin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</a:rPr>
            </a:br>
            <a:endParaRPr lang="ru-RU" sz="4000" dirty="0">
              <a:latin typeface="Times New Roman" pitchFamily="18" charset="0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3071802" y="857232"/>
            <a:ext cx="2700338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>
                <a:ln w="50800"/>
                <a:solidFill>
                  <a:srgbClr val="7030A0"/>
                </a:solidFill>
              </a:rPr>
              <a:t>y = f(x) + a</a:t>
            </a:r>
            <a:endParaRPr lang="ru-RU" sz="4000" b="1" dirty="0">
              <a:ln w="50800"/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4282" y="285728"/>
            <a:ext cx="321471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>
                <a:ln w="50800"/>
                <a:solidFill>
                  <a:srgbClr val="7030A0"/>
                </a:solidFill>
              </a:rPr>
              <a:t>y = f(x) + a</a:t>
            </a:r>
            <a:endParaRPr lang="ru-RU" sz="4000" b="1" dirty="0">
              <a:ln w="50800"/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214290"/>
            <a:ext cx="2162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4800" b="1" baseline="4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48" y="28572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6710" y="21429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1000108"/>
            <a:ext cx="115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а=0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3" y="1067474"/>
            <a:ext cx="5114941" cy="512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072330" y="1000108"/>
            <a:ext cx="115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8148" y="21429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214422"/>
            <a:ext cx="200026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strelki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18442" y="3168178"/>
            <a:ext cx="666748" cy="188259"/>
          </a:xfrm>
          <a:prstGeom prst="rect">
            <a:avLst/>
          </a:prstGeom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5" y="1214423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858148" y="21429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strelki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74279" y="2797961"/>
            <a:ext cx="1381129" cy="2143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214422"/>
            <a:ext cx="20002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strelki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524247" y="2547928"/>
            <a:ext cx="1881195" cy="2143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72330" y="1000108"/>
            <a:ext cx="115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каранд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928670"/>
            <a:ext cx="488153" cy="9763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86446" y="214290"/>
            <a:ext cx="2023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 = х</a:t>
            </a:r>
            <a:r>
              <a:rPr lang="ru-RU" sz="4800" b="1" baseline="4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8148" y="21429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1142983"/>
            <a:ext cx="5357850" cy="538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 descr="стрел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4036213" y="4107663"/>
            <a:ext cx="857260" cy="2143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58148" y="285728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1285860"/>
            <a:ext cx="2571768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 descr="стрел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477930" y="4665948"/>
            <a:ext cx="1952633" cy="193122"/>
          </a:xfrm>
          <a:prstGeom prst="rect">
            <a:avLst/>
          </a:prstGeom>
        </p:spPr>
      </p:pic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16424 -0.0004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7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1" grpId="0"/>
      <p:bldP spid="12" grpId="1"/>
      <p:bldP spid="13" grpId="0"/>
      <p:bldP spid="13" grpId="1"/>
      <p:bldP spid="16" grpId="0"/>
      <p:bldP spid="16" grpId="1"/>
      <p:bldP spid="18" grpId="1"/>
      <p:bldP spid="18" grpId="2"/>
      <p:bldP spid="20" grpId="1"/>
      <p:bldP spid="22" grpId="0"/>
      <p:bldP spid="22" grpId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4348" y="2000240"/>
            <a:ext cx="7696200" cy="401480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Параллельный перенос графика функции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y=f(x)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вдоль оси ОХ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на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единиц вправо, если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a&gt;0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|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|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единиц влево, если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43240" y="1142984"/>
            <a:ext cx="2567947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= f(x</a:t>
            </a:r>
            <a:r>
              <a:rPr lang="ru-RU" sz="4000" b="1" dirty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4081-806D-4818-92EC-9BE4D8329C7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732</TotalTime>
  <Words>347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Открытая</vt:lpstr>
      <vt:lpstr>Поток</vt:lpstr>
      <vt:lpstr>1_Поток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y =3sin(1/2x+π/2)-1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Лейсана</dc:creator>
  <cp:lastModifiedBy>Лейсан</cp:lastModifiedBy>
  <cp:revision>93</cp:revision>
  <dcterms:created xsi:type="dcterms:W3CDTF">2009-01-26T16:02:41Z</dcterms:created>
  <dcterms:modified xsi:type="dcterms:W3CDTF">2009-01-29T16:52:34Z</dcterms:modified>
</cp:coreProperties>
</file>