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0"/>
  </p:notesMasterIdLst>
  <p:sldIdLst>
    <p:sldId id="256" r:id="rId2"/>
    <p:sldId id="257" r:id="rId3"/>
    <p:sldId id="258" r:id="rId4"/>
    <p:sldId id="306" r:id="rId5"/>
    <p:sldId id="265" r:id="rId6"/>
    <p:sldId id="259" r:id="rId7"/>
    <p:sldId id="260" r:id="rId8"/>
    <p:sldId id="261" r:id="rId9"/>
    <p:sldId id="262" r:id="rId10"/>
    <p:sldId id="263" r:id="rId11"/>
    <p:sldId id="269" r:id="rId12"/>
    <p:sldId id="268" r:id="rId13"/>
    <p:sldId id="264" r:id="rId14"/>
    <p:sldId id="266" r:id="rId15"/>
    <p:sldId id="267" r:id="rId16"/>
    <p:sldId id="270" r:id="rId17"/>
    <p:sldId id="271" r:id="rId18"/>
    <p:sldId id="272" r:id="rId19"/>
    <p:sldId id="273" r:id="rId20"/>
    <p:sldId id="279" r:id="rId21"/>
    <p:sldId id="274" r:id="rId22"/>
    <p:sldId id="275" r:id="rId23"/>
    <p:sldId id="276" r:id="rId24"/>
    <p:sldId id="282" r:id="rId25"/>
    <p:sldId id="283" r:id="rId26"/>
    <p:sldId id="284" r:id="rId27"/>
    <p:sldId id="285" r:id="rId28"/>
    <p:sldId id="277" r:id="rId29"/>
    <p:sldId id="278" r:id="rId30"/>
    <p:sldId id="286" r:id="rId31"/>
    <p:sldId id="287" r:id="rId32"/>
    <p:sldId id="288" r:id="rId33"/>
    <p:sldId id="289" r:id="rId34"/>
    <p:sldId id="290" r:id="rId35"/>
    <p:sldId id="291" r:id="rId36"/>
    <p:sldId id="303" r:id="rId37"/>
    <p:sldId id="292" r:id="rId38"/>
    <p:sldId id="305" r:id="rId39"/>
    <p:sldId id="302" r:id="rId40"/>
    <p:sldId id="295" r:id="rId41"/>
    <p:sldId id="296" r:id="rId42"/>
    <p:sldId id="297" r:id="rId43"/>
    <p:sldId id="294" r:id="rId44"/>
    <p:sldId id="298" r:id="rId45"/>
    <p:sldId id="299" r:id="rId46"/>
    <p:sldId id="301" r:id="rId47"/>
    <p:sldId id="300" r:id="rId48"/>
    <p:sldId id="304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5" autoAdjust="0"/>
  </p:normalViewPr>
  <p:slideViewPr>
    <p:cSldViewPr>
      <p:cViewPr varScale="1">
        <p:scale>
          <a:sx n="79" d="100"/>
          <a:sy n="79" d="100"/>
        </p:scale>
        <p:origin x="-4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5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0AD8D-6AE5-4B19-A08A-EE9C3C0E747E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FACD7-8FE8-4756-B9FB-D1936E0AB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8CFD-DCD6-4230-BA2A-320E31A3999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7B4EF4A-D873-4049-A002-BD3F2C645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8CFD-DCD6-4230-BA2A-320E31A3999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EF4A-D873-4049-A002-BD3F2C645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8CFD-DCD6-4230-BA2A-320E31A3999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EF4A-D873-4049-A002-BD3F2C645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8CFD-DCD6-4230-BA2A-320E31A3999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7B4EF4A-D873-4049-A002-BD3F2C645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8CFD-DCD6-4230-BA2A-320E31A3999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EF4A-D873-4049-A002-BD3F2C6455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8CFD-DCD6-4230-BA2A-320E31A3999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EF4A-D873-4049-A002-BD3F2C645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8CFD-DCD6-4230-BA2A-320E31A3999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7B4EF4A-D873-4049-A002-BD3F2C6455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8CFD-DCD6-4230-BA2A-320E31A3999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EF4A-D873-4049-A002-BD3F2C645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8CFD-DCD6-4230-BA2A-320E31A3999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EF4A-D873-4049-A002-BD3F2C645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8CFD-DCD6-4230-BA2A-320E31A3999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EF4A-D873-4049-A002-BD3F2C645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8CFD-DCD6-4230-BA2A-320E31A3999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EF4A-D873-4049-A002-BD3F2C6455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E5C8CFD-DCD6-4230-BA2A-320E31A39995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7B4EF4A-D873-4049-A002-BD3F2C6455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sndAc>
      <p:stSnd>
        <p:snd r:embed="rId13" name="chimes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714885"/>
            <a:ext cx="9144000" cy="214311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ПРЕДМЕТ МАТЕМАТИКИ НАСТОЛЬКО СЕРЬЁЗЕН, ЧТО ПОЛЕЗНО НЕ УПУСКАТЬ СЛУЧАЕВ ДЕЛАТЬ ЕГО НЕМНОГО ЗАНИМАТЕЛЬНЫМ.( б. паскаль)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062912" cy="3214710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prstTxWarp prst="textCanUp">
              <a:avLst/>
            </a:prstTxWarp>
            <a:normAutofit/>
          </a:bodyPr>
          <a:lstStyle/>
          <a:p>
            <a:pPr algn="ctr"/>
            <a:r>
              <a:rPr lang="ru-RU" sz="6000" b="1" u="sng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Геометрия</a:t>
            </a:r>
            <a:endParaRPr lang="ru-RU" sz="6000" b="1" u="sng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ctr"/>
            <a:r>
              <a:rPr lang="ru-RU" sz="6000" b="1" u="sng" dirty="0" smtClean="0">
                <a:solidFill>
                  <a:schemeClr val="tx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Тема:</a:t>
            </a:r>
            <a:r>
              <a:rPr lang="ru-RU" sz="6000" b="1" dirty="0" smtClean="0">
                <a:solidFill>
                  <a:schemeClr val="tx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6000" b="1" u="sng" dirty="0" smtClean="0">
                <a:solidFill>
                  <a:schemeClr val="tx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Многоугольники.</a:t>
            </a:r>
          </a:p>
          <a:p>
            <a:pPr algn="ctr"/>
            <a:endParaRPr lang="ru-RU" sz="40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6" name="Правильный пятиугольник 5"/>
          <p:cNvSpPr/>
          <p:nvPr/>
        </p:nvSpPr>
        <p:spPr>
          <a:xfrm>
            <a:off x="4572000" y="142852"/>
            <a:ext cx="960120" cy="9144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858148" y="7143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данные 7"/>
          <p:cNvSpPr/>
          <p:nvPr/>
        </p:nvSpPr>
        <p:spPr>
          <a:xfrm>
            <a:off x="1643042" y="285728"/>
            <a:ext cx="1357322" cy="78581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решение 8"/>
          <p:cNvSpPr/>
          <p:nvPr/>
        </p:nvSpPr>
        <p:spPr>
          <a:xfrm>
            <a:off x="3357554" y="500042"/>
            <a:ext cx="914400" cy="61264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рапеция 9"/>
          <p:cNvSpPr/>
          <p:nvPr/>
        </p:nvSpPr>
        <p:spPr>
          <a:xfrm>
            <a:off x="214282" y="357166"/>
            <a:ext cx="914400" cy="12161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сохраненные данные 13"/>
          <p:cNvSpPr/>
          <p:nvPr/>
        </p:nvSpPr>
        <p:spPr>
          <a:xfrm>
            <a:off x="6286512" y="571480"/>
            <a:ext cx="914400" cy="612648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r>
              <a:rPr lang="ru-RU" sz="6000" b="1" u="sng" dirty="0" smtClean="0"/>
              <a:t>ЗАГАДКА 5.</a:t>
            </a:r>
            <a:endParaRPr lang="ru-RU" sz="60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Autofit/>
          </a:bodyPr>
          <a:lstStyle/>
          <a:p>
            <a:pPr indent="9525">
              <a:buNone/>
            </a:pPr>
            <a:r>
              <a:rPr lang="ru-RU" sz="3400" b="1" dirty="0" smtClean="0"/>
              <a:t>В НЕКОТОРОМ ЧЕТЫРЁХУГОЛЬНИКЕ</a:t>
            </a:r>
          </a:p>
          <a:p>
            <a:pPr indent="9525">
              <a:buNone/>
            </a:pPr>
            <a:r>
              <a:rPr lang="ru-RU" sz="3400" b="1" dirty="0" smtClean="0"/>
              <a:t>ИЗВЕСТЕН ОДИН ИЗ УГЛОВ( ОТЛИЧНЫЙ</a:t>
            </a:r>
          </a:p>
          <a:p>
            <a:pPr indent="9525">
              <a:buNone/>
            </a:pPr>
            <a:r>
              <a:rPr lang="ru-RU" sz="3400" b="1" dirty="0" smtClean="0"/>
              <a:t>ОТ ПРЯМОГО). КАКОГО ВИДА МОЖЕТ</a:t>
            </a:r>
          </a:p>
          <a:p>
            <a:pPr indent="9525">
              <a:buNone/>
            </a:pPr>
            <a:r>
              <a:rPr lang="ru-RU" sz="3400" b="1" dirty="0" smtClean="0"/>
              <a:t>БЫТЬ ЭТОТ ЧЕТЫРЁХУГОЛЬНИК, </a:t>
            </a:r>
          </a:p>
          <a:p>
            <a:pPr indent="9525">
              <a:buNone/>
            </a:pPr>
            <a:r>
              <a:rPr lang="ru-RU" sz="3400" b="1" dirty="0" smtClean="0"/>
              <a:t>ЧТОБЫ БЫЛО ВОЗМОЖНЫМ</a:t>
            </a:r>
          </a:p>
          <a:p>
            <a:pPr indent="9525">
              <a:buNone/>
            </a:pPr>
            <a:r>
              <a:rPr lang="ru-RU" sz="3400" b="1" dirty="0" smtClean="0"/>
              <a:t>ВЫЧИСЛИТЬ ВСЕ ОСТАЛЬНЫЕ УГЛЫ</a:t>
            </a:r>
          </a:p>
          <a:p>
            <a:pPr indent="9525">
              <a:buNone/>
            </a:pPr>
            <a:r>
              <a:rPr lang="ru-RU" sz="3400" b="1" dirty="0" smtClean="0"/>
              <a:t>ЭТОГО ЧЕТЫРЁХУГОЛЬНИКА?</a:t>
            </a:r>
            <a:endParaRPr lang="ru-RU" sz="3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Autofit/>
          </a:bodyPr>
          <a:lstStyle/>
          <a:p>
            <a:r>
              <a:rPr lang="ru-RU" sz="6000" u="sng" dirty="0" smtClean="0"/>
              <a:t> </a:t>
            </a:r>
            <a:r>
              <a:rPr lang="ru-RU" sz="6000" b="1" u="sng" dirty="0" smtClean="0"/>
              <a:t>загадка 6.</a:t>
            </a:r>
            <a:endParaRPr lang="ru-RU" sz="60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4000" b="1" dirty="0" smtClean="0"/>
              <a:t>Какой четырёхугольник имеет</a:t>
            </a:r>
          </a:p>
          <a:p>
            <a:pPr>
              <a:buNone/>
            </a:pPr>
            <a:r>
              <a:rPr lang="ru-RU" sz="4000" b="1" dirty="0" smtClean="0"/>
              <a:t>лишь:</a:t>
            </a:r>
          </a:p>
          <a:p>
            <a:pPr>
              <a:buNone/>
            </a:pPr>
            <a:r>
              <a:rPr lang="ru-RU" sz="4000" b="1" dirty="0" smtClean="0"/>
              <a:t>1)одну ось симметрии;</a:t>
            </a:r>
          </a:p>
          <a:p>
            <a:pPr>
              <a:buNone/>
            </a:pPr>
            <a:r>
              <a:rPr lang="ru-RU" sz="4000" b="1" dirty="0" smtClean="0"/>
              <a:t>2)центр симметрии;</a:t>
            </a:r>
          </a:p>
          <a:p>
            <a:pPr>
              <a:buNone/>
            </a:pPr>
            <a:r>
              <a:rPr lang="ru-RU" sz="4000" b="1" dirty="0" smtClean="0"/>
              <a:t>3)центр и две оси симметрии;</a:t>
            </a:r>
          </a:p>
          <a:p>
            <a:pPr>
              <a:buNone/>
            </a:pPr>
            <a:r>
              <a:rPr lang="ru-RU" sz="4000" b="1" dirty="0" smtClean="0"/>
              <a:t>4)центр и четыре оси симметрии ?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500826" y="285728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омб 4"/>
          <p:cNvSpPr/>
          <p:nvPr/>
        </p:nvSpPr>
        <p:spPr>
          <a:xfrm>
            <a:off x="7786710" y="1714488"/>
            <a:ext cx="914400" cy="9144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>
            <a:off x="5715008" y="5643578"/>
            <a:ext cx="1216152" cy="914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5715016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естиугольник 7"/>
          <p:cNvSpPr/>
          <p:nvPr/>
        </p:nvSpPr>
        <p:spPr>
          <a:xfrm>
            <a:off x="7215206" y="3500438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4071966"/>
          </a:xfrm>
        </p:spPr>
        <p:txBody>
          <a:bodyPr>
            <a:prstTxWarp prst="textArchUpPour">
              <a:avLst/>
            </a:prstTxWarp>
            <a:normAutofit/>
          </a:bodyPr>
          <a:lstStyle/>
          <a:p>
            <a:pPr algn="ctr"/>
            <a:r>
              <a:rPr lang="ru-RU" sz="9600" b="1" u="sng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Зал логики</a:t>
            </a:r>
            <a:endParaRPr lang="ru-RU" sz="9600" b="1" u="sng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3071810"/>
            <a:ext cx="8686800" cy="300831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Книга книгой, а  мозгами  двигай.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                  (В.Маяковский)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15370" cy="1428760"/>
          </a:xfrm>
        </p:spPr>
        <p:txBody>
          <a:bodyPr>
            <a:noAutofit/>
          </a:bodyPr>
          <a:lstStyle/>
          <a:p>
            <a:pPr lvl="8" algn="ctr" rtl="0">
              <a:spcBef>
                <a:spcPct val="0"/>
              </a:spcBef>
            </a:pPr>
            <a:r>
              <a:rPr lang="ru-RU" sz="3600" b="1" u="sng" dirty="0" smtClean="0"/>
              <a:t>РЕШИТЕ АНАГРАММЫ И ИСКЛЮЧИТЕ ЛИШНЕЕ СЛОВО.</a:t>
            </a:r>
            <a:br>
              <a:rPr lang="ru-RU" sz="3600" b="1" u="sng" dirty="0" smtClean="0"/>
            </a:br>
            <a:endParaRPr lang="ru-RU" sz="36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181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1. АЛНЬАГДИО </a:t>
            </a:r>
          </a:p>
          <a:p>
            <a:pPr>
              <a:buNone/>
            </a:pPr>
            <a:r>
              <a:rPr lang="ru-RU" sz="3600" b="1" dirty="0" smtClean="0"/>
              <a:t>2. ИЕТДАМР</a:t>
            </a:r>
          </a:p>
          <a:p>
            <a:pPr>
              <a:buNone/>
            </a:pPr>
            <a:r>
              <a:rPr lang="ru-RU" sz="3600" b="1" dirty="0" smtClean="0"/>
              <a:t>3. СОТНРОА</a:t>
            </a:r>
          </a:p>
          <a:p>
            <a:pPr>
              <a:buNone/>
            </a:pPr>
            <a:r>
              <a:rPr lang="ru-RU" sz="3600" b="1" dirty="0" smtClean="0"/>
              <a:t>3. БРОМ</a:t>
            </a:r>
          </a:p>
          <a:p>
            <a:pPr>
              <a:buNone/>
            </a:pPr>
            <a:r>
              <a:rPr lang="ru-RU" sz="3600" b="1" dirty="0" smtClean="0"/>
              <a:t>4. ДРАВАТК</a:t>
            </a:r>
          </a:p>
          <a:p>
            <a:pPr>
              <a:buNone/>
            </a:pPr>
            <a:r>
              <a:rPr lang="ru-RU" sz="3600" b="1" dirty="0" smtClean="0"/>
              <a:t>5. ГУОЛ</a:t>
            </a:r>
          </a:p>
          <a:p>
            <a:pPr>
              <a:buNone/>
            </a:pPr>
            <a:r>
              <a:rPr lang="ru-RU" sz="3600" b="1" dirty="0" smtClean="0"/>
              <a:t>6. ЯЦИРАПЕТ</a:t>
            </a:r>
          </a:p>
          <a:p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u="sng" dirty="0" smtClean="0"/>
              <a:t>ИСКЛЮЧИТЕ ЛИШНЕЕ СЛОВО.</a:t>
            </a:r>
            <a:endParaRPr lang="ru-RU" sz="44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РОМБ,</a:t>
            </a:r>
          </a:p>
          <a:p>
            <a:r>
              <a:rPr lang="ru-RU" sz="4400" b="1" dirty="0" smtClean="0"/>
              <a:t>КВАДРАТ, </a:t>
            </a:r>
          </a:p>
          <a:p>
            <a:r>
              <a:rPr lang="ru-RU" sz="4400" b="1" dirty="0" smtClean="0"/>
              <a:t>ТРЕУГОЛЬНИК,</a:t>
            </a:r>
          </a:p>
          <a:p>
            <a:r>
              <a:rPr lang="ru-RU" sz="4400" b="1" dirty="0" smtClean="0"/>
              <a:t>ТРАПЕЦИЯ,</a:t>
            </a:r>
          </a:p>
          <a:p>
            <a:r>
              <a:rPr lang="ru-RU" sz="4400" b="1" dirty="0" smtClean="0"/>
              <a:t>ПРЯМОУГОЛЬНИК.</a:t>
            </a:r>
          </a:p>
          <a:p>
            <a:endParaRPr lang="ru-RU" sz="4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38242"/>
          </a:xfrm>
        </p:spPr>
        <p:txBody>
          <a:bodyPr>
            <a:normAutofit/>
          </a:bodyPr>
          <a:lstStyle/>
          <a:p>
            <a:pPr algn="ctr"/>
            <a:r>
              <a:rPr lang="ru-RU" sz="4000" b="1" u="sng" dirty="0" smtClean="0"/>
              <a:t>РАЗДЕЛИТЕ ФИГУРЫ НА КЛАССЫ ПО КАКОМУ-ЛИБО ПРИЗНАКУ.</a:t>
            </a:r>
            <a:endParaRPr lang="ru-RU" sz="40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рапеция 3"/>
          <p:cNvSpPr/>
          <p:nvPr/>
        </p:nvSpPr>
        <p:spPr>
          <a:xfrm>
            <a:off x="357158" y="1714488"/>
            <a:ext cx="914400" cy="12161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178592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2928926" y="1643050"/>
            <a:ext cx="914400" cy="914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7" name="Правильный пятиугольник 6"/>
          <p:cNvSpPr/>
          <p:nvPr/>
        </p:nvSpPr>
        <p:spPr>
          <a:xfrm>
            <a:off x="4214810" y="1643050"/>
            <a:ext cx="960120" cy="9144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8" name="Параллелограмм 7"/>
          <p:cNvSpPr/>
          <p:nvPr/>
        </p:nvSpPr>
        <p:spPr>
          <a:xfrm>
            <a:off x="7000892" y="1785926"/>
            <a:ext cx="1216152" cy="914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9" name="Ромб 8"/>
          <p:cNvSpPr/>
          <p:nvPr/>
        </p:nvSpPr>
        <p:spPr>
          <a:xfrm>
            <a:off x="5715008" y="1643050"/>
            <a:ext cx="914400" cy="9144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0" name="Шестиугольник 9"/>
          <p:cNvSpPr/>
          <p:nvPr/>
        </p:nvSpPr>
        <p:spPr>
          <a:xfrm>
            <a:off x="285720" y="3429000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1" name="Крест 10"/>
          <p:cNvSpPr/>
          <p:nvPr/>
        </p:nvSpPr>
        <p:spPr>
          <a:xfrm>
            <a:off x="2214546" y="3500438"/>
            <a:ext cx="914400" cy="9144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2" name="Блок-схема: сопоставление 11"/>
          <p:cNvSpPr/>
          <p:nvPr/>
        </p:nvSpPr>
        <p:spPr>
          <a:xfrm>
            <a:off x="4000496" y="3429000"/>
            <a:ext cx="457200" cy="914400"/>
          </a:xfrm>
          <a:prstGeom prst="flowChartCol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Блок-схема: решение 13"/>
          <p:cNvSpPr/>
          <p:nvPr/>
        </p:nvSpPr>
        <p:spPr>
          <a:xfrm>
            <a:off x="7000892" y="3571876"/>
            <a:ext cx="1143008" cy="68408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15" name="Улыбающееся лицо 14"/>
          <p:cNvSpPr/>
          <p:nvPr/>
        </p:nvSpPr>
        <p:spPr>
          <a:xfrm>
            <a:off x="5357818" y="3500438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16" name="Десятиугольник 15"/>
          <p:cNvSpPr/>
          <p:nvPr/>
        </p:nvSpPr>
        <p:spPr>
          <a:xfrm>
            <a:off x="500034" y="4929198"/>
            <a:ext cx="914400" cy="9144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2357422" y="4929198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13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857620" y="4857760"/>
            <a:ext cx="241459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14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838200"/>
          </a:xfrm>
        </p:spPr>
        <p:txBody>
          <a:bodyPr>
            <a:prstTxWarp prst="textWave2">
              <a:avLst/>
            </a:prstTxWarp>
          </a:bodyPr>
          <a:lstStyle/>
          <a:p>
            <a:r>
              <a:rPr lang="ru-RU" dirty="0" smtClean="0"/>
              <a:t>Зал истины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/>
              <a:t>По самой своей сути наука-это поиск истины.(Д.Томсон)</a:t>
            </a:r>
            <a:endParaRPr lang="ru-RU" sz="6600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ru-RU" dirty="0" smtClean="0"/>
              <a:t>верно ли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6000" dirty="0" smtClean="0"/>
              <a:t>Если в четырехугольнике диагонали равны и делятся точкой пересечения пополам, то этот четырёхугольник –прямоугольник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DoubleWave1">
              <a:avLst/>
            </a:prstTxWarp>
          </a:bodyPr>
          <a:lstStyle/>
          <a:p>
            <a:r>
              <a:rPr lang="ru-RU" dirty="0" smtClean="0"/>
              <a:t>Верно ли?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/>
              <a:t>  Если в четырёхугольнике противоположные стороны параллельны, а все углы прямые,</a:t>
            </a:r>
          </a:p>
          <a:p>
            <a:pPr>
              <a:buNone/>
            </a:pPr>
            <a:r>
              <a:rPr lang="ru-RU" sz="4400" dirty="0" smtClean="0"/>
              <a:t>  то этот </a:t>
            </a:r>
            <a:r>
              <a:rPr lang="ru-RU" sz="4400" dirty="0" err="1" smtClean="0"/>
              <a:t>четырё</a:t>
            </a:r>
            <a:r>
              <a:rPr lang="ru-RU" b="1" dirty="0" err="1" smtClean="0"/>
              <a:t>Х</a:t>
            </a:r>
            <a:r>
              <a:rPr lang="ru-RU" sz="4400" dirty="0" err="1" smtClean="0"/>
              <a:t>угольник-прямоугольник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57200"/>
            <a:ext cx="8705880" cy="838200"/>
          </a:xfrm>
        </p:spPr>
        <p:txBody>
          <a:bodyPr>
            <a:prstTxWarp prst="textChevronInverted">
              <a:avLst/>
            </a:prstTxWarp>
          </a:bodyPr>
          <a:lstStyle/>
          <a:p>
            <a:r>
              <a:rPr lang="ru-RU" dirty="0" smtClean="0"/>
              <a:t>ВЕРНО ЛИ?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sz="5400" b="1" dirty="0" smtClean="0"/>
          </a:p>
          <a:p>
            <a:pPr>
              <a:buNone/>
            </a:pPr>
            <a:r>
              <a:rPr lang="ru-RU" sz="5400" b="1" dirty="0" smtClean="0"/>
              <a:t>Если в четырёхугольнике</a:t>
            </a:r>
          </a:p>
          <a:p>
            <a:pPr>
              <a:buNone/>
            </a:pPr>
            <a:r>
              <a:rPr lang="ru-RU" sz="5400" b="1" dirty="0" smtClean="0"/>
              <a:t>диагонали  равны, то этот</a:t>
            </a:r>
          </a:p>
          <a:p>
            <a:pPr>
              <a:buNone/>
            </a:pPr>
            <a:r>
              <a:rPr lang="ru-RU" sz="5400" b="1" dirty="0" smtClean="0"/>
              <a:t> четырёхугольник-квадрат.</a:t>
            </a:r>
            <a:endParaRPr lang="ru-RU" sz="5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prstTxWarp prst="textWave2">
              <a:avLst/>
            </a:prstTxWarp>
            <a:noAutofit/>
          </a:bodyPr>
          <a:lstStyle/>
          <a:p>
            <a:r>
              <a:rPr lang="ru-RU" sz="8000" u="sng" dirty="0" smtClean="0"/>
              <a:t>ЦЕЛИ  УРОКА:</a:t>
            </a:r>
            <a:endParaRPr lang="ru-RU" sz="80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Cambria" pitchFamily="18" charset="0"/>
                <a:cs typeface="Arial" pitchFamily="34" charset="0"/>
              </a:rPr>
              <a:t>1.СИСТЕМАТИЗИРОВАТЬ ОСНОВНЫЕ СВОЙСТВА И ПРИЗНАКИ ЧЕТЫРЕУГОЛЬНИКОВ, ИХ ОПРЕДЕЛЕНИЯ;</a:t>
            </a:r>
          </a:p>
          <a:p>
            <a:pPr>
              <a:buNone/>
            </a:pPr>
            <a:r>
              <a:rPr lang="ru-RU" b="1" dirty="0" smtClean="0">
                <a:latin typeface="Cambria" pitchFamily="18" charset="0"/>
                <a:cs typeface="Arial" pitchFamily="34" charset="0"/>
              </a:rPr>
              <a:t>2.УСТАНОВИТЬ СВЯЗЬ МЕЖДУ ОСНОВНЫМИ ФИГУРАМИ;</a:t>
            </a:r>
          </a:p>
          <a:p>
            <a:pPr>
              <a:buNone/>
            </a:pPr>
            <a:r>
              <a:rPr lang="ru-RU" b="1" dirty="0" smtClean="0">
                <a:latin typeface="Cambria" pitchFamily="18" charset="0"/>
                <a:cs typeface="Arial" pitchFamily="34" charset="0"/>
              </a:rPr>
              <a:t>3.РАЗВИВАТЬ ТВОРЧЕСКИЕ СПОСОБНОСТИ УЧАЩИХСЯ;</a:t>
            </a:r>
          </a:p>
          <a:p>
            <a:pPr>
              <a:buNone/>
            </a:pPr>
            <a:r>
              <a:rPr lang="ru-RU" b="1" dirty="0" smtClean="0">
                <a:latin typeface="Cambria" pitchFamily="18" charset="0"/>
                <a:cs typeface="Arial" pitchFamily="34" charset="0"/>
              </a:rPr>
              <a:t>4.ФОРМИРОВАТЬ НАВЫКИ СОЦИАЛЬНОГО ОБЩЕНИЯ.</a:t>
            </a:r>
            <a:endParaRPr lang="ru-RU" b="1" dirty="0"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d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DeflateBottom">
              <a:avLst/>
            </a:prstTxWarp>
          </a:bodyPr>
          <a:lstStyle/>
          <a:p>
            <a:r>
              <a:rPr lang="ru-RU" dirty="0" smtClean="0"/>
              <a:t>Верно  ли?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466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5400" dirty="0" smtClean="0"/>
              <a:t>Если в четырёхугольнике два  прямых угла и две стороны равны ,то этот четырёхугольник – прямоугольник.</a:t>
            </a:r>
            <a:endParaRPr lang="ru-RU" sz="5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Inflate">
              <a:avLst/>
            </a:prstTxWarp>
            <a:noAutofit/>
          </a:bodyPr>
          <a:lstStyle/>
          <a:p>
            <a:r>
              <a:rPr lang="ru-RU" sz="5400" dirty="0" smtClean="0"/>
              <a:t>Верно ли?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Если в четырёхугольнике</a:t>
            </a:r>
          </a:p>
          <a:p>
            <a:pPr>
              <a:buNone/>
            </a:pPr>
            <a:r>
              <a:rPr lang="ru-RU" sz="5400" dirty="0" smtClean="0"/>
              <a:t> диагонали взаимно </a:t>
            </a:r>
          </a:p>
          <a:p>
            <a:pPr>
              <a:buNone/>
            </a:pPr>
            <a:r>
              <a:rPr lang="ru-RU" sz="5400" dirty="0" smtClean="0"/>
              <a:t>перпендикулярны, то этот </a:t>
            </a:r>
          </a:p>
          <a:p>
            <a:pPr>
              <a:buNone/>
            </a:pPr>
            <a:r>
              <a:rPr lang="ru-RU" sz="5400" dirty="0" smtClean="0"/>
              <a:t>четырёхугольник –ромб.</a:t>
            </a: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9520" y="2571744"/>
            <a:ext cx="914400" cy="92869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7358082" y="2643182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429520" y="2571744"/>
            <a:ext cx="1000132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7393801" y="2607463"/>
            <a:ext cx="928694" cy="8572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8829676" cy="981076"/>
          </a:xfrm>
        </p:spPr>
        <p:txBody>
          <a:bodyPr>
            <a:prstTxWarp prst="textChevron">
              <a:avLst/>
            </a:prstTxWarp>
            <a:noAutofit/>
          </a:bodyPr>
          <a:lstStyle/>
          <a:p>
            <a:r>
              <a:rPr lang="ru-RU" sz="5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  <a:t>Верно ли?</a:t>
            </a:r>
            <a:endParaRPr lang="ru-RU" sz="54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Если в прямоугольнике </a:t>
            </a:r>
          </a:p>
          <a:p>
            <a:pPr>
              <a:buNone/>
            </a:pPr>
            <a:r>
              <a:rPr lang="ru-RU" sz="5400" dirty="0" smtClean="0"/>
              <a:t>диагонали взаимно</a:t>
            </a:r>
          </a:p>
          <a:p>
            <a:pPr>
              <a:buNone/>
            </a:pPr>
            <a:r>
              <a:rPr lang="ru-RU" sz="5400" dirty="0" smtClean="0"/>
              <a:t>перпендикулярны, то этот</a:t>
            </a:r>
          </a:p>
          <a:p>
            <a:pPr>
              <a:buNone/>
            </a:pPr>
            <a:r>
              <a:rPr lang="ru-RU" sz="5400" dirty="0" smtClean="0"/>
              <a:t>прямоугольник-квадрат.</a:t>
            </a:r>
            <a:endParaRPr lang="ru-RU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  <a:noAutofit/>
          </a:bodyPr>
          <a:lstStyle/>
          <a:p>
            <a:r>
              <a:rPr lang="ru-RU" sz="5400" dirty="0" smtClean="0"/>
              <a:t>Верно ли?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Если в четырёхугольнике противолежащие углы равны, то он  является параллелограммом.</a:t>
            </a:r>
            <a:endParaRPr lang="ru-RU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Triangle">
              <a:avLst/>
            </a:prstTxWarp>
          </a:bodyPr>
          <a:lstStyle/>
          <a:p>
            <a:r>
              <a:rPr lang="ru-RU" dirty="0" smtClean="0"/>
              <a:t>Верно  ли 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Диагонали ромба равны.</a:t>
            </a:r>
            <a:endParaRPr lang="ru-RU" sz="7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428604"/>
            <a:ext cx="8991600" cy="838200"/>
          </a:xfrm>
        </p:spPr>
        <p:txBody>
          <a:bodyPr>
            <a:prstTxWarp prst="textChevronInverted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Верно ли? 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Квадрат является ромбом.</a:t>
            </a:r>
            <a:endParaRPr lang="ru-RU" sz="5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Stop">
              <a:avLst/>
            </a:prstTxWarp>
          </a:bodyPr>
          <a:lstStyle/>
          <a:p>
            <a:r>
              <a:rPr lang="ru-RU" dirty="0" smtClean="0"/>
              <a:t>Так ли это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Диагонали прямоугольника являются биссектрисами его углов.</a:t>
            </a: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86380" y="5143512"/>
            <a:ext cx="307183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Stop">
              <a:avLst/>
            </a:prstTxWarp>
          </a:bodyPr>
          <a:lstStyle/>
          <a:p>
            <a:r>
              <a:rPr lang="ru-RU" dirty="0" smtClean="0"/>
              <a:t>Так ли это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Все углы ромба равны.</a:t>
            </a:r>
            <a:endParaRPr lang="ru-RU" sz="5400" dirty="0"/>
          </a:p>
        </p:txBody>
      </p:sp>
      <p:sp>
        <p:nvSpPr>
          <p:cNvPr id="4" name="Ромб 3"/>
          <p:cNvSpPr/>
          <p:nvPr/>
        </p:nvSpPr>
        <p:spPr>
          <a:xfrm>
            <a:off x="3214678" y="2857496"/>
            <a:ext cx="1357322" cy="2128846"/>
          </a:xfrm>
          <a:prstGeom prst="diamon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00042"/>
            <a:ext cx="8686800" cy="838200"/>
          </a:xfrm>
        </p:spPr>
        <p:txBody>
          <a:bodyPr>
            <a:prstTxWarp prst="textDoubleWave1">
              <a:avLst/>
            </a:prstTxWarp>
            <a:noAutofit/>
          </a:bodyPr>
          <a:lstStyle/>
          <a:p>
            <a:r>
              <a:rPr lang="ru-RU" sz="5400" dirty="0" smtClean="0"/>
              <a:t>Верно ли?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Диагонали квадрата пересекаются под прямым углом.</a:t>
            </a: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86182" y="4286256"/>
            <a:ext cx="2428892" cy="20002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</a:bodyPr>
          <a:lstStyle/>
          <a:p>
            <a:r>
              <a:rPr lang="ru-RU" dirty="0" smtClean="0"/>
              <a:t>Так ли это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В прямоугольнике диагональ больше его </a:t>
            </a:r>
          </a:p>
          <a:p>
            <a:pPr>
              <a:buNone/>
            </a:pPr>
            <a:r>
              <a:rPr lang="ru-RU" sz="5400" dirty="0" smtClean="0"/>
              <a:t>  любой стороны.</a:t>
            </a: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28992" y="4929198"/>
            <a:ext cx="3571900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285860"/>
            <a:ext cx="885827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07181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 descr="D:\Мои рисунки\106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t="4717" b="2830"/>
          <a:stretch>
            <a:fillRect/>
          </a:stretch>
        </p:blipFill>
        <p:spPr bwMode="auto">
          <a:xfrm>
            <a:off x="0" y="0"/>
            <a:ext cx="9144000" cy="735809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2000240"/>
            <a:ext cx="914399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>
              <a:buAutoNum type="arabicPeriod"/>
            </a:pP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ЗАЛ ЗАГАДОК.</a:t>
            </a:r>
          </a:p>
          <a:p>
            <a:pPr marL="914400" indent="-914400">
              <a:buAutoNum type="arabicPeriod"/>
            </a:pP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ЗАЛ ЛОГИКИ.</a:t>
            </a:r>
          </a:p>
          <a:p>
            <a:pPr marL="914400" indent="-914400">
              <a:buAutoNum type="arabicPeriod"/>
            </a:pP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ЗАЛ ИСТИНЫ.</a:t>
            </a:r>
          </a:p>
          <a:p>
            <a:pPr marL="914400" indent="-914400">
              <a:buAutoNum type="arabicPeriod"/>
            </a:pP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ЗАЛ МОЗАИКИ.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85728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2">
              <a:avLst/>
            </a:prstTxWarp>
            <a:spAutoFit/>
          </a:bodyPr>
          <a:lstStyle/>
          <a:p>
            <a:r>
              <a:rPr lang="ru-RU" sz="54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МАРШРУТ СЛЕДОВАНИЯ:</a:t>
            </a:r>
            <a:endParaRPr lang="ru-RU" sz="5400" b="1" u="sng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allAtOnce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ru-RU" dirty="0" smtClean="0"/>
              <a:t>Верно ли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Если в четырёхугольнике все углы равны, то он является прямоугольником</a:t>
            </a: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786578" y="4286256"/>
            <a:ext cx="192882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Triangle">
              <a:avLst/>
            </a:prstTxWarp>
          </a:bodyPr>
          <a:lstStyle/>
          <a:p>
            <a:r>
              <a:rPr lang="ru-RU" dirty="0" smtClean="0"/>
              <a:t>Так ли это?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Если все стороны и углы четырёхугольника равны, то он является квадратом.</a:t>
            </a:r>
            <a:endParaRPr lang="ru-RU" sz="5400" dirty="0"/>
          </a:p>
        </p:txBody>
      </p:sp>
      <p:sp>
        <p:nvSpPr>
          <p:cNvPr id="4" name="Ромб 3"/>
          <p:cNvSpPr/>
          <p:nvPr/>
        </p:nvSpPr>
        <p:spPr>
          <a:xfrm>
            <a:off x="6072198" y="4643446"/>
            <a:ext cx="914400" cy="9144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ru-RU" dirty="0" smtClean="0"/>
              <a:t>Так ли это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Ромб- это четырёхугольник, в котором диагонали точкой пересечения делятся пополам и равны.</a:t>
            </a:r>
            <a:endParaRPr lang="ru-RU" sz="4800" dirty="0"/>
          </a:p>
        </p:txBody>
      </p:sp>
      <p:sp>
        <p:nvSpPr>
          <p:cNvPr id="4" name="Ромб 3"/>
          <p:cNvSpPr/>
          <p:nvPr/>
        </p:nvSpPr>
        <p:spPr>
          <a:xfrm>
            <a:off x="6786578" y="3714752"/>
            <a:ext cx="1214446" cy="1700218"/>
          </a:xfrm>
          <a:prstGeom prst="diamond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Stop">
              <a:avLst/>
            </a:prstTxWarp>
          </a:bodyPr>
          <a:lstStyle/>
          <a:p>
            <a:r>
              <a:rPr lang="ru-RU" dirty="0" smtClean="0"/>
              <a:t>Верно ли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Прямоугольник- это четырёхугольник, в котором противолежащие стороны параллельны, а диагонали равны. 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57686" y="4929198"/>
            <a:ext cx="2357454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Triangle">
              <a:avLst/>
            </a:prstTxWarp>
          </a:bodyPr>
          <a:lstStyle/>
          <a:p>
            <a:r>
              <a:rPr lang="ru-RU" dirty="0" smtClean="0"/>
              <a:t>Так ли это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Квадрат-это четырёхугольник, в котором диагонали взаимно перпендикулярны и точкой пересечения делятся пополам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000892" y="4786322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</a:bodyPr>
          <a:lstStyle/>
          <a:p>
            <a:r>
              <a:rPr lang="ru-RU" dirty="0" smtClean="0"/>
              <a:t>Так это верно?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Ромб- это четырёхугольник, в котором диагонали взаимно перпендикулярны и точкой пересечения делятся пополам.</a:t>
            </a:r>
            <a:endParaRPr lang="ru-RU" sz="4400" dirty="0"/>
          </a:p>
        </p:txBody>
      </p:sp>
      <p:sp>
        <p:nvSpPr>
          <p:cNvPr id="4" name="Ромб 3"/>
          <p:cNvSpPr/>
          <p:nvPr/>
        </p:nvSpPr>
        <p:spPr>
          <a:xfrm>
            <a:off x="2500298" y="4429132"/>
            <a:ext cx="2214578" cy="1714512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1">
              <a:avLst/>
            </a:prstTxWarp>
          </a:bodyPr>
          <a:lstStyle/>
          <a:p>
            <a:r>
              <a:rPr lang="ru-RU" dirty="0" smtClean="0"/>
              <a:t>ВЕРНО ЛИ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8" indent="0">
              <a:buNone/>
            </a:pPr>
            <a:r>
              <a:rPr lang="ru-RU" sz="4400" dirty="0" smtClean="0"/>
              <a:t>КВАДРАТ – ЭТО ПАРАЛЛЕЛОГРАММ, У КОТОРГО ВСЕ УГЛЫ ПРЯМЫЕ.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4214818"/>
            <a:ext cx="2143140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Stop">
              <a:avLst/>
            </a:prstTxWarp>
          </a:bodyPr>
          <a:lstStyle/>
          <a:p>
            <a:r>
              <a:rPr lang="ru-RU" dirty="0" smtClean="0"/>
              <a:t>ЗАЛ МОЗАИКИ</a:t>
            </a:r>
            <a:endParaRPr lang="ru-RU" dirty="0"/>
          </a:p>
        </p:txBody>
      </p:sp>
      <p:pic>
        <p:nvPicPr>
          <p:cNvPr id="1026" name="Picture 2" descr="F:\Картины геометрия\891c14a7a333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500174"/>
            <a:ext cx="7215238" cy="478634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ru-RU" dirty="0" smtClean="0"/>
              <a:t>ГЕОМЕТРИЯ В ИСКУССТВЕ.</a:t>
            </a:r>
            <a:endParaRPr lang="ru-RU" dirty="0"/>
          </a:p>
        </p:txBody>
      </p:sp>
      <p:pic>
        <p:nvPicPr>
          <p:cNvPr id="2051" name="Picture 3" descr="F:\Картины геометрия\pic5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351817" y="1554163"/>
            <a:ext cx="4592766" cy="452596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ТВОРЧЕСТВО  МАЛЕВИЧА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Малевич самостоятельно прошел весь путь от скромного самоучки до всемирно известного художника, он принимал участие в двух революциях, сочинял футуристические стихи, реформировал театр, выступал на скандальных диспутах, увлекался теософией и астрономией, преподавал, писал философские труды, сидел в тюрьме, был директором солидного института и безработным... Пунин писал, что Малевич принадлежал к тем людям, которые были «заряжены динамитом». Не каждый из знаменитых художников мог так поляризовать общественное мнение. Малевич всегда был окружен преданными друзьями и страстными соперниками, у критиков он вызывал самую грубую брань, «ученики его боготворили, как Наполеона армия». Даже в наше время можно встретить людей, которые имеют резко противоположное отношение и к наследию Малевича, и к его личным человеческим качествам.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</a:bodyPr>
          <a:lstStyle/>
          <a:p>
            <a:r>
              <a:rPr lang="ru-RU" dirty="0" smtClean="0"/>
              <a:t>КТО ЗНАЕТ?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endParaRPr lang="ru-RU" dirty="0"/>
          </a:p>
        </p:txBody>
      </p:sp>
      <p:sp>
        <p:nvSpPr>
          <p:cNvPr id="4" name="Правильный пятиугольник 3"/>
          <p:cNvSpPr/>
          <p:nvPr/>
        </p:nvSpPr>
        <p:spPr>
          <a:xfrm>
            <a:off x="642910" y="1714488"/>
            <a:ext cx="2460318" cy="2486036"/>
          </a:xfrm>
          <a:prstGeom prst="pentag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5929322" y="2000240"/>
            <a:ext cx="2357454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7572396" y="2714620"/>
            <a:ext cx="2000264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>
            <a:off x="7715272" y="2928934"/>
            <a:ext cx="1143008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0800000" flipV="1">
            <a:off x="5929322" y="2928934"/>
            <a:ext cx="178595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Нашивка 9"/>
          <p:cNvSpPr/>
          <p:nvPr/>
        </p:nvSpPr>
        <p:spPr>
          <a:xfrm rot="10800000">
            <a:off x="4607719" y="2678901"/>
            <a:ext cx="3643338" cy="2286016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Картины геометрия\thumbnail 1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1714478" y="-71459"/>
            <a:ext cx="5929312" cy="678656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Картины геометрия\thumbnail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85728"/>
            <a:ext cx="5003800" cy="62293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Картины геометрия\thumbnail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06794"/>
            <a:ext cx="5500726" cy="65592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Картины геометрия\img0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428604"/>
            <a:ext cx="7715250" cy="585788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perspectiveHeroicExtremeLeftFacing"/>
              <a:lightRig rig="threePt" dir="t"/>
            </a:scene3d>
          </a:bodyPr>
          <a:lstStyle/>
          <a:p>
            <a:r>
              <a:rPr lang="ru-RU" sz="4400" dirty="0" smtClean="0">
                <a:latin typeface="Candara" pitchFamily="34" charset="0"/>
              </a:rPr>
              <a:t>ТАНГРАММ</a:t>
            </a:r>
            <a:endParaRPr lang="ru-RU" sz="4400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5143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Это было очень давно, почти две с половиной тысячи лет тому назад. У немолодого императора Китая родился долгожданный сын и наследник. Шли годы. Мальчик рос здоровым и сообразительным не по летам. Одно беспокоило старого императора: его сын, будущий властелин огромной страны, не хотел учиться. Мальчику доставляло большее удовольствие целый день забавляться игрушками.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429288"/>
          </a:xfrm>
        </p:spPr>
        <p:txBody>
          <a:bodyPr>
            <a:normAutofit fontScale="92500"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ru-RU" dirty="0" smtClean="0"/>
              <a:t>		Император призвал к себе трех мудрецов, один из которых был известен как математик, другой прославился как художник, а третий был знаменитым философом, и повелел им придумать игру, забавляясь которой, его сын постиг бы начала математики, научился смотреть на окружающий мир пристальными глазами художника, стал бы терпеливым, как истинный философ, и понял бы, что зачастую сложные вещи состоят из простых вещей. Три мудреца придумали такую игру…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urveDown">
              <a:avLst/>
            </a:prstTxWarp>
          </a:bodyPr>
          <a:lstStyle/>
          <a:p>
            <a:r>
              <a:rPr lang="ru-RU" dirty="0" smtClean="0"/>
              <a:t>ФИГУРА ИЗ СЕМИ ЧАСТЕЙ</a:t>
            </a:r>
            <a:endParaRPr lang="ru-RU" dirty="0"/>
          </a:p>
        </p:txBody>
      </p:sp>
      <p:pic>
        <p:nvPicPr>
          <p:cNvPr id="2050" name="Picture 2" descr="F:\Картины геометрия\000059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1500174"/>
            <a:ext cx="8001056" cy="5072097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Картины геометрия\golovolomka2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572560" cy="614366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29552" cy="1428760"/>
          </a:xfrm>
        </p:spPr>
        <p:txBody>
          <a:bodyPr>
            <a:prstTxWarp prst="textWave1">
              <a:avLst>
                <a:gd name="adj1" fmla="val 12500"/>
                <a:gd name="adj2" fmla="val 284"/>
              </a:avLst>
            </a:prstTxWarp>
            <a:scene3d>
              <a:camera prst="perspectiveHeroicExtremeRightFacing"/>
              <a:lightRig rig="threePt" dir="t"/>
            </a:scene3d>
          </a:bodyPr>
          <a:lstStyle/>
          <a:p>
            <a:r>
              <a:rPr lang="ru-RU" dirty="0" smtClean="0"/>
              <a:t>ВСЕМ СПАСИБО!!!</a:t>
            </a:r>
            <a:endParaRPr lang="ru-RU" dirty="0"/>
          </a:p>
        </p:txBody>
      </p:sp>
      <p:pic>
        <p:nvPicPr>
          <p:cNvPr id="1026" name="Picture 2" descr="C:\Program Files\Microsoft Office\MEDIA\CAGCAT10\j0216588.wmf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545977" y="1785927"/>
            <a:ext cx="4383477" cy="4923940"/>
          </a:xfrm>
          <a:prstGeom prst="rect">
            <a:avLst/>
          </a:prstGeom>
          <a:noFill/>
        </p:spPr>
      </p:pic>
      <p:pic>
        <p:nvPicPr>
          <p:cNvPr id="7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57200"/>
            <a:ext cx="8634442" cy="838200"/>
          </a:xfrm>
        </p:spPr>
        <p:txBody>
          <a:bodyPr>
            <a:prstTxWarp prst="textChevron">
              <a:avLst/>
            </a:prstTxWarp>
            <a:noAutofit/>
          </a:bodyPr>
          <a:lstStyle/>
          <a:p>
            <a:r>
              <a:rPr lang="ru-RU" sz="9600" b="1" u="sng" dirty="0" smtClean="0"/>
              <a:t>Зал  загадок</a:t>
            </a:r>
            <a:endParaRPr lang="ru-RU" sz="9600" b="1" u="sng" dirty="0"/>
          </a:p>
        </p:txBody>
      </p:sp>
      <p:pic>
        <p:nvPicPr>
          <p:cNvPr id="2050" name="Picture 2" descr="C:\Program Files\Microsoft Office\MEDIA\CAGCAT10\j0299125.wm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090659"/>
            <a:ext cx="4733129" cy="4481613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Autofit/>
          </a:bodyPr>
          <a:lstStyle/>
          <a:p>
            <a:r>
              <a:rPr lang="ru-RU" sz="6000" b="1" u="sng" dirty="0" smtClean="0"/>
              <a:t>ЗАГАДКА 1.</a:t>
            </a:r>
            <a:endParaRPr lang="ru-RU" sz="60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/>
              <a:t>В НЕКОТОРОМ ЧЕТЫРЁХУГОЛЬНИКЕ </a:t>
            </a:r>
          </a:p>
          <a:p>
            <a:pPr>
              <a:buNone/>
            </a:pPr>
            <a:r>
              <a:rPr lang="ru-RU" sz="3600" b="1" dirty="0" smtClean="0"/>
              <a:t>ЕСТЬ РАВНЫЕ СТОРОНЫ, И </a:t>
            </a:r>
          </a:p>
          <a:p>
            <a:pPr>
              <a:buNone/>
            </a:pPr>
            <a:r>
              <a:rPr lang="ru-RU" sz="3600" b="1" dirty="0" smtClean="0"/>
              <a:t>ПАРАЛЛЕЛЬНЫЕ СТОРОНЫ, И </a:t>
            </a:r>
          </a:p>
          <a:p>
            <a:pPr>
              <a:buNone/>
            </a:pPr>
            <a:r>
              <a:rPr lang="ru-RU" sz="3600" b="1" dirty="0" smtClean="0"/>
              <a:t>ДИАГОНАЛИ В НЁМ</a:t>
            </a:r>
          </a:p>
          <a:p>
            <a:pPr>
              <a:buNone/>
            </a:pPr>
            <a:r>
              <a:rPr lang="ru-RU" sz="3600" b="1" dirty="0" smtClean="0"/>
              <a:t>ПЕРПЕНДИКУЛЯРНЫ И ТОЧКОЙ </a:t>
            </a:r>
          </a:p>
          <a:p>
            <a:pPr>
              <a:buNone/>
            </a:pPr>
            <a:r>
              <a:rPr lang="ru-RU" sz="3600" b="1" dirty="0" smtClean="0"/>
              <a:t>ПЕРЕСЕЧЕНИЯ ДЕЛЯТСЯ </a:t>
            </a:r>
          </a:p>
          <a:p>
            <a:pPr>
              <a:buNone/>
            </a:pPr>
            <a:r>
              <a:rPr lang="ru-RU" sz="3600" b="1" dirty="0" smtClean="0"/>
              <a:t>ПОПОЛАМ, А ОН НЕ КВАДРАТ.</a:t>
            </a:r>
          </a:p>
          <a:p>
            <a:pPr>
              <a:buNone/>
            </a:pPr>
            <a:r>
              <a:rPr lang="ru-RU" sz="3600" b="1" dirty="0" smtClean="0"/>
              <a:t>ЧТО ЭТО ЗА ФИГУРА?</a:t>
            </a:r>
            <a:endParaRPr lang="ru-RU" sz="36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r>
              <a:rPr lang="ru-RU" sz="6000" b="1" u="sng" dirty="0" smtClean="0"/>
              <a:t>ЗАГАДКА 2.</a:t>
            </a:r>
            <a:endParaRPr lang="ru-RU" sz="60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50720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b="1" dirty="0" smtClean="0"/>
              <a:t>В НЕКОТОРОМ </a:t>
            </a:r>
          </a:p>
          <a:p>
            <a:pPr>
              <a:buNone/>
            </a:pPr>
            <a:r>
              <a:rPr lang="ru-RU" sz="4000" b="1" dirty="0" smtClean="0"/>
              <a:t>ЧЕТЫРЁХУГОЛЬНИКЕ</a:t>
            </a:r>
          </a:p>
          <a:p>
            <a:pPr>
              <a:buNone/>
            </a:pPr>
            <a:r>
              <a:rPr lang="ru-RU" sz="4000" b="1" dirty="0" smtClean="0"/>
              <a:t> ДИАГОНАЛИ РАВНЫ, А ОН НЕ </a:t>
            </a:r>
          </a:p>
          <a:p>
            <a:pPr>
              <a:buNone/>
            </a:pPr>
            <a:r>
              <a:rPr lang="ru-RU" sz="4000" b="1" dirty="0" smtClean="0"/>
              <a:t>ПРЯМОУГОЛЬНИК, ДИАГОНАЛИ </a:t>
            </a:r>
          </a:p>
          <a:p>
            <a:pPr>
              <a:buNone/>
            </a:pPr>
            <a:r>
              <a:rPr lang="ru-RU" sz="4000" b="1" dirty="0" smtClean="0"/>
              <a:t>ВЗАИМНО ПЕРПЕНДИКУЛЯРНЫ, А</a:t>
            </a:r>
          </a:p>
          <a:p>
            <a:pPr>
              <a:buNone/>
            </a:pPr>
            <a:r>
              <a:rPr lang="ru-RU" sz="4000" b="1" dirty="0" smtClean="0"/>
              <a:t>ОН НЕ РОМБ.</a:t>
            </a:r>
          </a:p>
          <a:p>
            <a:pPr>
              <a:buNone/>
            </a:pPr>
            <a:r>
              <a:rPr lang="ru-RU" sz="4000" b="1" dirty="0" smtClean="0"/>
              <a:t>ЧТО ЭТО ЗА ФИГУРА?</a:t>
            </a:r>
            <a:endParaRPr lang="ru-RU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r>
              <a:rPr lang="ru-RU" sz="6000" b="1" u="sng" dirty="0" smtClean="0"/>
              <a:t>ЗАГАДКА 3.</a:t>
            </a:r>
            <a:endParaRPr lang="ru-RU" sz="60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4525963"/>
          </a:xfrm>
        </p:spPr>
        <p:txBody>
          <a:bodyPr>
            <a:normAutofit lnSpcReduction="10000"/>
          </a:bodyPr>
          <a:lstStyle/>
          <a:p>
            <a:pPr marL="534988" indent="0">
              <a:buNone/>
            </a:pPr>
            <a:r>
              <a:rPr lang="ru-RU" sz="4000" b="1" dirty="0" smtClean="0"/>
              <a:t>МЫСЛЕННО НАЧЕРТИЛИ НА ЛИСТЕ БУМАГИ</a:t>
            </a:r>
          </a:p>
          <a:p>
            <a:pPr marL="534988" indent="0">
              <a:buNone/>
            </a:pPr>
            <a:r>
              <a:rPr lang="ru-RU" sz="4000" b="1" dirty="0" smtClean="0"/>
              <a:t>ТРАПЕЦИЮ. ЗАДАЙТЕ ТОЛЬКО</a:t>
            </a:r>
          </a:p>
          <a:p>
            <a:pPr marL="534988" indent="0">
              <a:buNone/>
            </a:pPr>
            <a:r>
              <a:rPr lang="ru-RU" sz="4000" b="1" dirty="0" smtClean="0"/>
              <a:t>ОДИН ВОПРОС И, ВЫСЛУШАВ</a:t>
            </a:r>
          </a:p>
          <a:p>
            <a:pPr marL="534988" indent="0">
              <a:buNone/>
            </a:pPr>
            <a:r>
              <a:rPr lang="ru-RU" sz="4000" b="1" dirty="0" smtClean="0"/>
              <a:t>ОТВЕТ, СКАЖИТЕ, БУДЕТ ЛИ ОНА</a:t>
            </a:r>
          </a:p>
          <a:p>
            <a:pPr marL="534988" indent="0">
              <a:buNone/>
            </a:pPr>
            <a:r>
              <a:rPr lang="ru-RU" sz="4000" b="1" dirty="0" smtClean="0"/>
              <a:t>РАВНОБЕДРЕННОЙ?</a:t>
            </a:r>
            <a:endParaRPr lang="ru-RU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r>
              <a:rPr lang="ru-RU" sz="6000" b="1" u="sng" dirty="0" smtClean="0"/>
              <a:t>ЗАГАДКА 4.</a:t>
            </a:r>
            <a:endParaRPr lang="ru-RU" sz="60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</p:spPr>
        <p:txBody>
          <a:bodyPr>
            <a:normAutofit/>
          </a:bodyPr>
          <a:lstStyle/>
          <a:p>
            <a:pPr indent="192088">
              <a:buNone/>
            </a:pPr>
            <a:r>
              <a:rPr lang="ru-RU" sz="4000" b="1" dirty="0" smtClean="0"/>
              <a:t>В НЕКОТОРОМ</a:t>
            </a:r>
          </a:p>
          <a:p>
            <a:pPr indent="192088">
              <a:buNone/>
            </a:pPr>
            <a:r>
              <a:rPr lang="ru-RU" sz="4000" b="1" dirty="0" smtClean="0"/>
              <a:t>ЧЕТЫРЁУГОЛЬНИКЕ ЕСТЬ ДВЕ</a:t>
            </a:r>
          </a:p>
          <a:p>
            <a:pPr indent="192088">
              <a:buNone/>
            </a:pPr>
            <a:r>
              <a:rPr lang="ru-RU" sz="4000" b="1" dirty="0" smtClean="0"/>
              <a:t>РАВНЫЕ СТОРОНЫ, И ДРУГИЕ </a:t>
            </a:r>
          </a:p>
          <a:p>
            <a:pPr indent="192088">
              <a:buNone/>
            </a:pPr>
            <a:r>
              <a:rPr lang="ru-RU" sz="4000" b="1" dirty="0" smtClean="0"/>
              <a:t>ДВЕ СТОРОНЫ РАВНЫ, </a:t>
            </a:r>
          </a:p>
          <a:p>
            <a:pPr indent="192088">
              <a:buNone/>
            </a:pPr>
            <a:r>
              <a:rPr lang="ru-RU" sz="4000" b="1" dirty="0" smtClean="0"/>
              <a:t>ДИАГОНАЛИ РАВНЫ, А ЭТО НЕ </a:t>
            </a:r>
          </a:p>
          <a:p>
            <a:pPr indent="192088">
              <a:buNone/>
            </a:pPr>
            <a:r>
              <a:rPr lang="ru-RU" sz="4000" b="1" dirty="0" smtClean="0"/>
              <a:t>КВАДРАТ.</a:t>
            </a:r>
          </a:p>
          <a:p>
            <a:pPr indent="192088">
              <a:buNone/>
            </a:pPr>
            <a:r>
              <a:rPr lang="ru-RU" sz="4000" b="1" dirty="0" smtClean="0"/>
              <a:t>ЧТО ЭТО ЗА ФИГУРА?</a:t>
            </a:r>
            <a:endParaRPr lang="ru-RU" sz="40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1224</TotalTime>
  <Words>788</Words>
  <Application>Microsoft Office PowerPoint</Application>
  <PresentationFormat>Экран (4:3)</PresentationFormat>
  <Paragraphs>156</Paragraphs>
  <Slides>48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Трек</vt:lpstr>
      <vt:lpstr>ПРЕДМЕТ МАТЕМАТИКИ НАСТОЛЬКО СЕРЬЁЗЕН, ЧТО ПОЛЕЗНО НЕ УПУСКАТЬ СЛУЧАЕВ ДЕЛАТЬ ЕГО НЕМНОГО ЗАНИМАТЕЛЬНЫМ.( б. паскаль)</vt:lpstr>
      <vt:lpstr>ЦЕЛИ  УРОКА:</vt:lpstr>
      <vt:lpstr> </vt:lpstr>
      <vt:lpstr>КТО ЗНАЕТ?</vt:lpstr>
      <vt:lpstr>Зал  загадок</vt:lpstr>
      <vt:lpstr>ЗАГАДКА 1.</vt:lpstr>
      <vt:lpstr>ЗАГАДКА 2.</vt:lpstr>
      <vt:lpstr>ЗАГАДКА 3.</vt:lpstr>
      <vt:lpstr>ЗАГАДКА 4.</vt:lpstr>
      <vt:lpstr>ЗАГАДКА 5.</vt:lpstr>
      <vt:lpstr> загадка 6.</vt:lpstr>
      <vt:lpstr>Зал логики</vt:lpstr>
      <vt:lpstr>РЕШИТЕ АНАГРАММЫ И ИСКЛЮЧИТЕ ЛИШНЕЕ СЛОВО. </vt:lpstr>
      <vt:lpstr>ИСКЛЮЧИТЕ ЛИШНЕЕ СЛОВО.</vt:lpstr>
      <vt:lpstr>РАЗДЕЛИТЕ ФИГУРЫ НА КЛАССЫ ПО КАКОМУ-ЛИБО ПРИЗНАКУ.</vt:lpstr>
      <vt:lpstr>Зал истины</vt:lpstr>
      <vt:lpstr>верно ли ?</vt:lpstr>
      <vt:lpstr>Верно ли?</vt:lpstr>
      <vt:lpstr>ВЕРНО ЛИ?</vt:lpstr>
      <vt:lpstr>Верно  ли?</vt:lpstr>
      <vt:lpstr>Верно ли?</vt:lpstr>
      <vt:lpstr>Верно ли?</vt:lpstr>
      <vt:lpstr>Верно ли?</vt:lpstr>
      <vt:lpstr>Верно  ли ? </vt:lpstr>
      <vt:lpstr>Верно ли? </vt:lpstr>
      <vt:lpstr>Так ли это ?</vt:lpstr>
      <vt:lpstr>Так ли это ?</vt:lpstr>
      <vt:lpstr>Верно ли?</vt:lpstr>
      <vt:lpstr>Так ли это ?</vt:lpstr>
      <vt:lpstr>Верно ли ?</vt:lpstr>
      <vt:lpstr>Так ли это?</vt:lpstr>
      <vt:lpstr>Так ли это ?</vt:lpstr>
      <vt:lpstr>Верно ли ?</vt:lpstr>
      <vt:lpstr>Так ли это ?</vt:lpstr>
      <vt:lpstr>Так это верно?</vt:lpstr>
      <vt:lpstr>ВЕРНО ЛИ ?</vt:lpstr>
      <vt:lpstr>ЗАЛ МОЗАИКИ</vt:lpstr>
      <vt:lpstr>ГЕОМЕТРИЯ В ИСКУССТВЕ.</vt:lpstr>
      <vt:lpstr> ТВОРЧЕСТВО  МАЛЕВИЧА</vt:lpstr>
      <vt:lpstr>Слайд 40</vt:lpstr>
      <vt:lpstr>Слайд 41</vt:lpstr>
      <vt:lpstr>Слайд 42</vt:lpstr>
      <vt:lpstr>Слайд 43</vt:lpstr>
      <vt:lpstr>ТАНГРАММ</vt:lpstr>
      <vt:lpstr>Слайд 45</vt:lpstr>
      <vt:lpstr>ФИГУРА ИЗ СЕМИ ЧАСТЕЙ</vt:lpstr>
      <vt:lpstr>Слайд 47</vt:lpstr>
      <vt:lpstr>ВСЕМ СПАСИБО!!!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Грызина Н.П.</dc:creator>
  <cp:lastModifiedBy>Грызина Н.П.</cp:lastModifiedBy>
  <cp:revision>132</cp:revision>
  <dcterms:created xsi:type="dcterms:W3CDTF">2008-11-26T05:05:46Z</dcterms:created>
  <dcterms:modified xsi:type="dcterms:W3CDTF">2009-01-21T07:45:12Z</dcterms:modified>
</cp:coreProperties>
</file>