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61" r:id="rId4"/>
    <p:sldId id="263" r:id="rId5"/>
    <p:sldId id="267" r:id="rId6"/>
    <p:sldId id="259" r:id="rId7"/>
    <p:sldId id="270" r:id="rId8"/>
    <p:sldId id="269" r:id="rId9"/>
    <p:sldId id="264" r:id="rId10"/>
    <p:sldId id="265" r:id="rId11"/>
    <p:sldId id="275" r:id="rId12"/>
    <p:sldId id="273" r:id="rId13"/>
    <p:sldId id="272" r:id="rId14"/>
    <p:sldId id="260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1DB95C-0970-4A25-A8C0-8EF2D9787DBF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BCEE93-F044-4A92-B36A-CF985BC58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214D6A-B0BE-4A9B-99AB-4EF747BAFB4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4C67-F93D-45D2-B4CB-9EC068EFE0C8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4C8E9-1F63-4C1A-998E-B90D352FA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39545-5391-4E89-988D-9A2014AB17AC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A4E4E-8F3B-4F6E-BA4E-6A642BD75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253C-D0FC-4463-90E6-F6A77F9CCB38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E7771-0D57-4BEE-9F83-66ACD8DFE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628E-1114-4A1D-9EE5-A3A23DCCF732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72EBB-40D8-4FA5-8B66-FDBC15948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5EA70-990F-4CF1-AE38-BAA5D08B5172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6E828-3C34-4ED7-8FDC-498F13B4F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78A5-CB0A-4C47-8D16-7DF195B0D2F7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4339-DE23-4201-8BEF-A764F3A19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8C8B-7759-4013-A189-1D3D1DE2B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3F31-2729-41A4-83AF-7076C7D69141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8EAC9-F77C-4F0F-8A41-403A77B292AF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2ABE1-075D-4004-8895-6522258BB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5E4EA-90D1-4049-AE1D-E0B593A2FE7B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8A9C-49C3-4C99-B04E-C7CFCC646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3B5A9-57C5-4BB1-9806-0B6CFA074941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0786-56A5-4369-8DFD-34BEE8521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91E2D-7036-46FA-B795-7A707B92AE75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D6E81-D14B-4001-B2D6-6CEE630AC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37E013E-0481-4178-A8D7-5B329EE5A60B}" type="datetimeFigureOut">
              <a:rPr lang="ru-RU"/>
              <a:pPr>
                <a:defRPr/>
              </a:pPr>
              <a:t>05.10.2008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DC769E5-7EDD-499A-BE78-F10242A19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13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5;&#1083;&#1100;&#1079;&#1086;&#1074;&#1072;&#1090;&#1077;&#1083;&#1100;\Desktop\&#1087;&#1088;&#1086;&#1077;&#1082;&#1090;%20&#1083;&#1080;&#1090;-&#1088;&#1072;\&#1047;&#1072;&#1091;&#1082;\antifons05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icture.art-catalog.ru/museum.php?id_museum=1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600" dirty="0" smtClean="0"/>
              <a:t>Иуда Искариот</a:t>
            </a:r>
            <a:endParaRPr lang="ru-RU" sz="6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Леонид Андреев</a:t>
            </a:r>
            <a:endParaRPr lang="ru-RU"/>
          </a:p>
        </p:txBody>
      </p:sp>
      <p:pic>
        <p:nvPicPr>
          <p:cNvPr id="5" name="antifons0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Содержимое 3" descr="Бронзовое панно Тайная Вечеря Зураба Церетел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4350" y="2343150"/>
            <a:ext cx="5575300" cy="29337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/>
              <a:t>Тайная вечеря</a:t>
            </a:r>
            <a:br>
              <a:rPr lang="ru-RU" sz="3600" smtClean="0"/>
            </a:br>
            <a:r>
              <a:rPr lang="ru-RU" sz="3100" smtClean="0"/>
              <a:t>Зураб Церетели, 1995 год</a:t>
            </a:r>
            <a:endParaRPr lang="ru-RU" sz="31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Поцелуй Иуды.</a:t>
            </a:r>
            <a:br>
              <a:rPr lang="ru-RU" smtClean="0"/>
            </a:br>
            <a:r>
              <a:rPr lang="ru-RU" sz="3100" err="1" smtClean="0"/>
              <a:t>Джотто</a:t>
            </a:r>
            <a:r>
              <a:rPr lang="ru-RU" sz="3100" smtClean="0"/>
              <a:t>, 1479 г.</a:t>
            </a:r>
            <a:endParaRPr lang="ru-RU" sz="3100"/>
          </a:p>
        </p:txBody>
      </p:sp>
      <p:pic>
        <p:nvPicPr>
          <p:cNvPr id="16387" name="br" descr="Поцелуй Иуды. Фреска Джотто. ок 1305 г. Падуя, капелла дель Арен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714500"/>
            <a:ext cx="4643438" cy="44291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smtClean="0"/>
              <a:t>ПРЕДАНИЕ ИУДЫ</a:t>
            </a:r>
            <a:br>
              <a:rPr lang="ru-RU" i="1" smtClean="0"/>
            </a:br>
            <a:r>
              <a:rPr lang="ru-RU" i="1" smtClean="0"/>
              <a:t>Русская икона. 17 век</a:t>
            </a:r>
            <a:endParaRPr lang="ru-RU"/>
          </a:p>
        </p:txBody>
      </p:sp>
      <p:pic>
        <p:nvPicPr>
          <p:cNvPr id="17411" name="Содержимое 3" descr="ПРЕДАНИЕ ИУДЫ.  Фрагмент двухстороней таблетк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09888" y="1809750"/>
            <a:ext cx="3805237" cy="44767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z="3100" smtClean="0"/>
              <a:t>Илья Глазунов </a:t>
            </a:r>
            <a:br>
              <a:rPr lang="ru-RU" sz="3100" smtClean="0"/>
            </a:br>
            <a:r>
              <a:rPr lang="ru-RU" sz="3100" smtClean="0"/>
              <a:t>Поцелуй Иуды. 1985 </a:t>
            </a:r>
            <a:br>
              <a:rPr lang="ru-RU" sz="3100" smtClean="0"/>
            </a:br>
            <a:endParaRPr lang="ru-RU" sz="3100"/>
          </a:p>
        </p:txBody>
      </p:sp>
      <p:pic>
        <p:nvPicPr>
          <p:cNvPr id="18435" name="Содержимое 3" descr="http://www.glazunov.ru/images/Isus/20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6763" y="1700213"/>
            <a:ext cx="7610475" cy="421957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Молитва в Гефсиманском саду</a:t>
            </a:r>
            <a:endParaRPr lang="ru-RU" dirty="0"/>
          </a:p>
        </p:txBody>
      </p:sp>
      <p:pic>
        <p:nvPicPr>
          <p:cNvPr id="5" name="Рисунок 4" descr="http://www.glazunov.ru/images/Isus/200.jpg"/>
          <p:cNvPicPr>
            <a:picLocks noGrp="1"/>
          </p:cNvPicPr>
          <p:nvPr>
            <p:ph type="pic" idx="1"/>
          </p:nvPr>
        </p:nvPicPr>
        <p:blipFill>
          <a:blip r:embed="rId2"/>
          <a:srcRect l="17391" r="17391"/>
          <a:stretch>
            <a:fillRect/>
          </a:stretch>
        </p:blipFill>
        <p:spPr>
          <a:noFill/>
        </p:spPr>
      </p:pic>
      <p:sp>
        <p:nvSpPr>
          <p:cNvPr id="1946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Илья Глазунов. Голгофа. Часть триптиха "Легенда о Великом Инквизиторе". Иллюстрация к роману Ф. Достоевского "Братья Карамазовы". 1983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58204" cy="164307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smtClean="0"/>
              <a:t>        Конец</a:t>
            </a:r>
            <a:endParaRPr lang="ru-RU" sz="96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Кондакова Наталия Николаевна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Кондаков Евгений Борисович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lvl="8">
              <a:defRPr/>
            </a:pPr>
            <a:r>
              <a:rPr lang="ru-RU" dirty="0" smtClean="0"/>
              <a:t>              Краснодар 2007 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Над проектом работали: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900" b="1" dirty="0"/>
              <a:t>Родители и год рождения Иуды неизвестны, известно только, что родился он в </a:t>
            </a:r>
            <a:r>
              <a:rPr lang="ru-RU" sz="4900" b="1" dirty="0" err="1"/>
              <a:t>Кериофе</a:t>
            </a:r>
            <a:r>
              <a:rPr lang="ru-RU" sz="4900" b="1" dirty="0"/>
              <a:t> (Иудея). О смерти Иуды евангелисты повествуют скупо. Матфей говорит: "Когда же настало утро, все первосвященники и старейшины народа имели совещание об Иисусе, чтобы предать Его смерти. И, связав Его, ответ я </a:t>
            </a:r>
            <a:r>
              <a:rPr lang="ru-RU" sz="4900" b="1" dirty="0" smtClean="0"/>
              <a:t>предал </a:t>
            </a:r>
            <a:r>
              <a:rPr lang="ru-RU" sz="4900" b="1" dirty="0"/>
              <a:t>Понтию Пилату, правителю. Тогда Иуда, предавший Его, увидев, что Он осужден, и, раскаявшись, возвратил тридцать сребреников первосвященникам и старейшинам, говоря: согрешил я, предав Кровь невинную. Они же сказали ему: что нам до того? смотри сам. И, бросив сребреники в храме, он вышел; пошел и удавился. Первосвященники, взяв сребреники, сказали: непозволительно положить их в сокровищницу церковную; потому что это цена крови. Сделав же совещание, купили на них землю горшечника, для погребения странников. Посему и называется земля та "землею крови" до сего дня" (Евангелие от Матфея. 27.1-8). </a:t>
            </a:r>
            <a:endParaRPr lang="ru-RU" sz="4900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900" b="1" dirty="0"/>
              <a:t>В "Деяниях апостолов" сказано и того менее: "И в те дни Петр, став посреди учеников, сказал, - было же собрание человек около ста двадцати: мужи, братия! Надлежало исполниться тому, что в Писании предрек Дух Святой устами Давида об Иуде, бывшем вожде тех, которые взяли Иисуса. Он был сопричислен к нам и получил жребий служения сего; но приобрел землю неправедною мздою, и, когда низринулся, расселось чрево его и выпали все внутренности его" (Деяния апостолов. 1.16-18</a:t>
            </a:r>
            <a:r>
              <a:rPr lang="ru-RU" b="1" dirty="0"/>
              <a:t>). 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Иуда Искариот</a:t>
            </a: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14 Тогда один из двенадцати, называемый Иуда Искариот, пошел к первосвященникам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15 и сказал: что вы дадите мне, и я вам предам Его? Они предложили ему тридцать </a:t>
            </a:r>
            <a:r>
              <a:rPr lang="ru-RU" dirty="0" err="1"/>
              <a:t>сребренников</a:t>
            </a:r>
            <a:r>
              <a:rPr lang="ru-RU" dirty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16 и с того времени он искал удобного случая предать Его.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17 В первый же день </a:t>
            </a:r>
            <a:r>
              <a:rPr lang="ru-RU" dirty="0" err="1"/>
              <a:t>опресночный</a:t>
            </a:r>
            <a:r>
              <a:rPr lang="ru-RU" dirty="0"/>
              <a:t> приступили ученики к Иисусу и сказали Ему: где велишь нам приготовить Тебе пасху?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18 Он сказал: пойдите в город к такому-то и скажите ему: Учитель говорит: время Мое близко; у тебя совершу пасху с учениками Моими.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19 Ученики сделали, как повелел им Иисус, и приготовили пасху.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20 Когда же настал вечер, Он возлег с двенадцатью учениками;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21 и когда они ели, сказал: истинно говорю вам, что один из вас предаст Меня.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22 Они весьма опечалились, и начали говорить Ему, каждый из них: не я ли, Господи?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23 Он же сказал в ответ: опустивший со Мною руку в блюдо, этот предаст Меня;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24 впрочем Сын Человеческий идет, как писано о Нем, но горе тому человеку, которым Сын Человеческий предается: лучше было бы этому человеку не родиться.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25 При сем и Иуда, предающий Его, сказал: не я ли, Равви? </a:t>
            </a:r>
            <a:r>
              <a:rPr lang="ru-RU" i="1" dirty="0"/>
              <a:t>Иисус</a:t>
            </a:r>
            <a:r>
              <a:rPr lang="ru-RU" dirty="0"/>
              <a:t> говорит ему: ты сказал.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&lt;...&gt;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47 И, когда еще говорил Он, вот Иуда, один из двенадцати, пришел, и с ним множество народа с мечами и кольями, от первосвященников и старейшин народных.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48 Предающий же Его дал им знак, сказав: Кого я поцелую, Тот и есть, возьмите Его.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49 И, тотчас подойдя к Иисусу, сказал: радуйся, Равви! И поцеловал Его.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50 Иисус же сказал ему: друг, для чего ты пришел? Тогда подошли и возложили руки на Иисуса, и взяли Его.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ЕВАНГЕЛИЕ ОТ МАТФЕЯ</a:t>
            </a:r>
            <a:br>
              <a:rPr lang="ru-RU"/>
            </a:br>
            <a:r>
              <a:rPr lang="ru-RU" b="1"/>
              <a:t>Глава 26</a:t>
            </a: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1 Когда же настало утро, все первосвященники и старейшины народа имели совещание об Иисусе, чтобы предать Его смерти;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2 и, связав Его, отвели и предали Его Понтию Пилату, правителю.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3 Тогда Иуда, предавший Его, увидев, что Он осужден, и, раскаявшись, возвратил тридцать </a:t>
            </a:r>
            <a:r>
              <a:rPr lang="ru-RU" dirty="0" err="1"/>
              <a:t>сребренников</a:t>
            </a:r>
            <a:r>
              <a:rPr lang="ru-RU" dirty="0"/>
              <a:t> первосвященникам и старейшинам,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4 говоря: согрешил я, предав кровь невинную. Они же сказали ему: что нам до того? смотри сам.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5 И, бросив </a:t>
            </a:r>
            <a:r>
              <a:rPr lang="ru-RU" dirty="0" err="1"/>
              <a:t>сребренники</a:t>
            </a:r>
            <a:r>
              <a:rPr lang="ru-RU" dirty="0"/>
              <a:t> в храме, он вышел, пошел и удавился.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6 Первосвященники, взяв </a:t>
            </a:r>
            <a:r>
              <a:rPr lang="ru-RU" dirty="0" err="1"/>
              <a:t>сребренники</a:t>
            </a:r>
            <a:r>
              <a:rPr lang="ru-RU" dirty="0"/>
              <a:t>, сказали: непозволительно положить их в сокровищницу церковную, потому что это цена крови.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/>
              <a:t>ЕВАНГЕЛИЕ ОТ МАТФЕЯ</a:t>
            </a:r>
            <a:br>
              <a:rPr lang="ru-RU" sz="3600"/>
            </a:br>
            <a:r>
              <a:rPr lang="ru-RU" sz="3600" b="1"/>
              <a:t>Глава </a:t>
            </a:r>
            <a:r>
              <a:rPr lang="ru-RU" sz="3600" b="1" smtClean="0"/>
              <a:t>27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398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Тайная вечеря</a:t>
            </a:r>
            <a:br>
              <a:rPr lang="ru-RU" smtClean="0"/>
            </a:br>
            <a:r>
              <a:rPr lang="ru-RU" sz="2000" smtClean="0"/>
              <a:t>(ЖИВАГО   Семен Афанасьевич, 1845 г.)</a:t>
            </a:r>
            <a:r>
              <a:rPr lang="ru-RU" smtClean="0"/>
              <a:t/>
            </a:r>
            <a:br>
              <a:rPr lang="ru-RU" smtClean="0"/>
            </a:br>
            <a:r>
              <a:rPr lang="ru-RU" sz="1300" u="sng" smtClean="0">
                <a:hlinkClick r:id="rId2"/>
              </a:rPr>
              <a:t>Государственная Третьяковская галерея, Москва</a:t>
            </a:r>
            <a:endParaRPr lang="ru-RU" sz="1300" u="sng"/>
          </a:p>
        </p:txBody>
      </p:sp>
      <p:pic>
        <p:nvPicPr>
          <p:cNvPr id="10243" name="Содержимое 4" descr="Живаго. Тайная вечеря. 1845-1846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501900"/>
            <a:ext cx="4059238" cy="26162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"Когда же настал вечер, Он возлег с двенадцатью учениками; и когда они ели, сказал: истинно говорю вам, что один из вас предаст Меня. Они весьма опечалились и начали говорить Ему, каждый из них: не я ли, Господи? Он же сказал в ответ: опустивший со Мною руку в блюдо, этот предаст Меня".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3" descr="http://old.rspu.ryazan.ru/chairs/cult/hist_art/Pictures/imgs/17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750" y="2462213"/>
            <a:ext cx="6286500" cy="36814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86847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/>
              <a:t/>
            </a:r>
            <a:br>
              <a:rPr lang="ru-RU" sz="3600" smtClean="0"/>
            </a:br>
            <a:r>
              <a:rPr lang="ru-RU" sz="3600"/>
              <a:t/>
            </a:r>
            <a:br>
              <a:rPr lang="ru-RU" sz="360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Тайная вечеря</a:t>
            </a:r>
            <a:r>
              <a:rPr lang="ru-RU" smtClean="0"/>
              <a:t/>
            </a:r>
            <a:br>
              <a:rPr lang="ru-RU" smtClean="0"/>
            </a:br>
            <a:r>
              <a:rPr lang="ru-RU" sz="2700" smtClean="0"/>
              <a:t>Леонардо да Винчи</a:t>
            </a:r>
            <a:br>
              <a:rPr lang="ru-RU" sz="2700" smtClean="0"/>
            </a:br>
            <a:r>
              <a:rPr lang="ru-RU" sz="2700"/>
              <a:t>1495-1497гг.</a:t>
            </a:r>
            <a:r>
              <a:rPr lang="ru-RU" sz="2800"/>
              <a:t/>
            </a:r>
            <a:br>
              <a:rPr lang="ru-RU" sz="2800"/>
            </a:br>
            <a:r>
              <a:rPr lang="ru-RU" sz="2200"/>
              <a:t>Фреска трапезной монастыря Санта Мария </a:t>
            </a:r>
            <a:r>
              <a:rPr lang="ru-RU" sz="2200" err="1"/>
              <a:t>делла</a:t>
            </a:r>
            <a:r>
              <a:rPr lang="ru-RU" sz="2200"/>
              <a:t> </a:t>
            </a:r>
            <a:r>
              <a:rPr lang="ru-RU" sz="2200" err="1"/>
              <a:t>грацие</a:t>
            </a:r>
            <a:r>
              <a:rPr lang="ru-RU" sz="2800"/>
              <a:t>.</a:t>
            </a:r>
            <a:br>
              <a:rPr lang="ru-RU" sz="2800"/>
            </a:br>
            <a:endParaRPr lang="ru-RU" sz="31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Тайная вечеря</a:t>
            </a:r>
            <a:r>
              <a:rPr lang="ru-RU" smtClean="0"/>
              <a:t/>
            </a:r>
            <a:br>
              <a:rPr lang="ru-RU" smtClean="0"/>
            </a:br>
            <a:r>
              <a:rPr lang="ru-RU" i="1" err="1" smtClean="0"/>
              <a:t>Симон</a:t>
            </a:r>
            <a:r>
              <a:rPr lang="ru-RU" i="1" smtClean="0"/>
              <a:t> Ушаков.1685 год</a:t>
            </a:r>
            <a:endParaRPr lang="ru-RU"/>
          </a:p>
        </p:txBody>
      </p:sp>
      <p:pic>
        <p:nvPicPr>
          <p:cNvPr id="12291" name="Содержимое 3" descr="Тайная вечер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571625"/>
            <a:ext cx="7572375" cy="478631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smtClean="0"/>
              <a:t>Тайная вечеря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1800" smtClean="0"/>
              <a:t>Н. Н. Ге 1861 - 1863</a:t>
            </a:r>
            <a:endParaRPr lang="ru-RU" sz="180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«32-летний Ге по-своему прочитал древний миф. От учителя уходит любимый, может быть, самый способный ученик. Гармония содружества нарушена. Решительно воздев руки, Иуда без колебаний набрасывает на плечи одежду. Он уверен в своей правоте, думает не о 30-ти сребрениках, но скорее о борьбе. Он не может остаться, не покривив душой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3316" name="Содержимое 4" descr="Тайная вечеря Николая ГЕ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2071688"/>
            <a:ext cx="3857625" cy="278606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Сальвадор Дали</a:t>
            </a:r>
            <a:endParaRPr lang="ru-RU"/>
          </a:p>
        </p:txBody>
      </p:sp>
      <p:pic>
        <p:nvPicPr>
          <p:cNvPr id="14339" name="Содержимое 4" descr="Тайная вечеря Сальвадора Дали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547938"/>
            <a:ext cx="4059238" cy="25241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3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/>
              <a:t>В 1955 году Дали создает одну из самых знаменитых своих работ — "Тайную вечерю" (впоследствии переданную Честером Дейлом в Вашингтонскую национальную галерею). Это большое полотно — подлинный шедевр живописи. Геометрический рационализм свидетельствует о неодолимой вере в сакральную силу числа, спасительную совершенную форму, которая для художника олицетворяла духовную гармонию, нравственную чистоту и величие. Предстающая взору зрителя сцена блестяще </a:t>
            </a:r>
            <a:r>
              <a:rPr lang="ru-RU" sz="3500" dirty="0" err="1"/>
              <a:t>срежиссирована</a:t>
            </a:r>
            <a:r>
              <a:rPr lang="ru-RU" sz="3500" dirty="0"/>
              <a:t> автором. Несмотря на визуальную сдержанность серебристо-серой и золотисто-охровой цветовой гаммы, из-за необычного сочетания жесткости композиционной структуры с постепенно распространяющимся по холсту неземным свечением "Тайная вечеря" обладает магнетическим, завораживающим действием, особой эпической выразительностью. Здесь присутствуют и определенная </a:t>
            </a:r>
            <a:r>
              <a:rPr lang="ru-RU" sz="3500" dirty="0" err="1"/>
              <a:t>космичность</a:t>
            </a:r>
            <a:r>
              <a:rPr lang="ru-RU" sz="3500" dirty="0"/>
              <a:t> мировосприятия художника.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557</TotalTime>
  <Words>1032</Words>
  <Application>Microsoft Office PowerPoint</Application>
  <PresentationFormat>Экран (4:3)</PresentationFormat>
  <Paragraphs>59</Paragraphs>
  <Slides>16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Constantia</vt:lpstr>
      <vt:lpstr>Wingdings 2</vt:lpstr>
      <vt:lpstr>Calibri</vt:lpstr>
      <vt:lpstr>Бумажная</vt:lpstr>
      <vt:lpstr>Леонид Андреев</vt:lpstr>
      <vt:lpstr>Иуда Искариот</vt:lpstr>
      <vt:lpstr>ЕВАНГЕЛИЕ ОТ МАТФЕЯ Глава 26</vt:lpstr>
      <vt:lpstr>ЕВАНГЕЛИЕ ОТ МАТФЕЯ Глава 27 </vt:lpstr>
      <vt:lpstr>Тайная вечеря (ЖИВАГО   Семен Афанасьевич, 1845 г.) Государственная Третьяковская галерея, Москва</vt:lpstr>
      <vt:lpstr>     Тайная вечеря Леонардо да Винчи 1495-1497гг. Фреска трапезной монастыря Санта Мария делла грацие. </vt:lpstr>
      <vt:lpstr>Тайная вечеря Симон Ушаков.1685 год</vt:lpstr>
      <vt:lpstr>Тайная вечеря Н. Н. Ге 1861 - 1863</vt:lpstr>
      <vt:lpstr>Сальвадор Дали</vt:lpstr>
      <vt:lpstr>Тайная вечеря Зураб Церетели, 1995 год</vt:lpstr>
      <vt:lpstr>Поцелуй Иуды. Джотто, 1479 г.</vt:lpstr>
      <vt:lpstr>ПРЕДАНИЕ ИУДЫ Русская икона. 17 век</vt:lpstr>
      <vt:lpstr> Илья Глазунов  Поцелуй Иуды. 1985  </vt:lpstr>
      <vt:lpstr>Молитва в Гефсиманском саду</vt:lpstr>
      <vt:lpstr>        Конец</vt:lpstr>
      <vt:lpstr>Над проектом работали:</vt:lpstr>
    </vt:vector>
  </TitlesOfParts>
  <Company>global dj's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Кондакова</cp:lastModifiedBy>
  <cp:revision>53</cp:revision>
  <dcterms:created xsi:type="dcterms:W3CDTF">2007-04-23T08:23:05Z</dcterms:created>
  <dcterms:modified xsi:type="dcterms:W3CDTF">2008-10-05T08:27:47Z</dcterms:modified>
</cp:coreProperties>
</file>