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76" r:id="rId2"/>
    <p:sldId id="264" r:id="rId3"/>
    <p:sldId id="271" r:id="rId4"/>
    <p:sldId id="256" r:id="rId5"/>
    <p:sldId id="266" r:id="rId6"/>
    <p:sldId id="269" r:id="rId7"/>
    <p:sldId id="273" r:id="rId8"/>
    <p:sldId id="258" r:id="rId9"/>
    <p:sldId id="267" r:id="rId10"/>
    <p:sldId id="259" r:id="rId11"/>
    <p:sldId id="277" r:id="rId12"/>
    <p:sldId id="268" r:id="rId13"/>
    <p:sldId id="260" r:id="rId14"/>
    <p:sldId id="261" r:id="rId15"/>
    <p:sldId id="262" r:id="rId16"/>
    <p:sldId id="272" r:id="rId17"/>
    <p:sldId id="274" r:id="rId18"/>
    <p:sldId id="279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53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39246E20-C3A9-42AD-AB6E-508E6A3E8135}" type="datetimeFigureOut">
              <a:rPr lang="ru-RU"/>
              <a:pPr/>
              <a:t>23.01.2009</a:t>
            </a:fld>
            <a:endParaRPr lang="ru-RU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fld id="{05C9E15C-1F43-4975-83AA-53F3865BF27C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D840C-3343-4866-A6DF-4D11977262ED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6DC3-B463-4717-8323-19AB6C4661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FA7D-D993-4D2A-A485-C586E20959A6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E96E1-E595-4902-B6BD-FD976013E3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48DEC-78BB-461A-A262-EF3517C5BDE8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B1863-A317-4FAE-9948-0FCECB83A0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60D38-CDEB-43C4-AEAE-3865ECD4CBA0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9BABF-4F5F-411B-885A-B7185DC3D1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5C952-81DF-42E1-8024-749DB193A5C8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29C1D-B547-4DD4-9F76-8E9D2A3E6D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83CBB-380F-469B-98E6-DFDCEF555AD9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1FC4-5FA5-4DE0-AE76-B1A3CCDE48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63C6-C29F-473F-A50B-B323B5186C2B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798A5-0DB8-4BFC-B3E5-54E3C6977E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DA596-7AC3-46D4-A096-34A3A6622A76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BE5-58B9-4773-9543-7198B60721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068A5-12AE-4C5D-BCCF-D34660CEC7D2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30EF2-4263-4E59-A658-2211DDCAA8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C1573-A389-49DB-B397-FD7D71FDDBBA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DF66-082B-4A0B-9A83-7D0CE1AC5F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9EABB-0952-4B71-922C-731196BD8545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A063A-754D-4F1E-9993-3458669B68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1AE074-F3E0-488A-BFDB-99ED299F880C}" type="datetime1">
              <a:rPr lang="ru-RU" smtClean="0"/>
              <a:pPr>
                <a:defRPr/>
              </a:pPr>
              <a:t>23.01.2009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4C8BF3-60D2-4C1E-B701-B55A936B2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747" r:id="rId8"/>
    <p:sldLayoutId id="2147483755" r:id="rId9"/>
    <p:sldLayoutId id="2147483746" r:id="rId10"/>
    <p:sldLayoutId id="214748374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1571612"/>
            <a:ext cx="79296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Тема: </a:t>
            </a:r>
          </a:p>
          <a:p>
            <a:pPr algn="ctr"/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«Кто страшнее?»</a:t>
            </a:r>
          </a:p>
          <a:p>
            <a:pPr algn="ctr"/>
            <a:r>
              <a:rPr lang="ru-RU" sz="4400" i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Литературная сказка</a:t>
            </a: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 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500034" y="1428736"/>
            <a:ext cx="814393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Constantia" pitchFamily="18" charset="0"/>
              </a:rPr>
              <a:t>Качая клювом и хвостом</a:t>
            </a:r>
            <a:r>
              <a:rPr lang="ru-RU" sz="4000" b="1" dirty="0" smtClean="0">
                <a:solidFill>
                  <a:srgbClr val="002060"/>
                </a:solidFill>
                <a:latin typeface="Constantia" pitchFamily="18" charset="0"/>
              </a:rPr>
              <a:t>,</a:t>
            </a:r>
          </a:p>
          <a:p>
            <a:pPr algn="ctr"/>
            <a:endParaRPr lang="ru-RU" sz="4000" b="1" dirty="0">
              <a:solidFill>
                <a:srgbClr val="002060"/>
              </a:solidFill>
              <a:latin typeface="Constantia" pitchFamily="18" charset="0"/>
            </a:endParaRP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Constantia" pitchFamily="18" charset="0"/>
              </a:rPr>
              <a:t>Будильник ходит под окном</a:t>
            </a:r>
            <a:r>
              <a:rPr lang="ru-RU" sz="4000" b="1" dirty="0" smtClean="0">
                <a:solidFill>
                  <a:srgbClr val="002060"/>
                </a:solidFill>
                <a:latin typeface="Constantia" pitchFamily="18" charset="0"/>
              </a:rPr>
              <a:t>.</a:t>
            </a:r>
          </a:p>
          <a:p>
            <a:pPr algn="ctr"/>
            <a:endParaRPr lang="ru-RU" sz="4000" b="1" dirty="0">
              <a:solidFill>
                <a:srgbClr val="002060"/>
              </a:solidFill>
              <a:latin typeface="Constantia" pitchFamily="18" charset="0"/>
            </a:endParaRPr>
          </a:p>
          <a:p>
            <a:pPr algn="just"/>
            <a:r>
              <a:rPr lang="ru-RU" sz="4000" b="1" dirty="0">
                <a:solidFill>
                  <a:srgbClr val="002060"/>
                </a:solidFill>
                <a:latin typeface="Constantia" pitchFamily="18" charset="0"/>
              </a:rPr>
              <a:t>На лапах </a:t>
            </a:r>
            <a:r>
              <a:rPr lang="ru-RU" sz="4000" b="1" u="sng" dirty="0" smtClean="0">
                <a:solidFill>
                  <a:srgbClr val="002060"/>
                </a:solidFill>
                <a:latin typeface="Constantia" pitchFamily="18" charset="0"/>
              </a:rPr>
              <a:t>шпоры</a:t>
            </a:r>
            <a:r>
              <a:rPr lang="ru-RU" sz="4000" b="1" dirty="0" smtClean="0">
                <a:solidFill>
                  <a:srgbClr val="002060"/>
                </a:solidFill>
                <a:latin typeface="Constantia" pitchFamily="18" charset="0"/>
              </a:rPr>
              <a:t>, сам </a:t>
            </a:r>
            <a:r>
              <a:rPr lang="ru-RU" sz="4000" b="1" u="sng" dirty="0">
                <a:solidFill>
                  <a:srgbClr val="002060"/>
                </a:solidFill>
                <a:latin typeface="Constantia" pitchFamily="18" charset="0"/>
              </a:rPr>
              <a:t>с вершок</a:t>
            </a:r>
            <a:r>
              <a:rPr lang="ru-RU" sz="4000" b="1" dirty="0" smtClean="0">
                <a:solidFill>
                  <a:srgbClr val="002060"/>
                </a:solidFill>
                <a:latin typeface="Constantia" pitchFamily="18" charset="0"/>
              </a:rPr>
              <a:t>,</a:t>
            </a:r>
          </a:p>
          <a:p>
            <a:pPr algn="just"/>
            <a:endParaRPr lang="ru-RU" sz="4000" b="1" dirty="0">
              <a:solidFill>
                <a:srgbClr val="002060"/>
              </a:solidFill>
              <a:latin typeface="Constantia" pitchFamily="18" charset="0"/>
            </a:endParaRP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Constantia" pitchFamily="18" charset="0"/>
              </a:rPr>
              <a:t>А </a:t>
            </a:r>
            <a:r>
              <a:rPr lang="ru-RU" sz="4000" b="1" u="sng" dirty="0">
                <a:solidFill>
                  <a:srgbClr val="002060"/>
                </a:solidFill>
                <a:latin typeface="Constantia" pitchFamily="18" charset="0"/>
              </a:rPr>
              <a:t>на макушке </a:t>
            </a:r>
            <a:r>
              <a:rPr lang="ru-RU" sz="4000" b="1" dirty="0">
                <a:solidFill>
                  <a:srgbClr val="002060"/>
                </a:solidFill>
                <a:latin typeface="Constantia" pitchFamily="18" charset="0"/>
              </a:rPr>
              <a:t>гребешок.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214422"/>
            <a:ext cx="62151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	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Петух – домашняя птица с ярким, </a:t>
            </a:r>
            <a:r>
              <a:rPr lang="ru-RU" sz="2800" u="sng" dirty="0" smtClean="0">
                <a:solidFill>
                  <a:schemeClr val="bg2">
                    <a:lumMod val="25000"/>
                  </a:schemeClr>
                </a:solidFill>
              </a:rPr>
              <a:t>разноцветным оперением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, красным гребешком на голове и красной бородкой. В некоторых районах нашей страны петуха называют певень, певун. Слова </a:t>
            </a:r>
            <a:r>
              <a:rPr lang="ru-RU" sz="2800" u="sng" dirty="0" smtClean="0">
                <a:solidFill>
                  <a:schemeClr val="bg2">
                    <a:lumMod val="25000"/>
                  </a:schemeClr>
                </a:solidFill>
              </a:rPr>
              <a:t>певень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800" u="sng" dirty="0" smtClean="0">
                <a:solidFill>
                  <a:schemeClr val="bg2">
                    <a:lumMod val="25000"/>
                  </a:schemeClr>
                </a:solidFill>
              </a:rPr>
              <a:t>певун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, петух русские, и образовались они от слова петь. Так называют петуха за его любовь к пению. 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3"/>
          <p:cNvSpPr>
            <a:spLocks noGrp="1"/>
          </p:cNvSpPr>
          <p:nvPr>
            <p:ph sz="half" idx="4294967295"/>
          </p:nvPr>
        </p:nvSpPr>
        <p:spPr>
          <a:xfrm>
            <a:off x="5572132" y="1214438"/>
            <a:ext cx="2786082" cy="450056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петух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петь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певень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певун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петушок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Петя </a:t>
            </a:r>
          </a:p>
        </p:txBody>
      </p:sp>
      <p:pic>
        <p:nvPicPr>
          <p:cNvPr id="10243" name="Picture 2" descr="F:\Новая папка (2)\4 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571625"/>
            <a:ext cx="28416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5" name="Полилиния 4"/>
          <p:cNvSpPr/>
          <p:nvPr/>
        </p:nvSpPr>
        <p:spPr>
          <a:xfrm>
            <a:off x="5643570" y="1357298"/>
            <a:ext cx="857256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5643570" y="2071678"/>
            <a:ext cx="857256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5643570" y="2786058"/>
            <a:ext cx="857256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715008" y="3500438"/>
            <a:ext cx="785818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5715008" y="4214818"/>
            <a:ext cx="785818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5715008" y="4857760"/>
            <a:ext cx="857256" cy="214314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14313" y="857250"/>
            <a:ext cx="878681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800" b="1" dirty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4800" b="1" i="1" dirty="0">
                <a:solidFill>
                  <a:srgbClr val="C00000"/>
                </a:solidFill>
                <a:latin typeface="Constantia" pitchFamily="18" charset="0"/>
              </a:rPr>
              <a:t>Вставать с первыми петухами –</a:t>
            </a:r>
          </a:p>
          <a:p>
            <a:pPr algn="ctr"/>
            <a:endParaRPr lang="ru-RU" sz="4800" b="1" i="1" dirty="0">
              <a:solidFill>
                <a:srgbClr val="002060"/>
              </a:solidFill>
              <a:latin typeface="Constantia" pitchFamily="18" charset="0"/>
            </a:endParaRPr>
          </a:p>
          <a:p>
            <a:pPr algn="ctr"/>
            <a:r>
              <a:rPr lang="ru-RU" sz="4800" b="1" i="1" dirty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sz="4800" b="1" dirty="0">
                <a:solidFill>
                  <a:srgbClr val="002060"/>
                </a:solidFill>
                <a:latin typeface="Constantia" pitchFamily="18" charset="0"/>
              </a:rPr>
              <a:t>вставать очень рано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571500" y="785813"/>
            <a:ext cx="80010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800" b="1" dirty="0">
              <a:solidFill>
                <a:srgbClr val="002060"/>
              </a:solidFill>
              <a:latin typeface="Constantia" pitchFamily="18" charset="0"/>
            </a:endParaRP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Constantia" pitchFamily="18" charset="0"/>
              </a:rPr>
              <a:t>Петуха спросили дети:</a:t>
            </a:r>
          </a:p>
          <a:p>
            <a:pPr algn="ctr">
              <a:buFontTx/>
              <a:buChar char="-"/>
            </a:pPr>
            <a:r>
              <a:rPr lang="ru-RU" sz="4800" b="1" dirty="0">
                <a:solidFill>
                  <a:srgbClr val="002060"/>
                </a:solidFill>
                <a:latin typeface="Constantia" pitchFamily="18" charset="0"/>
              </a:rPr>
              <a:t>Почему зовут Вас Петей?</a:t>
            </a: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Constantia" pitchFamily="18" charset="0"/>
              </a:rPr>
              <a:t>Так ответил Петя детям:</a:t>
            </a:r>
          </a:p>
          <a:p>
            <a:pPr algn="ctr"/>
            <a:r>
              <a:rPr lang="ru-RU" sz="4800" b="1" dirty="0">
                <a:solidFill>
                  <a:srgbClr val="002060"/>
                </a:solidFill>
                <a:latin typeface="Constantia" pitchFamily="18" charset="0"/>
              </a:rPr>
              <a:t>- Хорошо умею петь 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857250" y="571500"/>
            <a:ext cx="74295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Петушок 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i="1" dirty="0">
                <a:solidFill>
                  <a:srgbClr val="7030A0"/>
                </a:solidFill>
                <a:latin typeface="Constantia" pitchFamily="18" charset="0"/>
              </a:rPr>
              <a:t>(латышская народная песня)</a:t>
            </a:r>
            <a:endParaRPr lang="ru-RU" sz="1200" i="1" dirty="0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Constantia" pitchFamily="18" charset="0"/>
              </a:rPr>
              <a:t>Утром только зорька </a:t>
            </a:r>
            <a:endParaRPr lang="ru-RU" sz="3600" b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nstantia" pitchFamily="18" charset="0"/>
              </a:rPr>
              <a:t>над </a:t>
            </a:r>
            <a:r>
              <a:rPr lang="ru-RU" sz="3600" b="1" dirty="0">
                <a:solidFill>
                  <a:srgbClr val="7030A0"/>
                </a:solidFill>
                <a:latin typeface="Constantia" pitchFamily="18" charset="0"/>
              </a:rPr>
              <a:t>землёй встаёт,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Constantia" pitchFamily="18" charset="0"/>
              </a:rPr>
              <a:t>Звонко во дворе </a:t>
            </a:r>
            <a:endParaRPr lang="ru-RU" sz="3600" b="1" dirty="0" smtClean="0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nstantia" pitchFamily="18" charset="0"/>
              </a:rPr>
              <a:t>наш </a:t>
            </a:r>
            <a:r>
              <a:rPr lang="ru-RU" sz="3600" b="1" dirty="0">
                <a:solidFill>
                  <a:srgbClr val="7030A0"/>
                </a:solidFill>
                <a:latin typeface="Constantia" pitchFamily="18" charset="0"/>
              </a:rPr>
              <a:t>петушок поёт.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Constantia" pitchFamily="18" charset="0"/>
              </a:rPr>
              <a:t>Петушок, погромче пой, </a:t>
            </a: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Constantia" pitchFamily="18" charset="0"/>
              </a:rPr>
              <a:t>Разбуди меня с зарёй.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395288" y="692150"/>
            <a:ext cx="8229600" cy="576263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Arial" charset="0"/>
              </a:rPr>
              <a:t>Кто страшнее?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4983162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1800" dirty="0" smtClean="0">
                <a:latin typeface="Arial" charset="0"/>
              </a:rPr>
              <a:t>	     Мышка вышла гулять. Ходила по двору и пришла опять к матери.</a:t>
            </a:r>
          </a:p>
          <a:p>
            <a:pPr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1800" dirty="0" smtClean="0">
                <a:latin typeface="Arial" charset="0"/>
              </a:rPr>
              <a:t>	     - Ну, мама, я двух зверей видела. Один страшный, другой добрый.</a:t>
            </a:r>
          </a:p>
          <a:p>
            <a:pPr algn="just">
              <a:lnSpc>
                <a:spcPct val="90000"/>
              </a:lnSpc>
              <a:buFont typeface="Wingdings 2" pitchFamily="18" charset="2"/>
              <a:buNone/>
            </a:pPr>
            <a:r>
              <a:rPr lang="ru-RU" sz="1800" dirty="0" smtClean="0">
                <a:latin typeface="Arial" charset="0"/>
              </a:rPr>
              <a:t>	     Мать сказала: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     - Скажи, какие это звери.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     Мышка сказала: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     - Один страшный, ходит по двору вот так: ноги у него чёрные, гребешок красный, а нос крючком. Когда я мимо шла, он стал кричать так громко, что я от страха не знала, куда уйти.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     - Это петух, - сказала старая мышь. – Он зла никому не делает, его не бойся. Ну, а другой зверь?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     - Другой лежал на солнышке и грелся. Шейка у него белая, но</a:t>
            </a:r>
            <a:r>
              <a:rPr lang="ru-RU" sz="1800" u="sng" dirty="0" smtClean="0">
                <a:latin typeface="Arial" charset="0"/>
              </a:rPr>
              <a:t>ж</a:t>
            </a:r>
            <a:r>
              <a:rPr lang="ru-RU" sz="1800" dirty="0" smtClean="0">
                <a:latin typeface="Arial" charset="0"/>
              </a:rPr>
              <a:t>ки серые, гла</a:t>
            </a:r>
            <a:r>
              <a:rPr lang="ru-RU" sz="1800" u="sng" dirty="0" smtClean="0">
                <a:latin typeface="Arial" charset="0"/>
              </a:rPr>
              <a:t>д</a:t>
            </a:r>
            <a:r>
              <a:rPr lang="ru-RU" sz="1800" dirty="0" smtClean="0">
                <a:latin typeface="Arial" charset="0"/>
              </a:rPr>
              <a:t>кие, сам </a:t>
            </a:r>
            <a:r>
              <a:rPr lang="ru-RU" sz="1800" u="sng" dirty="0" smtClean="0">
                <a:latin typeface="Arial" charset="0"/>
              </a:rPr>
              <a:t>лижет</a:t>
            </a:r>
            <a:r>
              <a:rPr lang="ru-RU" sz="1800" dirty="0" smtClean="0">
                <a:latin typeface="Arial" charset="0"/>
              </a:rPr>
              <a:t> свою белую гру</a:t>
            </a:r>
            <a:r>
              <a:rPr lang="ru-RU" sz="1800" u="sng" dirty="0" smtClean="0">
                <a:latin typeface="Arial" charset="0"/>
              </a:rPr>
              <a:t>д</a:t>
            </a:r>
            <a:r>
              <a:rPr lang="ru-RU" sz="1800" dirty="0" smtClean="0">
                <a:latin typeface="Arial" charset="0"/>
              </a:rPr>
              <a:t>ку и хвостиком чуть двигает, на меня глядит.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     Старая мышь сказала: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     - Глупая ты, глупая. Ведь это сам кот.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dirty="0" smtClean="0">
                <a:latin typeface="Arial" charset="0"/>
              </a:rPr>
              <a:t>					</a:t>
            </a:r>
            <a:r>
              <a:rPr lang="ru-RU" sz="1800" i="1" dirty="0" smtClean="0">
                <a:latin typeface="Arial" charset="0"/>
              </a:rPr>
              <a:t>(По Л. Толстому.)</a:t>
            </a:r>
            <a:endParaRPr lang="ru-RU" sz="1800" dirty="0" smtClean="0">
              <a:latin typeface="Arial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ru-RU" sz="1800" dirty="0" smtClean="0"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9BABF-4F5F-411B-885A-B7185DC3D151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>Кого встретила мышка во дворе?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71472" y="1928802"/>
            <a:ext cx="3824286" cy="4363402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1026" name="Picture 2" descr="C:\Documents and Settings\ТСОШ\Рабочий стол\2009-01-22\Scan10096.BMP"/>
          <p:cNvPicPr>
            <a:picLocks noChangeAspect="1" noChangeArrowheads="1"/>
          </p:cNvPicPr>
          <p:nvPr/>
        </p:nvPicPr>
        <p:blipFill>
          <a:blip r:embed="rId2" cstate="print"/>
          <a:srcRect l="5143" t="-354" r="36901" b="64446"/>
          <a:stretch>
            <a:fillRect/>
          </a:stretch>
        </p:blipFill>
        <p:spPr bwMode="auto">
          <a:xfrm>
            <a:off x="500034" y="1857364"/>
            <a:ext cx="3929090" cy="4448026"/>
          </a:xfrm>
          <a:prstGeom prst="rect">
            <a:avLst/>
          </a:prstGeom>
          <a:noFill/>
        </p:spPr>
      </p:pic>
      <p:pic>
        <p:nvPicPr>
          <p:cNvPr id="7" name="Picture 2" descr="C:\Documents and Settings\ТСОШ\Рабочий стол\2009-01-22\Scan10097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289" t="1064" r="35319" b="70212"/>
          <a:stretch>
            <a:fillRect/>
          </a:stretch>
        </p:blipFill>
        <p:spPr bwMode="auto">
          <a:xfrm>
            <a:off x="4500562" y="3071810"/>
            <a:ext cx="4143404" cy="3038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500042"/>
            <a:ext cx="8358246" cy="857256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Какой зверь «добрый», а какой –  «страшный»?</a:t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Почему вы так думаете?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14348" y="1643050"/>
            <a:ext cx="3995766" cy="4429155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4098" name="Picture 2" descr="C:\Documents and Settings\ТСОШ\Рабочий стол\2009-01-22\Scan10100.BMP"/>
          <p:cNvPicPr>
            <a:picLocks noChangeAspect="1" noChangeArrowheads="1"/>
          </p:cNvPicPr>
          <p:nvPr/>
        </p:nvPicPr>
        <p:blipFill>
          <a:blip r:embed="rId2" cstate="print"/>
          <a:srcRect l="1755" t="7040" r="50861" b="55115"/>
          <a:stretch>
            <a:fillRect/>
          </a:stretch>
        </p:blipFill>
        <p:spPr bwMode="auto">
          <a:xfrm>
            <a:off x="785786" y="1714488"/>
            <a:ext cx="3857652" cy="4357718"/>
          </a:xfrm>
          <a:prstGeom prst="rect">
            <a:avLst/>
          </a:prstGeom>
          <a:noFill/>
        </p:spPr>
      </p:pic>
      <p:pic>
        <p:nvPicPr>
          <p:cNvPr id="7" name="Picture 2" descr="C:\Documents and Settings\ТСОШ\Рабочий стол\2009-01-22\Scan10098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-6020" t="-4095" r="49334" b="50653"/>
          <a:stretch>
            <a:fillRect/>
          </a:stretch>
        </p:blipFill>
        <p:spPr bwMode="auto">
          <a:xfrm>
            <a:off x="4857752" y="1285860"/>
            <a:ext cx="3643338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714375" y="785813"/>
            <a:ext cx="7715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400" b="1" i="1" dirty="0">
              <a:solidFill>
                <a:srgbClr val="C00000"/>
              </a:solidFill>
              <a:latin typeface="Constantia" pitchFamily="18" charset="0"/>
            </a:endParaRPr>
          </a:p>
          <a:p>
            <a:pPr algn="ctr"/>
            <a:r>
              <a:rPr lang="ru-RU" sz="5400" b="1" i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endParaRPr lang="ru-RU" sz="5400" b="1" dirty="0">
              <a:solidFill>
                <a:srgbClr val="7030A0"/>
              </a:solidFill>
              <a:latin typeface="Constantia" pitchFamily="18" charset="0"/>
            </a:endParaRPr>
          </a:p>
        </p:txBody>
      </p:sp>
      <p:pic>
        <p:nvPicPr>
          <p:cNvPr id="3075" name="Picture 2" descr="F:\Новая папка (2)\4 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285875"/>
            <a:ext cx="3033713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Содержимое 14"/>
          <p:cNvSpPr>
            <a:spLocks noGrp="1"/>
          </p:cNvSpPr>
          <p:nvPr>
            <p:ph sz="half" idx="4294967295"/>
          </p:nvPr>
        </p:nvSpPr>
        <p:spPr>
          <a:xfrm>
            <a:off x="3803650" y="609600"/>
            <a:ext cx="5340350" cy="4800600"/>
          </a:xfrm>
        </p:spPr>
        <p:txBody>
          <a:bodyPr/>
          <a:lstStyle/>
          <a:p>
            <a:pPr algn="ctr"/>
            <a:endParaRPr lang="ru-RU" sz="5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Font typeface="Wingdings 2" pitchFamily="18" charset="2"/>
              <a:buNone/>
            </a:pP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>Лев</a:t>
            </a:r>
          </a:p>
          <a:p>
            <a:pPr algn="ctr">
              <a:buFont typeface="Wingdings 2" pitchFamily="18" charset="2"/>
              <a:buNone/>
            </a:pP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>Николаевич</a:t>
            </a:r>
          </a:p>
          <a:p>
            <a:pPr algn="ctr">
              <a:buFont typeface="Wingdings 2" pitchFamily="18" charset="2"/>
              <a:buNone/>
            </a:pP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>Толстой</a:t>
            </a:r>
          </a:p>
          <a:p>
            <a:pPr algn="ctr">
              <a:buFont typeface="Wingdings 2" pitchFamily="18" charset="2"/>
              <a:buNone/>
            </a:pPr>
            <a:r>
              <a:rPr lang="ru-RU" sz="5400" i="1" dirty="0" smtClean="0">
                <a:solidFill>
                  <a:srgbClr val="0070C0"/>
                </a:solidFill>
                <a:latin typeface="Monotype Corsiva" pitchFamily="66" charset="0"/>
              </a:rPr>
              <a:t>(1828 – 1910 )</a:t>
            </a:r>
          </a:p>
          <a:p>
            <a:pPr algn="ctr">
              <a:buFont typeface="Wingdings 2" pitchFamily="18" charset="2"/>
              <a:buNone/>
            </a:pPr>
            <a:endParaRPr lang="ru-RU" sz="5400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078" name="Текст 15"/>
          <p:cNvSpPr>
            <a:spLocks noGrp="1"/>
          </p:cNvSpPr>
          <p:nvPr>
            <p:ph type="body" idx="4294967295"/>
          </p:nvPr>
        </p:nvSpPr>
        <p:spPr>
          <a:xfrm>
            <a:off x="0" y="642938"/>
            <a:ext cx="3036888" cy="476726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2388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charset="0"/>
              </a:rPr>
              <a:t>План урока: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457200" y="1500175"/>
            <a:ext cx="8229600" cy="4824426"/>
          </a:xfrm>
        </p:spPr>
        <p:txBody>
          <a:bodyPr/>
          <a:lstStyle/>
          <a:p>
            <a:pPr marL="660400" indent="-660400">
              <a:buFont typeface="Wingdings 2" pitchFamily="18" charset="2"/>
              <a:buAutoNum type="romanUcPeriod"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Беседа о сказках.</a:t>
            </a:r>
          </a:p>
          <a:p>
            <a:pPr marL="660400" indent="-660400">
              <a:buFont typeface="Wingdings 2" pitchFamily="18" charset="2"/>
              <a:buAutoNum type="romanUcPeriod"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Работа над загадками и образными выражениями.</a:t>
            </a:r>
          </a:p>
          <a:p>
            <a:pPr marL="660400" indent="-660400">
              <a:buFont typeface="Wingdings 2" pitchFamily="18" charset="2"/>
              <a:buAutoNum type="romanUcPeriod"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Работа над сказкой «Кто страшнее?».</a:t>
            </a:r>
          </a:p>
          <a:p>
            <a:pPr marL="660400" indent="-660400">
              <a:buFont typeface="Wingdings 2" pitchFamily="18" charset="2"/>
              <a:buNone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	1.  Чтение сказки.</a:t>
            </a:r>
          </a:p>
          <a:p>
            <a:pPr marL="660400" indent="-660400">
              <a:buFont typeface="Wingdings 2" pitchFamily="18" charset="2"/>
              <a:buNone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	2. Словарная работа.</a:t>
            </a:r>
          </a:p>
          <a:p>
            <a:pPr marL="660400" indent="-660400">
              <a:buFont typeface="Wingdings 2" pitchFamily="18" charset="2"/>
              <a:buNone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	3.  Работа над выразительностью чтения.</a:t>
            </a:r>
          </a:p>
          <a:p>
            <a:pPr marL="660400" indent="-660400">
              <a:buFont typeface="Wingdings 2" pitchFamily="18" charset="2"/>
              <a:buNone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	4.  Чтение по ролям.</a:t>
            </a:r>
          </a:p>
          <a:p>
            <a:pPr marL="660400" indent="-660400">
              <a:buFont typeface="Wingdings 2" pitchFamily="18" charset="2"/>
              <a:buAutoNum type="romanUcPeriod" startAt="4"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Итог урока.</a:t>
            </a:r>
          </a:p>
          <a:p>
            <a:pPr marL="660400" indent="-660400">
              <a:buFont typeface="Wingdings 2" pitchFamily="18" charset="2"/>
              <a:buAutoNum type="romanUcPeriod" startAt="4"/>
            </a:pPr>
            <a:r>
              <a:rPr lang="ru-RU" dirty="0" smtClean="0">
                <a:solidFill>
                  <a:srgbClr val="6553EB"/>
                </a:solidFill>
                <a:latin typeface="Arial" charset="0"/>
              </a:rPr>
              <a:t>Домашнее задание.</a:t>
            </a:r>
          </a:p>
          <a:p>
            <a:pPr marL="660400" indent="-660400">
              <a:buFont typeface="Wingdings 2" pitchFamily="18" charset="2"/>
              <a:buAutoNum type="romanUcPeriod"/>
            </a:pPr>
            <a:endParaRPr lang="ru-RU" dirty="0" smtClean="0">
              <a:solidFill>
                <a:srgbClr val="6553EB"/>
              </a:solidFill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9BABF-4F5F-411B-885A-B7185DC3D151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750" y="1857375"/>
            <a:ext cx="6357938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него четыре лапки,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Лапки –  цап-царапки,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 </a:t>
            </a:r>
            <a:r>
              <a:rPr lang="ru-RU" sz="4400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чутких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ушей.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– </a:t>
            </a:r>
            <a:r>
              <a:rPr lang="ru-RU" sz="4400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гроза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мышей.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3"/>
          <p:cNvSpPr>
            <a:spLocks noGrp="1"/>
          </p:cNvSpPr>
          <p:nvPr>
            <p:ph sz="half" idx="4294967295"/>
          </p:nvPr>
        </p:nvSpPr>
        <p:spPr>
          <a:xfrm>
            <a:off x="6000760" y="1142984"/>
            <a:ext cx="4271962" cy="503874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кот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кошка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котенок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котята 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кошачий</a:t>
            </a:r>
          </a:p>
          <a:p>
            <a:pPr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кошкин</a:t>
            </a:r>
          </a:p>
        </p:txBody>
      </p:sp>
      <p:pic>
        <p:nvPicPr>
          <p:cNvPr id="7172" name="Picture 3" descr="F:\Новая папка (2)\4 015.jpg"/>
          <p:cNvPicPr>
            <a:picLocks noChangeAspect="1" noChangeArrowheads="1"/>
          </p:cNvPicPr>
          <p:nvPr/>
        </p:nvPicPr>
        <p:blipFill>
          <a:blip r:embed="rId2"/>
          <a:srcRect l="2845" r="1864"/>
          <a:stretch>
            <a:fillRect/>
          </a:stretch>
        </p:blipFill>
        <p:spPr bwMode="auto">
          <a:xfrm>
            <a:off x="714348" y="1928802"/>
            <a:ext cx="4786346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2" name="Полилиния 11"/>
          <p:cNvSpPr/>
          <p:nvPr/>
        </p:nvSpPr>
        <p:spPr>
          <a:xfrm>
            <a:off x="6143636" y="2000240"/>
            <a:ext cx="952500" cy="152400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000760" y="1285860"/>
            <a:ext cx="952500" cy="152400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072198" y="2714620"/>
            <a:ext cx="881062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072198" y="3500438"/>
            <a:ext cx="881062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6143636" y="4214818"/>
            <a:ext cx="952500" cy="152400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6072198" y="4929198"/>
            <a:ext cx="952500" cy="152400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4994275"/>
            <a:ext cx="7477125" cy="522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/>
              <a:t/>
            </a:r>
            <a:br>
              <a:rPr lang="ru-RU" sz="4500" dirty="0" smtClean="0"/>
            </a:br>
            <a:r>
              <a:rPr lang="ru-RU" sz="4500" dirty="0" smtClean="0"/>
              <a:t/>
            </a:r>
            <a:br>
              <a:rPr lang="ru-RU" sz="4500" dirty="0" smtClean="0"/>
            </a:br>
            <a:endParaRPr lang="ru-RU" sz="2800" i="1" dirty="0" smtClean="0">
              <a:solidFill>
                <a:srgbClr val="002060"/>
              </a:solidFill>
            </a:endParaRPr>
          </a:p>
        </p:txBody>
      </p:sp>
      <p:pic>
        <p:nvPicPr>
          <p:cNvPr id="8195" name="Picture 2" descr="F:\Новая папка (2)\4 018.jpg"/>
          <p:cNvPicPr>
            <a:picLocks noChangeAspect="1" noChangeArrowheads="1"/>
          </p:cNvPicPr>
          <p:nvPr/>
        </p:nvPicPr>
        <p:blipFill>
          <a:blip r:embed="rId2"/>
          <a:srcRect l="9077" t="4614" b="7692"/>
          <a:stretch>
            <a:fillRect/>
          </a:stretch>
        </p:blipFill>
        <p:spPr bwMode="auto">
          <a:xfrm>
            <a:off x="971550" y="1628775"/>
            <a:ext cx="715486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33845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Arial" charset="0"/>
              </a:rPr>
              <a:t>Тянуть кота за хвост –</a:t>
            </a:r>
            <a:r>
              <a:rPr lang="ru-RU" dirty="0" smtClean="0">
                <a:latin typeface="Arial" charset="0"/>
              </a:rPr>
              <a:t> </a:t>
            </a:r>
            <a:br>
              <a:rPr lang="ru-RU" dirty="0" smtClean="0">
                <a:latin typeface="Arial" charset="0"/>
              </a:rPr>
            </a:br>
            <a:r>
              <a:rPr lang="ru-RU" dirty="0" smtClean="0">
                <a:latin typeface="Arial" charset="0"/>
              </a:rPr>
              <a:t/>
            </a:r>
            <a:br>
              <a:rPr lang="ru-RU" dirty="0" smtClean="0">
                <a:latin typeface="Arial" charset="0"/>
              </a:rPr>
            </a:br>
            <a:r>
              <a:rPr lang="ru-RU" i="1" dirty="0" smtClean="0">
                <a:solidFill>
                  <a:srgbClr val="6553EB"/>
                </a:solidFill>
                <a:latin typeface="Arial" charset="0"/>
              </a:rPr>
              <a:t>тянуть время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BEBE5-58B9-4773-9543-7198B607212A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1071563"/>
            <a:ext cx="7358063" cy="3662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Сами – крошки,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Боятся кошки.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Под полом живут,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Туда всё несут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3"/>
          <p:cNvSpPr>
            <a:spLocks noGrp="1"/>
          </p:cNvSpPr>
          <p:nvPr>
            <p:ph sz="half" idx="4294967295"/>
          </p:nvPr>
        </p:nvSpPr>
        <p:spPr>
          <a:xfrm>
            <a:off x="4800600" y="1600200"/>
            <a:ext cx="4343400" cy="472440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мышь</a:t>
            </a:r>
          </a:p>
          <a:p>
            <a:pPr algn="ctr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мышка</a:t>
            </a:r>
          </a:p>
          <a:p>
            <a:pPr algn="ctr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мышонок</a:t>
            </a:r>
          </a:p>
          <a:p>
            <a:pPr algn="ctr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мышиный</a:t>
            </a:r>
          </a:p>
          <a:p>
            <a:pPr algn="ctr">
              <a:buFont typeface="Wingdings 2" pitchFamily="18" charset="2"/>
              <a:buNone/>
            </a:pPr>
            <a:r>
              <a:rPr lang="ru-RU" sz="4000" b="1" dirty="0" smtClean="0">
                <a:solidFill>
                  <a:srgbClr val="7030A0"/>
                </a:solidFill>
              </a:rPr>
              <a:t>мышеловка </a:t>
            </a:r>
          </a:p>
        </p:txBody>
      </p:sp>
      <p:pic>
        <p:nvPicPr>
          <p:cNvPr id="1026" name="Picture 2" descr="F:\Новая папка (2)\4 014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8662" y="1928802"/>
            <a:ext cx="4184865" cy="321471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0EF2-4263-4E59-A658-2211DDCAA8F4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Полилиния 4"/>
          <p:cNvSpPr/>
          <p:nvPr/>
        </p:nvSpPr>
        <p:spPr>
          <a:xfrm>
            <a:off x="6286512" y="1714488"/>
            <a:ext cx="1071570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072198" y="2428868"/>
            <a:ext cx="1143008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5786446" y="3214686"/>
            <a:ext cx="1143008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5715008" y="3929066"/>
            <a:ext cx="1143008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5500694" y="4643446"/>
            <a:ext cx="1143008" cy="142876"/>
          </a:xfrm>
          <a:custGeom>
            <a:avLst/>
            <a:gdLst>
              <a:gd name="connsiteX0" fmla="*/ 0 w 952500"/>
              <a:gd name="connsiteY0" fmla="*/ 152400 h 152400"/>
              <a:gd name="connsiteX1" fmla="*/ 485775 w 952500"/>
              <a:gd name="connsiteY1" fmla="*/ 0 h 152400"/>
              <a:gd name="connsiteX2" fmla="*/ 952500 w 952500"/>
              <a:gd name="connsiteY2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52400">
                <a:moveTo>
                  <a:pt x="0" y="152400"/>
                </a:moveTo>
                <a:cubicBezTo>
                  <a:pt x="163512" y="76200"/>
                  <a:pt x="327025" y="0"/>
                  <a:pt x="485775" y="0"/>
                </a:cubicBezTo>
                <a:cubicBezTo>
                  <a:pt x="644525" y="0"/>
                  <a:pt x="798512" y="76200"/>
                  <a:pt x="952500" y="152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429</TotalTime>
  <Words>214</Words>
  <Application>Microsoft Office PowerPoint</Application>
  <PresentationFormat>Экран (4:3)</PresentationFormat>
  <Paragraphs>108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Слайд 1</vt:lpstr>
      <vt:lpstr>Слайд 2</vt:lpstr>
      <vt:lpstr>План урока:</vt:lpstr>
      <vt:lpstr>Слайд 4</vt:lpstr>
      <vt:lpstr>Слайд 5</vt:lpstr>
      <vt:lpstr>  </vt:lpstr>
      <vt:lpstr>Тянуть кота за хвост –   тянуть время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Кто страшнее?</vt:lpstr>
      <vt:lpstr>Кого встретила мышка во дворе?</vt:lpstr>
      <vt:lpstr>Какой зверь «добрый», а какой –  «страшный»? Почему вы так думаете?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Петухова</dc:creator>
  <cp:lastModifiedBy>Петухова </cp:lastModifiedBy>
  <cp:revision>40</cp:revision>
  <dcterms:created xsi:type="dcterms:W3CDTF">2009-01-13T05:25:40Z</dcterms:created>
  <dcterms:modified xsi:type="dcterms:W3CDTF">2009-01-23T10:26:41Z</dcterms:modified>
</cp:coreProperties>
</file>