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64" r:id="rId9"/>
    <p:sldId id="259" r:id="rId10"/>
    <p:sldId id="260" r:id="rId11"/>
    <p:sldId id="261" r:id="rId12"/>
    <p:sldId id="262" r:id="rId13"/>
    <p:sldId id="263" r:id="rId14"/>
    <p:sldId id="266" r:id="rId15"/>
    <p:sldId id="268" r:id="rId16"/>
    <p:sldId id="267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87CBB-16AD-4CDE-A2A3-742E27498661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A51FA-30CC-4270-849D-717DE4C6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A51FA-30CC-4270-849D-717DE4C6F29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A51FA-30CC-4270-849D-717DE4C6F29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A51FA-30CC-4270-849D-717DE4C6F29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A51FA-30CC-4270-849D-717DE4C6F29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A51FA-30CC-4270-849D-717DE4C6F29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A51FA-30CC-4270-849D-717DE4C6F29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A51FA-30CC-4270-849D-717DE4C6F29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A51FA-30CC-4270-849D-717DE4C6F29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A51FA-30CC-4270-849D-717DE4C6F29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A51FA-30CC-4270-849D-717DE4C6F29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A51FA-30CC-4270-849D-717DE4C6F29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A51FA-30CC-4270-849D-717DE4C6F29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A51FA-30CC-4270-849D-717DE4C6F29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A51FA-30CC-4270-849D-717DE4C6F29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A51FA-30CC-4270-849D-717DE4C6F29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A51FA-30CC-4270-849D-717DE4C6F29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A51FA-30CC-4270-849D-717DE4C6F29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834" TargetMode="External"/><Relationship Id="rId13" Type="http://schemas.openxmlformats.org/officeDocument/2006/relationships/image" Target="../media/image13.gif"/><Relationship Id="rId3" Type="http://schemas.openxmlformats.org/officeDocument/2006/relationships/hyperlink" Target="http://ru.wikipedia.org/wiki/1831" TargetMode="External"/><Relationship Id="rId7" Type="http://schemas.openxmlformats.org/officeDocument/2006/relationships/hyperlink" Target="http://ru.wikipedia.org/w/index.php?title=%D0%94%D1%8E%D0%BC%D0%B0,_%D0%96%D0%B0%D0%BD-%D0%91%D0%B0%D1%82%D0%B8%D1%81%D1%82&amp;action=edit&amp;redlink=1" TargetMode="External"/><Relationship Id="rId12" Type="http://schemas.openxmlformats.org/officeDocument/2006/relationships/hyperlink" Target="http://ru.wikipedia.org/wiki/%D0%9E%D0%B1%D1%89%D0%B8%D0%B9_%D0%BD%D0%B0%D1%80%D0%BA%D0%BE%D0%B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A1%D1%83%D0%B1%D0%B5%D1%80%D0%B5%D0%B9%D0%BD&amp;action=edit&amp;redlink=1" TargetMode="External"/><Relationship Id="rId11" Type="http://schemas.openxmlformats.org/officeDocument/2006/relationships/hyperlink" Target="http://ru.wikipedia.org/wiki/%D0%A1%D0%B8%D0%BC%D0%BF%D1%81%D0%BE%D0%BD,_%D0%94%D0%B6%D0%B5%D0%B9%D0%BC%D1%81" TargetMode="External"/><Relationship Id="rId5" Type="http://schemas.openxmlformats.org/officeDocument/2006/relationships/hyperlink" Target="http://ru.wikipedia.org/wiki/%D0%9B%D0%B8%D0%B1%D0%B8%D1%85" TargetMode="External"/><Relationship Id="rId10" Type="http://schemas.openxmlformats.org/officeDocument/2006/relationships/hyperlink" Target="http://ru.wikipedia.org/wiki/%D0%90%D0%BA%D1%83%D1%88%D0%B5%D1%80" TargetMode="External"/><Relationship Id="rId4" Type="http://schemas.openxmlformats.org/officeDocument/2006/relationships/hyperlink" Target="http://ru.wikipedia.org/w/index.php?title=%D0%93%D1%83%D1%82%D1%80%D0%B8,_%D0%A1%D0%B0%D0%BC%D1%83%D1%8D%D0%BB%D1%8C&amp;action=edit&amp;redlink=1" TargetMode="External"/><Relationship Id="rId9" Type="http://schemas.openxmlformats.org/officeDocument/2006/relationships/hyperlink" Target="http://ru.wikipedia.org/wiki/184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E%D0%BB%D1%8F%D1%80%D0%BD%D0%B0%D1%8F_%D0%BC%D0%B0%D1%81%D1%81%D0%B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ru.wikipedia.org/wiki/%D0%98%D0%B7%D0%BE%D0%B1%D1%80%D0%B0%D0%B6%D0%B5%D0%BD%D0%B8%D0%B5:Chloroform_displayed.sv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2005" TargetMode="External"/><Relationship Id="rId13" Type="http://schemas.openxmlformats.org/officeDocument/2006/relationships/hyperlink" Target="http://ru.wikipedia.org/wiki/%D0%9F%D0%B5%D1%81%D1%82%D0%B8%D1%86%D0%B8%D0%B4" TargetMode="External"/><Relationship Id="rId3" Type="http://schemas.openxmlformats.org/officeDocument/2006/relationships/image" Target="../media/image15.gif"/><Relationship Id="rId7" Type="http://schemas.openxmlformats.org/officeDocument/2006/relationships/hyperlink" Target="http://ru.wikipedia.org/wiki/%D0%90%D0%BD%D0%B5%D1%81%D1%82%D0%B5%D1%82%D0%B8%D0%BA" TargetMode="External"/><Relationship Id="rId12" Type="http://schemas.openxmlformats.org/officeDocument/2006/relationships/hyperlink" Target="http://ru.wikipedia.org/wiki/%D0%9A%D1%80%D0%B0%D1%81%D0%B8%D1%82%D0%B5%D0%BB%D1%8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XX" TargetMode="External"/><Relationship Id="rId11" Type="http://schemas.openxmlformats.org/officeDocument/2006/relationships/hyperlink" Target="http://ru.wikipedia.org/wiki/%D0%A4%D0%B0%D1%80%D0%BC%D0%B0%D0%BA%D0%BE%D0%BB%D0%BE%D0%B3%D0%B8%D1%8F" TargetMode="External"/><Relationship Id="rId5" Type="http://schemas.openxmlformats.org/officeDocument/2006/relationships/hyperlink" Target="http://ru.wikipedia.org/wiki/XIX" TargetMode="External"/><Relationship Id="rId15" Type="http://schemas.openxmlformats.org/officeDocument/2006/relationships/hyperlink" Target="http://ru.wikipedia.org/wiki/%D0%AF%D0%B4%D0%B5%D1%80%D0%BD%D1%8B%D0%B9_%D0%BC%D0%B0%D0%B3%D0%BD%D0%B8%D1%82%D0%BD%D1%8B%D0%B9_%D1%80%D0%B5%D0%B7%D0%BE%D0%BD%D0%B0%D0%BD%D1%81" TargetMode="External"/><Relationship Id="rId10" Type="http://schemas.openxmlformats.org/officeDocument/2006/relationships/hyperlink" Target="http://ru.wikipedia.org/w/index.php?title=R-22&amp;action=edit&amp;redlink=1" TargetMode="External"/><Relationship Id="rId4" Type="http://schemas.openxmlformats.org/officeDocument/2006/relationships/image" Target="../media/image16.jpeg"/><Relationship Id="rId9" Type="http://schemas.openxmlformats.org/officeDocument/2006/relationships/hyperlink" Target="http://ru.wikipedia.org/wiki/%D0%A4%D1%80%D0%B5%D0%BE%D0%BD" TargetMode="External"/><Relationship Id="rId14" Type="http://schemas.openxmlformats.org/officeDocument/2006/relationships/hyperlink" Target="http://ru.wikipedia.org/wiki/%D0%94%D0%B5%D0%B9%D1%82%D0%B5%D1%80%D0%B8%D0%B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E%D1%87%D0%BA%D0%B0_(%D0%B0%D0%BD%D0%B0%D1%82%D0%BE%D0%BC%D0%B8%D1%8F)" TargetMode="External"/><Relationship Id="rId5" Type="http://schemas.openxmlformats.org/officeDocument/2006/relationships/hyperlink" Target="http://ru.wikipedia.org/wiki/%D0%9F%D0%B5%D1%87%D0%B5%D0%BD%D1%8C" TargetMode="External"/><Relationship Id="rId4" Type="http://schemas.openxmlformats.org/officeDocument/2006/relationships/hyperlink" Target="http://ru.wikipedia.org/wiki/%D0%A6%D0%B5%D0%BD%D1%82%D1%80%D0%B0%D0%BB%D1%8C%D0%BD%D0%B0%D1%8F_%D0%BD%D0%B5%D1%80%D0%B2%D0%BD%D0%B0%D1%8F_%D1%81%D0%B8%D1%81%D1%82%D0%B5%D0%BC%D0%B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B%D0%BB%D0%B5%D1%80%D0%B3%D0%B8%D1%8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C%D0%B5%D1%82%D0%B8%D0%BB%D0%B5%D0%BD%D1%85%D0%BB%D0%BE%D1%80%D0%B8%D0%B4&amp;action=edit&amp;redlink=1" TargetMode="External"/><Relationship Id="rId13" Type="http://schemas.openxmlformats.org/officeDocument/2006/relationships/image" Target="../media/image20.jpeg"/><Relationship Id="rId3" Type="http://schemas.openxmlformats.org/officeDocument/2006/relationships/hyperlink" Target="http://ru.wikipedia.org/w/index.php?title=%D0%A5%D0%BB%D0%BE%D1%80%D0%B8%D1%80%D0%BE%D0%B2%D0%B0%D0%BD%D0%B8%D0%B5&amp;action=edit&amp;redlink=1" TargetMode="External"/><Relationship Id="rId7" Type="http://schemas.openxmlformats.org/officeDocument/2006/relationships/hyperlink" Target="http://ru.wikipedia.org/wiki/%D0%A1%D0%BE%D0%BB%D1%8F%D0%BD%D0%B0%D1%8F_%D0%BA%D0%B8%D1%81%D0%BB%D0%BE%D1%82%D0%B0" TargetMode="External"/><Relationship Id="rId12" Type="http://schemas.openxmlformats.org/officeDocument/2006/relationships/hyperlink" Target="http://ru.wikipedia.org/wiki/%D0%94%D0%B8%D1%81%D1%82%D0%B8%D0%BB%D0%BB%D1%8F%D1%86%D0%B8%D1%8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5%D0%BB%D0%BE%D1%80" TargetMode="External"/><Relationship Id="rId11" Type="http://schemas.openxmlformats.org/officeDocument/2006/relationships/hyperlink" Target="http://ru.wikipedia.org/wiki/%D0%A2%D0%B5%D1%82%D1%80%D0%B0%D1%85%D0%BB%D0%BE%D1%80%D0%BC%D0%B5%D1%82%D0%B0%D0%BD" TargetMode="External"/><Relationship Id="rId5" Type="http://schemas.openxmlformats.org/officeDocument/2006/relationships/hyperlink" Target="http://ru.wikipedia.org/w/index.php?title=%D0%9C%D0%B5%D1%82%D0%B8%D0%BB%D1%85%D0%BB%D0%BE%D1%80%D0%B8%D0%B4&amp;action=edit&amp;redlink=1" TargetMode="External"/><Relationship Id="rId10" Type="http://schemas.openxmlformats.org/officeDocument/2006/relationships/hyperlink" Target="http://ru.wikipedia.org/w/index.php?title=%D0%94%D0%B8%D1%85%D0%BB%D0%BE%D1%80%D0%BC%D0%B5%D1%82%D0%B0%D0%BD&amp;action=edit&amp;redlink=1" TargetMode="External"/><Relationship Id="rId4" Type="http://schemas.openxmlformats.org/officeDocument/2006/relationships/hyperlink" Target="http://ru.wikipedia.org/wiki/%D0%9C%D0%B5%D1%82%D0%B0%D0%BD" TargetMode="External"/><Relationship Id="rId9" Type="http://schemas.openxmlformats.org/officeDocument/2006/relationships/hyperlink" Target="http://ru.wikipedia.org/wiki/%D0%A7%D0%B5%D1%82%D1%8B%D1%80%D0%B5%D1%85%D1%85%D0%BB%D0%BE%D1%80%D0%B8%D1%81%D1%82%D1%8B%D0%B9_%D1%83%D0%B3%D0%BB%D0%B5%D1%80%D0%BE%D0%B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E%D0%B4%D0%BE%D1%80%D0%BE%D0%B4" TargetMode="External"/><Relationship Id="rId3" Type="http://schemas.openxmlformats.org/officeDocument/2006/relationships/hyperlink" Target="http://ru.wikipedia.org/wiki/%D0%98%D0%B7%D0%BE%D0%B1%D1%80%D0%B0%D0%B6%D0%B5%D0%BD%D0%B8%D0%B5:Chloroform_3D.svg" TargetMode="External"/><Relationship Id="rId7" Type="http://schemas.openxmlformats.org/officeDocument/2006/relationships/hyperlink" Target="http://ru.wikipedia.org/wiki/%D0%A3%D0%B3%D0%BB%D0%B5%D1%80%D0%BE%D0%B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5%D0%B8%D0%BC%D0%B8%D1%87%D0%B5%D1%81%D0%BA%D0%B0%D1%8F_%D1%84%D0%BE%D1%80%D0%BC%D1%83%D0%BB%D0%B0" TargetMode="External"/><Relationship Id="rId5" Type="http://schemas.openxmlformats.org/officeDocument/2006/relationships/hyperlink" Target="http://ru.wikipedia.org/wiki/%D0%A5%D0%B8%D0%BC%D0%B8%D1%87%D0%B5%D1%81%D0%BA%D0%BE%D0%B5_%D1%81%D0%BE%D0%B5%D0%B4%D0%B8%D0%BD%D0%B5%D0%BD%D0%B8%D0%B5" TargetMode="External"/><Relationship Id="rId10" Type="http://schemas.openxmlformats.org/officeDocument/2006/relationships/hyperlink" Target="http://ru.wikipedia.org/wiki/%D0%96%D0%B8%D0%B4%D0%BA%D0%BE%D1%81%D1%82%D1%8C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ru.wikipedia.org/wiki/%D0%A5%D0%BB%D0%BE%D1%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729592"/>
          </a:xfrm>
        </p:spPr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Презентацию подготовила: </a:t>
            </a:r>
          </a:p>
          <a:p>
            <a:r>
              <a:rPr lang="ru-RU" sz="2400" dirty="0" smtClean="0">
                <a:latin typeface="Monotype Corsiva" pitchFamily="66" charset="0"/>
              </a:rPr>
              <a:t>Учитель химии  высшей категории </a:t>
            </a:r>
          </a:p>
          <a:p>
            <a:r>
              <a:rPr lang="ru-RU" sz="2400" dirty="0" smtClean="0">
                <a:latin typeface="Monotype Corsiva" pitchFamily="66" charset="0"/>
              </a:rPr>
              <a:t>Отрошко Елена Александровна </a:t>
            </a:r>
          </a:p>
          <a:p>
            <a:r>
              <a:rPr lang="ru-RU" sz="2000" dirty="0" smtClean="0">
                <a:latin typeface="Monotype Corsiva" pitchFamily="66" charset="0"/>
              </a:rPr>
              <a:t>МОУ СОШ № 6 Ст. Старотитаровской</a:t>
            </a:r>
          </a:p>
          <a:p>
            <a:r>
              <a:rPr lang="ru-RU" sz="2000" dirty="0" smtClean="0">
                <a:latin typeface="Monotype Corsiva" pitchFamily="66" charset="0"/>
              </a:rPr>
              <a:t>Темрюкский район Краснодарский край</a:t>
            </a:r>
          </a:p>
          <a:p>
            <a:r>
              <a:rPr lang="ru-RU" sz="2000" dirty="0" smtClean="0">
                <a:latin typeface="Monotype Corsiva" pitchFamily="66" charset="0"/>
              </a:rPr>
              <a:t>2008 год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305800" cy="3143272"/>
          </a:xfrm>
        </p:spPr>
        <p:txBody>
          <a:bodyPr/>
          <a:lstStyle/>
          <a:p>
            <a:r>
              <a:rPr lang="ru-RU" sz="4400" b="1" spc="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урок № 3  в  теме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</a:br>
            <a:r>
              <a:rPr lang="ru-RU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/>
                <a:latin typeface="Cambria" pitchFamily="18" charset="0"/>
              </a:rPr>
              <a:t>«ПРЕДЕЛЬНЫЕ УГЛЕВОДОРОДЫ»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1"/>
          <a:ext cx="9144000" cy="6858000"/>
        </p:xfrm>
        <a:graphic>
          <a:graphicData uri="http://schemas.openxmlformats.org/presentationml/2006/ole">
            <p:oleObj spid="_x0000_s3074" name="CorelDRAW" r:id="rId4" imgW="9948960" imgH="7698240" progId="CorelDRAW.Graphic.1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Хлороформ был впервые получен в </a:t>
            </a:r>
            <a:r>
              <a:rPr lang="ru-RU" dirty="0" smtClean="0">
                <a:hlinkClick r:id="rId3" tooltip="1831"/>
              </a:rPr>
              <a:t>1831</a:t>
            </a:r>
            <a:r>
              <a:rPr lang="ru-RU" dirty="0" smtClean="0"/>
              <a:t> году независимо в качестве растворителя каучука </a:t>
            </a:r>
            <a:r>
              <a:rPr lang="ru-RU" dirty="0" err="1" smtClean="0">
                <a:hlinkClick r:id="rId4" tooltip="Гутри, Самуэль (страница отсутствует)"/>
              </a:rPr>
              <a:t>Самуэлем</a:t>
            </a:r>
            <a:r>
              <a:rPr lang="ru-RU" dirty="0" smtClean="0">
                <a:hlinkClick r:id="rId4" tooltip="Гутри, Самуэль (страница отсутствует)"/>
              </a:rPr>
              <a:t> </a:t>
            </a:r>
            <a:r>
              <a:rPr lang="ru-RU" dirty="0" err="1" smtClean="0">
                <a:hlinkClick r:id="rId4" tooltip="Гутри, Самуэль (страница отсутствует)"/>
              </a:rPr>
              <a:t>Гутри</a:t>
            </a:r>
            <a:r>
              <a:rPr lang="ru-RU" dirty="0" smtClean="0"/>
              <a:t> (</a:t>
            </a:r>
            <a:r>
              <a:rPr lang="ru-RU" dirty="0" err="1" smtClean="0"/>
              <a:t>Samuel</a:t>
            </a:r>
            <a:r>
              <a:rPr lang="ru-RU" dirty="0" smtClean="0"/>
              <a:t> </a:t>
            </a:r>
            <a:r>
              <a:rPr lang="ru-RU" dirty="0" err="1" smtClean="0"/>
              <a:t>Guthry</a:t>
            </a:r>
            <a:r>
              <a:rPr lang="ru-RU" dirty="0" smtClean="0"/>
              <a:t>) затем </a:t>
            </a:r>
            <a:r>
              <a:rPr lang="ru-RU" dirty="0" smtClean="0">
                <a:hlinkClick r:id="rId5" tooltip="Либих"/>
              </a:rPr>
              <a:t>Либихом</a:t>
            </a:r>
            <a:r>
              <a:rPr lang="ru-RU" dirty="0" smtClean="0"/>
              <a:t> (</a:t>
            </a:r>
            <a:r>
              <a:rPr lang="ru-RU" dirty="0" err="1" smtClean="0"/>
              <a:t>Justus</a:t>
            </a:r>
            <a:r>
              <a:rPr lang="ru-RU" dirty="0" smtClean="0"/>
              <a:t> </a:t>
            </a:r>
            <a:r>
              <a:rPr lang="ru-RU" dirty="0" err="1" smtClean="0"/>
              <a:t>von</a:t>
            </a:r>
            <a:r>
              <a:rPr lang="ru-RU" dirty="0" smtClean="0"/>
              <a:t> </a:t>
            </a:r>
            <a:r>
              <a:rPr lang="ru-RU" dirty="0" err="1" smtClean="0"/>
              <a:t>Liebig</a:t>
            </a:r>
            <a:r>
              <a:rPr lang="ru-RU" dirty="0" smtClean="0"/>
              <a:t>) и </a:t>
            </a:r>
            <a:r>
              <a:rPr lang="ru-RU" dirty="0" err="1" smtClean="0">
                <a:hlinkClick r:id="rId6" tooltip="Суберейн (страница отсутствует)"/>
              </a:rPr>
              <a:t>Суберейном</a:t>
            </a:r>
            <a:r>
              <a:rPr lang="ru-RU" dirty="0" smtClean="0"/>
              <a:t> (</a:t>
            </a:r>
            <a:r>
              <a:rPr lang="ru-RU" dirty="0" err="1" smtClean="0"/>
              <a:t>Eugene</a:t>
            </a:r>
            <a:r>
              <a:rPr lang="ru-RU" dirty="0" smtClean="0"/>
              <a:t> </a:t>
            </a:r>
            <a:r>
              <a:rPr lang="ru-RU" dirty="0" err="1" smtClean="0"/>
              <a:t>Soubeiran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Формулу хлороформа установил французский химик </a:t>
            </a:r>
            <a:r>
              <a:rPr lang="ru-RU" dirty="0" smtClean="0">
                <a:hlinkClick r:id="rId7" tooltip="Дюма, Жан-Батист (страница отсутствует)"/>
              </a:rPr>
              <a:t>Дюма</a:t>
            </a:r>
            <a:r>
              <a:rPr lang="ru-RU" dirty="0" smtClean="0"/>
              <a:t> (</a:t>
            </a:r>
            <a:r>
              <a:rPr lang="ru-RU" dirty="0" err="1" smtClean="0"/>
              <a:t>Dumas</a:t>
            </a:r>
            <a:r>
              <a:rPr lang="ru-RU" dirty="0" smtClean="0"/>
              <a:t>). Он же и придумал в </a:t>
            </a:r>
            <a:r>
              <a:rPr lang="ru-RU" dirty="0" smtClean="0">
                <a:hlinkClick r:id="rId8" tooltip="1834"/>
              </a:rPr>
              <a:t>1834</a:t>
            </a:r>
            <a:r>
              <a:rPr lang="ru-RU" dirty="0" smtClean="0"/>
              <a:t> г. название хлороформу.</a:t>
            </a:r>
          </a:p>
          <a:p>
            <a:r>
              <a:rPr lang="ru-RU" dirty="0" smtClean="0"/>
              <a:t>В </a:t>
            </a:r>
            <a:r>
              <a:rPr lang="ru-RU" dirty="0" smtClean="0">
                <a:hlinkClick r:id="rId9" tooltip="1847"/>
              </a:rPr>
              <a:t>1847</a:t>
            </a:r>
            <a:r>
              <a:rPr lang="ru-RU" dirty="0" smtClean="0"/>
              <a:t> году </a:t>
            </a:r>
            <a:r>
              <a:rPr lang="ru-RU" dirty="0" smtClean="0">
                <a:hlinkClick r:id="rId10" tooltip="Акушер"/>
              </a:rPr>
              <a:t>акушер</a:t>
            </a:r>
            <a:r>
              <a:rPr lang="ru-RU" dirty="0" smtClean="0"/>
              <a:t> </a:t>
            </a:r>
            <a:r>
              <a:rPr lang="ru-RU" dirty="0" smtClean="0">
                <a:hlinkClick r:id="rId11" tooltip="Симпсон, Джеймс"/>
              </a:rPr>
              <a:t>Симпсон, Джеймс</a:t>
            </a:r>
            <a:r>
              <a:rPr lang="ru-RU" dirty="0" smtClean="0"/>
              <a:t> впервые использовал хлороформ для </a:t>
            </a:r>
            <a:r>
              <a:rPr lang="ru-RU" dirty="0" smtClean="0">
                <a:hlinkClick r:id="rId12" tooltip="Общий наркоз"/>
              </a:rPr>
              <a:t>общего наркоза</a:t>
            </a:r>
            <a:r>
              <a:rPr lang="ru-RU" dirty="0" smtClean="0"/>
              <a:t> во время приёма родов.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5257808" cy="7143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Странички  истории</a:t>
            </a:r>
            <a:endParaRPr lang="ru-RU" dirty="0"/>
          </a:p>
        </p:txBody>
      </p:sp>
      <p:pic>
        <p:nvPicPr>
          <p:cNvPr id="17410" name="Picture 2" descr="C:\Documents and Settings\Лена\Рабочий стол\Лена\анимация\Люди\Наука и професии\AN810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86578" y="214290"/>
            <a:ext cx="1857383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600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700"/>
                            </p:stCondLst>
                            <p:childTnLst>
                              <p:par>
                                <p:cTn id="2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2428860" y="142852"/>
            <a:ext cx="6429420" cy="142876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21484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4000" dirty="0" smtClean="0">
                <a:solidFill>
                  <a:srgbClr val="FFFF00"/>
                </a:solidFill>
                <a:hlinkClick r:id="rId3" tooltip="Молярная масса"/>
              </a:rPr>
              <a:t>Молярная масса</a:t>
            </a:r>
            <a:r>
              <a:rPr lang="ru-RU" sz="4000" dirty="0" smtClean="0"/>
              <a:t>     119,38 г/моль</a:t>
            </a:r>
          </a:p>
          <a:p>
            <a:r>
              <a:rPr lang="ru-RU" sz="4000" u="sng" dirty="0" smtClean="0">
                <a:solidFill>
                  <a:srgbClr val="FFFF00"/>
                </a:solidFill>
              </a:rPr>
              <a:t>Внешний вид</a:t>
            </a:r>
            <a:r>
              <a:rPr lang="ru-RU" sz="4000" dirty="0" smtClean="0"/>
              <a:t>          бесцветная жидкость</a:t>
            </a:r>
          </a:p>
          <a:p>
            <a:r>
              <a:rPr lang="ru-RU" sz="4000" u="sng" dirty="0" smtClean="0">
                <a:solidFill>
                  <a:srgbClr val="FFFF00"/>
                </a:solidFill>
              </a:rPr>
              <a:t>Т плавления</a:t>
            </a:r>
            <a:r>
              <a:rPr lang="ru-RU" sz="4000" dirty="0" smtClean="0">
                <a:solidFill>
                  <a:srgbClr val="FFFF00"/>
                </a:solidFill>
              </a:rPr>
              <a:t>            </a:t>
            </a:r>
            <a:r>
              <a:rPr lang="ru-RU" sz="4000" dirty="0" smtClean="0"/>
              <a:t>-63.55°C</a:t>
            </a:r>
          </a:p>
          <a:p>
            <a:r>
              <a:rPr lang="ru-RU" sz="4000" u="sng" dirty="0" smtClean="0">
                <a:solidFill>
                  <a:srgbClr val="FFFF00"/>
                </a:solidFill>
              </a:rPr>
              <a:t>Т кипения</a:t>
            </a:r>
            <a:r>
              <a:rPr lang="ru-RU" sz="4000" dirty="0" smtClean="0"/>
              <a:t>                61.152°C</a:t>
            </a:r>
          </a:p>
          <a:p>
            <a:r>
              <a:rPr lang="ru-RU" sz="4000" dirty="0" smtClean="0"/>
              <a:t>На свету хлороформ медленно разлагается кислородом воздуха с образованием фосгена, хлора, хлористого водорода и муравьиной кислоты;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00496" y="0"/>
            <a:ext cx="3214710" cy="14287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Физические свойства:</a:t>
            </a:r>
            <a:endParaRPr lang="ru-RU" dirty="0"/>
          </a:p>
        </p:txBody>
      </p:sp>
      <p:pic>
        <p:nvPicPr>
          <p:cNvPr id="5" name="Рисунок 4" descr="Хлороформ">
            <a:hlinkClick r:id="rId4" tooltip="Хлороформ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285752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Лена\Мои документы\Мои рисунки\Chlorofor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071546"/>
            <a:ext cx="2643206" cy="5286412"/>
          </a:xfrm>
          <a:prstGeom prst="rect">
            <a:avLst/>
          </a:prstGeom>
          <a:noFill/>
        </p:spPr>
      </p:pic>
      <p:pic>
        <p:nvPicPr>
          <p:cNvPr id="7" name="Picture 3" descr="C:\Documents and Settings\Лена\Мои документы\Мои рисунки\image7301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0"/>
            <a:ext cx="6500858" cy="150017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1736" y="214290"/>
            <a:ext cx="3714776" cy="9191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ПРИМЕНЕНИЕ: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524000"/>
            <a:ext cx="7715272" cy="497683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990033"/>
                </a:solidFill>
              </a:rPr>
              <a:t>В конце </a:t>
            </a:r>
            <a:r>
              <a:rPr lang="ru-RU" dirty="0" smtClean="0">
                <a:solidFill>
                  <a:srgbClr val="990033"/>
                </a:solidFill>
                <a:hlinkClick r:id="rId5" tooltip="XIX"/>
              </a:rPr>
              <a:t>XIX</a:t>
            </a:r>
            <a:r>
              <a:rPr lang="ru-RU" dirty="0" smtClean="0">
                <a:solidFill>
                  <a:srgbClr val="990033"/>
                </a:solidFill>
              </a:rPr>
              <a:t> и начале </a:t>
            </a:r>
            <a:r>
              <a:rPr lang="ru-RU" dirty="0" smtClean="0">
                <a:solidFill>
                  <a:srgbClr val="990033"/>
                </a:solidFill>
                <a:hlinkClick r:id="rId6" tooltip="XX"/>
              </a:rPr>
              <a:t>XX</a:t>
            </a:r>
            <a:r>
              <a:rPr lang="ru-RU" dirty="0" smtClean="0">
                <a:solidFill>
                  <a:srgbClr val="990033"/>
                </a:solidFill>
              </a:rPr>
              <a:t> веков хлороформ использовался как </a:t>
            </a:r>
            <a:r>
              <a:rPr lang="ru-RU" dirty="0" smtClean="0">
                <a:solidFill>
                  <a:srgbClr val="990033"/>
                </a:solidFill>
                <a:hlinkClick r:id="rId7" tooltip="Анестетик"/>
              </a:rPr>
              <a:t>анестетик</a:t>
            </a:r>
            <a:r>
              <a:rPr lang="ru-RU" dirty="0" smtClean="0">
                <a:solidFill>
                  <a:srgbClr val="990033"/>
                </a:solidFill>
              </a:rPr>
              <a:t> при проведении хирургических операций. Однако в данной роли он впоследствии был заменён более безопасными веществами. В настоящее время (</a:t>
            </a:r>
            <a:r>
              <a:rPr lang="ru-RU" dirty="0" smtClean="0">
                <a:solidFill>
                  <a:srgbClr val="990033"/>
                </a:solidFill>
                <a:hlinkClick r:id="rId8" tooltip="2005"/>
              </a:rPr>
              <a:t>2005</a:t>
            </a:r>
            <a:r>
              <a:rPr lang="ru-RU" dirty="0" smtClean="0">
                <a:solidFill>
                  <a:srgbClr val="990033"/>
                </a:solidFill>
              </a:rPr>
              <a:t> год) хлороформ используется при производстве </a:t>
            </a:r>
            <a:r>
              <a:rPr lang="ru-RU" dirty="0" err="1" smtClean="0">
                <a:solidFill>
                  <a:srgbClr val="FF0000"/>
                </a:solidFill>
                <a:hlinkClick r:id="rId9" tooltip="Фреон"/>
              </a:rPr>
              <a:t>фреонового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990033"/>
                </a:solidFill>
              </a:rPr>
              <a:t>хладагента </a:t>
            </a:r>
            <a:r>
              <a:rPr lang="ru-RU" dirty="0" smtClean="0">
                <a:solidFill>
                  <a:srgbClr val="990033"/>
                </a:solidFill>
                <a:hlinkClick r:id="rId10" tooltip="R-22 (страница отсутствует)"/>
              </a:rPr>
              <a:t>R-22</a:t>
            </a:r>
            <a:r>
              <a:rPr lang="ru-RU" dirty="0" smtClean="0">
                <a:solidFill>
                  <a:srgbClr val="990033"/>
                </a:solidFill>
              </a:rPr>
              <a:t>.</a:t>
            </a:r>
          </a:p>
          <a:p>
            <a:r>
              <a:rPr lang="ru-RU" dirty="0" smtClean="0">
                <a:solidFill>
                  <a:srgbClr val="990033"/>
                </a:solidFill>
              </a:rPr>
              <a:t>Хлороформ также используется в качестве растворителя в </a:t>
            </a:r>
            <a:r>
              <a:rPr lang="ru-RU" dirty="0" smtClean="0">
                <a:solidFill>
                  <a:srgbClr val="990033"/>
                </a:solidFill>
                <a:hlinkClick r:id="rId11" tooltip="Фармакология"/>
              </a:rPr>
              <a:t>фармакологической</a:t>
            </a:r>
            <a:r>
              <a:rPr lang="ru-RU" dirty="0" smtClean="0">
                <a:solidFill>
                  <a:srgbClr val="990033"/>
                </a:solidFill>
              </a:rPr>
              <a:t> промышленности, а также для производства </a:t>
            </a:r>
            <a:r>
              <a:rPr lang="ru-RU" dirty="0" smtClean="0">
                <a:solidFill>
                  <a:srgbClr val="990033"/>
                </a:solidFill>
                <a:hlinkClick r:id="rId12" tooltip="Краситель"/>
              </a:rPr>
              <a:t>красителей</a:t>
            </a:r>
            <a:r>
              <a:rPr lang="ru-RU" dirty="0" smtClean="0">
                <a:solidFill>
                  <a:srgbClr val="990033"/>
                </a:solidFill>
              </a:rPr>
              <a:t> и </a:t>
            </a:r>
            <a:r>
              <a:rPr lang="ru-RU" dirty="0" smtClean="0">
                <a:solidFill>
                  <a:srgbClr val="990033"/>
                </a:solidFill>
                <a:hlinkClick r:id="rId13" tooltip="Пестицид"/>
              </a:rPr>
              <a:t>пестицидов</a:t>
            </a:r>
            <a:r>
              <a:rPr lang="ru-RU" dirty="0" smtClean="0">
                <a:solidFill>
                  <a:srgbClr val="990033"/>
                </a:solidFill>
              </a:rPr>
              <a:t>.</a:t>
            </a:r>
          </a:p>
          <a:p>
            <a:r>
              <a:rPr lang="ru-RU" dirty="0" smtClean="0">
                <a:solidFill>
                  <a:srgbClr val="990033"/>
                </a:solidFill>
              </a:rPr>
              <a:t>Хлороформ, содержащий </a:t>
            </a:r>
            <a:r>
              <a:rPr lang="ru-RU" dirty="0" smtClean="0">
                <a:solidFill>
                  <a:srgbClr val="990033"/>
                </a:solidFill>
                <a:hlinkClick r:id="rId14" tooltip="Дейтерий"/>
              </a:rPr>
              <a:t>дейтерий</a:t>
            </a:r>
            <a:r>
              <a:rPr lang="ru-RU" dirty="0" smtClean="0">
                <a:solidFill>
                  <a:srgbClr val="990033"/>
                </a:solidFill>
              </a:rPr>
              <a:t> (CDCl</a:t>
            </a:r>
            <a:r>
              <a:rPr lang="ru-RU" baseline="-25000" dirty="0" smtClean="0">
                <a:solidFill>
                  <a:srgbClr val="990033"/>
                </a:solidFill>
              </a:rPr>
              <a:t>3</a:t>
            </a:r>
            <a:r>
              <a:rPr lang="ru-RU" dirty="0" smtClean="0">
                <a:solidFill>
                  <a:srgbClr val="990033"/>
                </a:solidFill>
              </a:rPr>
              <a:t>) — наиболее общий растворитель, используемый в </a:t>
            </a:r>
            <a:r>
              <a:rPr lang="ru-RU" dirty="0" smtClean="0">
                <a:solidFill>
                  <a:srgbClr val="990033"/>
                </a:solidFill>
                <a:hlinkClick r:id="rId15" tooltip="Ядерный магнитный резонанс"/>
              </a:rPr>
              <a:t>ядерном магнитном резонансе</a:t>
            </a:r>
            <a:r>
              <a:rPr lang="ru-RU" dirty="0" smtClean="0">
                <a:solidFill>
                  <a:srgbClr val="990033"/>
                </a:solidFill>
              </a:rPr>
              <a:t> (ЯМР).</a:t>
            </a:r>
          </a:p>
          <a:p>
            <a:endParaRPr lang="ru-RU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Лена\Мои документы\Мои рисунки\печен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714884"/>
            <a:ext cx="2500330" cy="17145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15304" cy="857256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ВОЗДЕЙСТВИЕ НА ОРГАНИЗМ</a:t>
            </a:r>
            <a:endParaRPr lang="ru-RU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      Вдыхание хлороформа подавляет действие </a:t>
            </a:r>
            <a:r>
              <a:rPr lang="ru-RU" sz="3200" dirty="0" smtClean="0">
                <a:hlinkClick r:id="rId4" tooltip="Центральная нервная система"/>
              </a:rPr>
              <a:t>центральной нервной системы</a:t>
            </a:r>
            <a:r>
              <a:rPr lang="ru-RU" sz="3200" dirty="0" smtClean="0"/>
              <a:t>. Вдыхание около 900 частей хлороформа на 1 миллион частей воздуха за короткое время может вызвать головокружение, усталость и головную боль. Постоянное воздействие хлороформа может вызвать заболевания </a:t>
            </a:r>
            <a:r>
              <a:rPr lang="ru-RU" sz="3200" dirty="0" smtClean="0">
                <a:hlinkClick r:id="rId5" tooltip="Печень"/>
              </a:rPr>
              <a:t>печени</a:t>
            </a:r>
            <a:r>
              <a:rPr lang="ru-RU" sz="3200" dirty="0" smtClean="0"/>
              <a:t> и </a:t>
            </a:r>
            <a:r>
              <a:rPr lang="ru-RU" sz="3200" dirty="0" smtClean="0">
                <a:hlinkClick r:id="rId6" tooltip="Почка (анатомия)"/>
              </a:rPr>
              <a:t>почек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38702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Приблизительно 10% населения Земли имеют </a:t>
            </a:r>
            <a:r>
              <a:rPr lang="ru-RU" sz="3200" dirty="0" smtClean="0">
                <a:hlinkClick r:id="rId3" tooltip="Аллергия"/>
              </a:rPr>
              <a:t>аллергическую</a:t>
            </a:r>
            <a:r>
              <a:rPr lang="ru-RU" sz="3200" dirty="0" smtClean="0"/>
              <a:t> реакцию на хлороформ, приводящую к высокой температуре тела (40 °C). Часто вызывает рвоту (частота послеоперационной рвоты достигала 75-80%).</a:t>
            </a:r>
          </a:p>
          <a:p>
            <a:pPr algn="just"/>
            <a:r>
              <a:rPr lang="ru-RU" sz="3200" dirty="0" smtClean="0"/>
              <a:t>Влияние хлороформа на размножение у людей не изучено.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428604"/>
            <a:ext cx="7500990" cy="71438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ВОЗДЕЙСТВИЕ НА ОРГАНИЗМ</a:t>
            </a:r>
            <a:endParaRPr lang="ru-RU" dirty="0"/>
          </a:p>
        </p:txBody>
      </p:sp>
      <p:pic>
        <p:nvPicPr>
          <p:cNvPr id="4" name="Picture 2" descr="C:\Documents and Settings\Лена\Мои документы\Мои рисунки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714876" y="4786322"/>
            <a:ext cx="271464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i="1" dirty="0" smtClean="0">
                <a:solidFill>
                  <a:srgbClr val="FF0000"/>
                </a:solidFill>
              </a:rPr>
              <a:t>        Внимание! </a:t>
            </a:r>
          </a:p>
          <a:p>
            <a:pPr algn="ctr">
              <a:buNone/>
            </a:pPr>
            <a:r>
              <a:rPr lang="ru-RU" sz="4400" b="1" i="1" dirty="0" smtClean="0"/>
              <a:t>              Пары хлороформа  имеют наркотическое воздействие, он токсичен для обмена веществ и для внутренних органов, особенно печени</a:t>
            </a:r>
            <a:endParaRPr lang="ru-RU" sz="4400" dirty="0" smtClean="0"/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Picture 2" descr="C:\Documents and Settings\Лена\Рабочий стол\Лена\анимация\интернет\science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178595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64360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         В промышленности хлороформ производят </a:t>
            </a:r>
            <a:r>
              <a:rPr lang="ru-RU" dirty="0" smtClean="0">
                <a:hlinkClick r:id="rId3" tooltip="Хлорирование (страница отсутствует)"/>
              </a:rPr>
              <a:t>хлорированием</a:t>
            </a:r>
            <a:r>
              <a:rPr lang="ru-RU" dirty="0" smtClean="0"/>
              <a:t>, например, </a:t>
            </a:r>
            <a:r>
              <a:rPr lang="ru-RU" dirty="0" smtClean="0">
                <a:hlinkClick r:id="rId4" tooltip="Метан"/>
              </a:rPr>
              <a:t>метана</a:t>
            </a:r>
            <a:r>
              <a:rPr lang="ru-RU" dirty="0" smtClean="0"/>
              <a:t> или </a:t>
            </a:r>
            <a:r>
              <a:rPr lang="ru-RU" dirty="0" smtClean="0">
                <a:hlinkClick r:id="rId5" tooltip="Метилхлорид (страница отсутствует)"/>
              </a:rPr>
              <a:t>хлорметана</a:t>
            </a:r>
            <a:r>
              <a:rPr lang="ru-RU" dirty="0" smtClean="0"/>
              <a:t>, нагревая смесь </a:t>
            </a:r>
            <a:r>
              <a:rPr lang="ru-RU" dirty="0" smtClean="0">
                <a:hlinkClick r:id="rId6" tooltip="Хлор"/>
              </a:rPr>
              <a:t>хлора</a:t>
            </a:r>
            <a:r>
              <a:rPr lang="ru-RU" dirty="0" smtClean="0"/>
              <a:t> и второго вещества до температуры 400—500 °C. </a:t>
            </a:r>
          </a:p>
          <a:p>
            <a:pPr algn="just"/>
            <a:r>
              <a:rPr lang="en-US" dirty="0" smtClean="0">
                <a:hlinkClick r:id="rId4" tooltip="Метан"/>
              </a:rPr>
              <a:t>CH</a:t>
            </a:r>
            <a:r>
              <a:rPr lang="en-US" baseline="-25000" dirty="0" smtClean="0">
                <a:hlinkClick r:id="rId4" tooltip="Метан"/>
              </a:rPr>
              <a:t>4</a:t>
            </a:r>
            <a:r>
              <a:rPr lang="en-US" dirty="0" smtClean="0"/>
              <a:t> + </a:t>
            </a:r>
            <a:r>
              <a:rPr lang="en-US" dirty="0" smtClean="0">
                <a:hlinkClick r:id="rId6" tooltip="Хлор"/>
              </a:rPr>
              <a:t>Cl</a:t>
            </a:r>
            <a:r>
              <a:rPr lang="en-US" baseline="-25000" dirty="0" smtClean="0">
                <a:hlinkClick r:id="rId6" tooltip="Хлор"/>
              </a:rPr>
              <a:t>2</a:t>
            </a:r>
            <a:r>
              <a:rPr lang="en-US" dirty="0" smtClean="0"/>
              <a:t> → </a:t>
            </a:r>
            <a:r>
              <a:rPr lang="en-US" dirty="0" smtClean="0">
                <a:hlinkClick r:id="rId5" tooltip="Метилхлорид (страница отсутствует)"/>
              </a:rPr>
              <a:t>CH</a:t>
            </a:r>
            <a:r>
              <a:rPr lang="en-US" baseline="-25000" dirty="0" smtClean="0">
                <a:hlinkClick r:id="rId5" tooltip="Метилхлорид (страница отсутствует)"/>
              </a:rPr>
              <a:t>3</a:t>
            </a:r>
            <a:r>
              <a:rPr lang="en-US" dirty="0" smtClean="0">
                <a:hlinkClick r:id="rId5" tooltip="Метилхлорид (страница отсутствует)"/>
              </a:rPr>
              <a:t>Cl</a:t>
            </a:r>
            <a:r>
              <a:rPr lang="en-US" dirty="0" smtClean="0"/>
              <a:t> + </a:t>
            </a:r>
            <a:r>
              <a:rPr lang="en-US" dirty="0" err="1" smtClean="0">
                <a:hlinkClick r:id="rId7" tooltip="Соляная кислота"/>
              </a:rPr>
              <a:t>HCl</a:t>
            </a:r>
            <a:r>
              <a:rPr lang="ru-RU" dirty="0" smtClean="0"/>
              <a:t> </a:t>
            </a:r>
          </a:p>
          <a:p>
            <a:pPr algn="just"/>
            <a:r>
              <a:rPr lang="en-US" dirty="0" smtClean="0">
                <a:hlinkClick r:id="rId5" tooltip="Метилхлорид (страница отсутствует)"/>
              </a:rPr>
              <a:t>CH</a:t>
            </a:r>
            <a:r>
              <a:rPr lang="en-US" baseline="-25000" dirty="0" smtClean="0">
                <a:hlinkClick r:id="rId5" tooltip="Метилхлорид (страница отсутствует)"/>
              </a:rPr>
              <a:t>3</a:t>
            </a:r>
            <a:r>
              <a:rPr lang="en-US" dirty="0" smtClean="0">
                <a:hlinkClick r:id="rId5" tooltip="Метилхлорид (страница отсутствует)"/>
              </a:rPr>
              <a:t>Cl</a:t>
            </a:r>
            <a:r>
              <a:rPr lang="en-US" dirty="0" smtClean="0"/>
              <a:t> + </a:t>
            </a:r>
            <a:r>
              <a:rPr lang="en-US" dirty="0" smtClean="0">
                <a:hlinkClick r:id="rId6" tooltip="Хлор"/>
              </a:rPr>
              <a:t>Cl</a:t>
            </a:r>
            <a:r>
              <a:rPr lang="en-US" baseline="-25000" dirty="0" smtClean="0">
                <a:hlinkClick r:id="rId6" tooltip="Хлор"/>
              </a:rPr>
              <a:t>2</a:t>
            </a:r>
            <a:r>
              <a:rPr lang="en-US" dirty="0" smtClean="0"/>
              <a:t> → </a:t>
            </a:r>
            <a:r>
              <a:rPr lang="en-US" dirty="0" smtClean="0">
                <a:hlinkClick r:id="rId8" tooltip="Метиленхлорид (страница отсутствует)"/>
              </a:rPr>
              <a:t>CH</a:t>
            </a:r>
            <a:r>
              <a:rPr lang="en-US" baseline="-25000" dirty="0" smtClean="0">
                <a:hlinkClick r:id="rId8" tooltip="Метиленхлорид (страница отсутствует)"/>
              </a:rPr>
              <a:t>2</a:t>
            </a:r>
            <a:r>
              <a:rPr lang="en-US" dirty="0" smtClean="0">
                <a:hlinkClick r:id="rId8" tooltip="Метиленхлорид (страница отсутствует)"/>
              </a:rPr>
              <a:t>Cl</a:t>
            </a:r>
            <a:r>
              <a:rPr lang="en-US" baseline="-25000" dirty="0" smtClean="0">
                <a:hlinkClick r:id="rId8" tooltip="Метиленхлорид (страница отсутствует)"/>
              </a:rPr>
              <a:t>2</a:t>
            </a:r>
            <a:r>
              <a:rPr lang="en-US" dirty="0" smtClean="0"/>
              <a:t> + </a:t>
            </a:r>
            <a:r>
              <a:rPr lang="en-US" dirty="0" err="1" smtClean="0">
                <a:hlinkClick r:id="rId7" tooltip="Соляная кислота"/>
              </a:rPr>
              <a:t>HCl</a:t>
            </a:r>
            <a:r>
              <a:rPr lang="ru-RU" dirty="0" smtClean="0"/>
              <a:t> </a:t>
            </a:r>
          </a:p>
          <a:p>
            <a:pPr algn="just"/>
            <a:r>
              <a:rPr lang="en-US" dirty="0" smtClean="0">
                <a:hlinkClick r:id="rId8" tooltip="Метиленхлорид (страница отсутствует)"/>
              </a:rPr>
              <a:t>CH</a:t>
            </a:r>
            <a:r>
              <a:rPr lang="en-US" baseline="-25000" dirty="0" smtClean="0">
                <a:hlinkClick r:id="rId8" tooltip="Метиленхлорид (страница отсутствует)"/>
              </a:rPr>
              <a:t>2</a:t>
            </a:r>
            <a:r>
              <a:rPr lang="en-US" dirty="0" smtClean="0">
                <a:hlinkClick r:id="rId8" tooltip="Метиленхлорид (страница отсутствует)"/>
              </a:rPr>
              <a:t>Cl</a:t>
            </a:r>
            <a:r>
              <a:rPr lang="en-US" baseline="-25000" dirty="0" smtClean="0">
                <a:hlinkClick r:id="rId8" tooltip="Метиленхлорид (страница отсутствует)"/>
              </a:rPr>
              <a:t>2</a:t>
            </a:r>
            <a:r>
              <a:rPr lang="en-US" dirty="0" smtClean="0"/>
              <a:t> +</a:t>
            </a:r>
            <a:r>
              <a:rPr lang="en-US" dirty="0" smtClean="0">
                <a:hlinkClick r:id="rId6" tooltip="Хлор"/>
              </a:rPr>
              <a:t>Cl</a:t>
            </a:r>
            <a:r>
              <a:rPr lang="en-US" baseline="-25000" dirty="0" smtClean="0">
                <a:hlinkClick r:id="rId6" tooltip="Хлор"/>
              </a:rPr>
              <a:t>2</a:t>
            </a:r>
            <a:r>
              <a:rPr lang="en-US" dirty="0" smtClean="0"/>
              <a:t> → CHCl</a:t>
            </a:r>
            <a:r>
              <a:rPr lang="en-US" baseline="-25000" dirty="0" smtClean="0"/>
              <a:t>3</a:t>
            </a:r>
            <a:r>
              <a:rPr lang="en-US" dirty="0" smtClean="0"/>
              <a:t> + </a:t>
            </a:r>
            <a:r>
              <a:rPr lang="en-US" dirty="0" err="1" smtClean="0">
                <a:hlinkClick r:id="rId7" tooltip="Соляная кислота"/>
              </a:rPr>
              <a:t>HCl</a:t>
            </a:r>
            <a:r>
              <a:rPr lang="ru-RU" dirty="0" smtClean="0"/>
              <a:t> </a:t>
            </a:r>
          </a:p>
          <a:p>
            <a:pPr algn="just"/>
            <a:r>
              <a:rPr lang="en-US" dirty="0" smtClean="0"/>
              <a:t>CHCl</a:t>
            </a:r>
            <a:r>
              <a:rPr lang="en-US" baseline="-25000" dirty="0" smtClean="0"/>
              <a:t>3</a:t>
            </a:r>
            <a:r>
              <a:rPr lang="en-US" dirty="0" smtClean="0"/>
              <a:t> + </a:t>
            </a:r>
            <a:r>
              <a:rPr lang="en-US" dirty="0" smtClean="0">
                <a:hlinkClick r:id="rId6" tooltip="Хлор"/>
              </a:rPr>
              <a:t>Cl</a:t>
            </a:r>
            <a:r>
              <a:rPr lang="en-US" baseline="-25000" dirty="0" smtClean="0">
                <a:hlinkClick r:id="rId6" tooltip="Хлор"/>
              </a:rPr>
              <a:t>2</a:t>
            </a:r>
            <a:r>
              <a:rPr lang="en-US" dirty="0" smtClean="0"/>
              <a:t> → </a:t>
            </a:r>
            <a:r>
              <a:rPr lang="en-US" dirty="0" smtClean="0">
                <a:hlinkClick r:id="rId9" tooltip="Четыреххлористый углерод"/>
              </a:rPr>
              <a:t>CCl</a:t>
            </a:r>
            <a:r>
              <a:rPr lang="en-US" baseline="-25000" dirty="0" smtClean="0">
                <a:hlinkClick r:id="rId9" tooltip="Четыреххлористый углерод"/>
              </a:rPr>
              <a:t>4</a:t>
            </a:r>
            <a:r>
              <a:rPr lang="en-US" dirty="0" smtClean="0"/>
              <a:t> + </a:t>
            </a:r>
            <a:r>
              <a:rPr lang="en-US" dirty="0" err="1" smtClean="0">
                <a:hlinkClick r:id="rId7" tooltip="Соляная кислота"/>
              </a:rPr>
              <a:t>HCl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       Результатом процесса является смесь, состоящая из </a:t>
            </a:r>
            <a:r>
              <a:rPr lang="ru-RU" dirty="0" err="1" smtClean="0">
                <a:hlinkClick r:id="rId5" tooltip="Метилхлорид (страница отсутствует)"/>
              </a:rPr>
              <a:t>метилхлорида</a:t>
            </a:r>
            <a:r>
              <a:rPr lang="ru-RU" dirty="0" smtClean="0"/>
              <a:t>, </a:t>
            </a:r>
            <a:r>
              <a:rPr lang="ru-RU" dirty="0" err="1" smtClean="0">
                <a:hlinkClick r:id="rId10" tooltip="Дихлорметан (страница отсутствует)"/>
              </a:rPr>
              <a:t>дихлорметана</a:t>
            </a:r>
            <a:r>
              <a:rPr lang="ru-RU" dirty="0" smtClean="0"/>
              <a:t>, хлороформа и </a:t>
            </a:r>
            <a:r>
              <a:rPr lang="ru-RU" dirty="0" err="1" smtClean="0">
                <a:hlinkClick r:id="rId11" tooltip="Тетрахлорметан"/>
              </a:rPr>
              <a:t>тетрахлорметана</a:t>
            </a:r>
            <a:r>
              <a:rPr lang="ru-RU" dirty="0" smtClean="0"/>
              <a:t>. Разделение веществ осуществляется </a:t>
            </a:r>
            <a:r>
              <a:rPr lang="ru-RU" dirty="0" smtClean="0">
                <a:hlinkClick r:id="rId12" tooltip="Дистилляция"/>
              </a:rPr>
              <a:t>дистилляцией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   В лаборатории хлороформ можно получить также по реакции между ацетоном и гипохлоритом кальция (хлорной известью). В домашних условиях нагревая этиловый спирт(С</a:t>
            </a:r>
            <a:r>
              <a:rPr lang="ru-RU" baseline="-25000" dirty="0" smtClean="0"/>
              <a:t>2</a:t>
            </a:r>
            <a:r>
              <a:rPr lang="ru-RU" dirty="0" smtClean="0"/>
              <a:t>Н</a:t>
            </a:r>
            <a:r>
              <a:rPr lang="ru-RU" baseline="-25000" dirty="0" smtClean="0"/>
              <a:t>5</a:t>
            </a:r>
            <a:r>
              <a:rPr lang="ru-RU" dirty="0" smtClean="0"/>
              <a:t>ОН)с хлорной известью(СаОСl</a:t>
            </a:r>
            <a:r>
              <a:rPr lang="ru-RU" baseline="-25000" dirty="0" smtClean="0"/>
              <a:t>2</a:t>
            </a:r>
            <a:r>
              <a:rPr lang="ru-RU" dirty="0" smtClean="0"/>
              <a:t>) получаем тот же хлороформ.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ПОЛУЧЕНИЕ: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 descr="C:\Documents and Settings\Лена\Мои документы\Мои рисунки\хлороформ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57818" y="1928802"/>
            <a:ext cx="335758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90914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Домашнее задание:  </a:t>
            </a:r>
            <a:b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72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ξ</a:t>
            </a: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 6 </a:t>
            </a:r>
            <a:b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стр. 26-27</a:t>
            </a:r>
            <a:endParaRPr lang="ru-RU" sz="7200" dirty="0"/>
          </a:p>
        </p:txBody>
      </p:sp>
      <p:pic>
        <p:nvPicPr>
          <p:cNvPr id="4" name="Picture 6" descr="C:\Documents and Settings\Лена\Рабочий стол\с раб. стола\картинки 2\standard\Stddir4\PE01821_.WM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928934"/>
            <a:ext cx="3026875" cy="3435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643174" y="2000240"/>
            <a:ext cx="3214710" cy="6429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286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</a:t>
            </a:r>
            <a:r>
              <a:rPr lang="ru-RU" i="1" dirty="0" smtClean="0"/>
              <a:t>  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ЦЕЛИ УРОКА: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   Рассмотреть физические свойства алканов. Показать зависимость физических свойств от их молекулярной массы.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Ознакомить с применением хлороформа, показать его токсичность.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Тема урока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Физические свойства алканов. А/Н: Хлороформ, его применение, а также токсичность.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Лена\Рабочий стол\Лена\анимация\интернет\doc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429000"/>
            <a:ext cx="235745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500726"/>
          </a:xfrm>
        </p:spPr>
        <p:txBody>
          <a:bodyPr>
            <a:normAutofit/>
          </a:bodyPr>
          <a:lstStyle/>
          <a:p>
            <a:pPr marL="609600" indent="-609600" algn="just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87000"/>
              <a:buFontTx/>
              <a:buAutoNum type="arabicPeriod"/>
            </a:pPr>
            <a:r>
              <a:rPr lang="ru-RU" sz="3600" dirty="0" smtClean="0"/>
              <a:t>Метан, этан, пропан, бутан при обычных условиях – бесцветные газы с очень слабым запахом. Метан легче воздуха. Метан легче воздуха, этан чуть тяжелее, пропан и бутан тяжелее воздуха. Плохо растворимы в воде. На воздухе горят, образуют взрывчатые смеси с воздухом и кислородом. Ядовиты, вызывают тяжелый наркоз. </a:t>
            </a:r>
          </a:p>
          <a:p>
            <a:pPr algn="just">
              <a:buClr>
                <a:schemeClr val="bg2">
                  <a:lumMod val="50000"/>
                </a:schemeClr>
              </a:buClr>
              <a:buSzPct val="87000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75000"/>
                  </a:schemeClr>
                </a:solidFill>
              </a:rPr>
              <a:t>Физические свойства:</a:t>
            </a:r>
            <a:endParaRPr lang="ru-RU" sz="5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5" descr="C:\Documents and Settings\Лена\Рабочий стол\с раб. стола\картинки 2\Pub60cor\Corpbas\J007879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5722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10140"/>
          </a:xfrm>
        </p:spPr>
        <p:txBody>
          <a:bodyPr/>
          <a:lstStyle/>
          <a:p>
            <a:pPr algn="just"/>
            <a:r>
              <a:rPr lang="ru-RU" sz="3600" dirty="0" smtClean="0"/>
              <a:t>Н-пентан до Н-С16Н34 бесцветные жидкости со слабым приятным запахом или без запаха. В воде нерастворимы, легче воды, на воздухе горят, пары с кислородом образуют взрывчатые смеси. Пентан, </a:t>
            </a:r>
            <a:r>
              <a:rPr lang="ru-RU" sz="3600" dirty="0" err="1" smtClean="0"/>
              <a:t>гексан</a:t>
            </a:r>
            <a:r>
              <a:rPr lang="ru-RU" sz="3600" dirty="0" smtClean="0"/>
              <a:t>, гептан, октан – </a:t>
            </a:r>
          </a:p>
          <a:p>
            <a:pPr algn="just">
              <a:buNone/>
            </a:pPr>
            <a:r>
              <a:rPr lang="ru-RU" sz="3600" dirty="0" smtClean="0"/>
              <a:t>   в виде паров наркоз.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75000"/>
                  </a:schemeClr>
                </a:solidFill>
              </a:rPr>
              <a:t>Физические свойства:</a:t>
            </a:r>
            <a:endParaRPr lang="ru-RU" sz="5400" dirty="0"/>
          </a:p>
        </p:txBody>
      </p:sp>
      <p:pic>
        <p:nvPicPr>
          <p:cNvPr id="4" name="Picture 3" descr="C:\Documents and Settings\Лена\Рабочий стол\с раб. стола\картинки 2\standard\Stddir2\BS01161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643446"/>
            <a:ext cx="2000232" cy="1830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4000" dirty="0" smtClean="0"/>
              <a:t>От н-С17Н36 и выше – твердые вещества белового цвета, нерастворимы в воде, легче воды, на воздухе горят. При высоких температурах пары с кислородом воздуха образуют взрывчатые смеси. </a:t>
            </a:r>
            <a:r>
              <a:rPr lang="ru-RU" sz="4000" dirty="0" err="1" smtClean="0"/>
              <a:t>Неядовиты</a:t>
            </a:r>
            <a:r>
              <a:rPr lang="ru-RU" sz="4000" dirty="0" smtClean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75000"/>
                  </a:schemeClr>
                </a:solidFill>
              </a:rPr>
              <a:t>              Физические свойства:</a:t>
            </a:r>
            <a:endParaRPr lang="ru-RU" sz="5400" dirty="0"/>
          </a:p>
        </p:txBody>
      </p:sp>
      <p:pic>
        <p:nvPicPr>
          <p:cNvPr id="4" name="Picture 4" descr="C:\Documents and Settings\Лена\Рабочий стол\с раб. стола\картинки 2\standard\Stddir2\ED00316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8596" y="214290"/>
            <a:ext cx="2143140" cy="138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-облако 14"/>
          <p:cNvSpPr/>
          <p:nvPr/>
        </p:nvSpPr>
        <p:spPr>
          <a:xfrm flipH="1">
            <a:off x="2928926" y="0"/>
            <a:ext cx="6000792" cy="22859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7554" y="285728"/>
            <a:ext cx="5329246" cy="164307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istral" pitchFamily="66" charset="0"/>
              </a:rPr>
              <a:t>   Как изменяются свойства алканов с увеличением числа атомов</a:t>
            </a:r>
            <a:br>
              <a:rPr lang="ru-RU" sz="2800" dirty="0" smtClean="0">
                <a:latin typeface="Mistral" pitchFamily="66" charset="0"/>
              </a:rPr>
            </a:br>
            <a:r>
              <a:rPr lang="ru-RU" sz="2800" dirty="0" smtClean="0">
                <a:latin typeface="Mistral" pitchFamily="66" charset="0"/>
              </a:rPr>
              <a:t>                углерода в молекуле?</a:t>
            </a:r>
            <a:endParaRPr lang="ru-RU" sz="2800" dirty="0">
              <a:latin typeface="Mistral" pitchFamily="66" charset="0"/>
            </a:endParaRPr>
          </a:p>
        </p:txBody>
      </p:sp>
      <p:pic>
        <p:nvPicPr>
          <p:cNvPr id="19464" name="Picture 8" descr="C:\Documents and Settings\Лена\Рабочий стол\с раб. стола\картинки 2\standard\Stddir4\PE02742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571744"/>
            <a:ext cx="2143140" cy="2503493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28596" y="2428868"/>
            <a:ext cx="6000792" cy="392909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>Чем больше молекулярная масса и длиннее цепь, тем сильнее взаимодействие между молекулами. То есть с увеличением числа атомов углерода в молекуле возрастают температуры плавления и кипения углеводородов.</a:t>
            </a:r>
            <a:endParaRPr lang="ru-RU" sz="3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б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8572560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Лена\Мои документы\Мои рисунки\зависимость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</p:spPr>
      </p:pic>
      <p:pic>
        <p:nvPicPr>
          <p:cNvPr id="4" name="Picture 4" descr="C:\Documents and Settings\Лена\Рабочий стол\с раб. стола\картинки 2\смайлы\все\Смайлы.files\image24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571612"/>
            <a:ext cx="207170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лороформ">
            <a:hlinkClick r:id="rId3" tooltip="Хлороформ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46" y="1428736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Хлорофо́рм</a:t>
            </a:r>
            <a:r>
              <a:rPr lang="ru-RU" sz="3500" dirty="0" smtClean="0"/>
              <a:t> (он же </a:t>
            </a:r>
            <a:r>
              <a:rPr lang="ru-RU" sz="3500" b="1" dirty="0" err="1" smtClean="0"/>
              <a:t>трихлормета́н</a:t>
            </a:r>
            <a:r>
              <a:rPr lang="ru-RU" sz="3500" dirty="0" smtClean="0"/>
              <a:t> или </a:t>
            </a:r>
            <a:r>
              <a:rPr lang="ru-RU" sz="3500" b="1" dirty="0" err="1" smtClean="0"/>
              <a:t>метилтрихлорид</a:t>
            </a:r>
            <a:r>
              <a:rPr lang="ru-RU" sz="3500" dirty="0" smtClean="0"/>
              <a:t>) — </a:t>
            </a:r>
            <a:r>
              <a:rPr lang="ru-RU" sz="3500" dirty="0" smtClean="0">
                <a:hlinkClick r:id="rId5" tooltip="Химическое соединение"/>
              </a:rPr>
              <a:t>химическое соединение</a:t>
            </a:r>
            <a:r>
              <a:rPr lang="ru-RU" sz="3500" dirty="0" smtClean="0"/>
              <a:t> с </a:t>
            </a:r>
            <a:r>
              <a:rPr lang="ru-RU" sz="3500" dirty="0" smtClean="0">
                <a:hlinkClick r:id="rId6" tooltip="Химическая формула"/>
              </a:rPr>
              <a:t>формулой</a:t>
            </a:r>
            <a:r>
              <a:rPr lang="ru-RU" sz="3500" dirty="0" smtClean="0"/>
              <a:t> </a:t>
            </a:r>
            <a:r>
              <a:rPr lang="ru-RU" sz="3500" dirty="0" smtClean="0">
                <a:hlinkClick r:id="rId7" tooltip="Углерод"/>
              </a:rPr>
              <a:t>C</a:t>
            </a:r>
            <a:r>
              <a:rPr lang="ru-RU" sz="3500" dirty="0" smtClean="0">
                <a:hlinkClick r:id="rId8" tooltip="Водород"/>
              </a:rPr>
              <a:t>H</a:t>
            </a:r>
            <a:r>
              <a:rPr lang="ru-RU" sz="3500" dirty="0" smtClean="0">
                <a:hlinkClick r:id="rId9" tooltip="Хлор"/>
              </a:rPr>
              <a:t>Cl</a:t>
            </a:r>
            <a:r>
              <a:rPr lang="ru-RU" sz="3500" baseline="-25000" dirty="0" smtClean="0">
                <a:solidFill>
                  <a:srgbClr val="FFFF00"/>
                </a:solidFill>
              </a:rPr>
              <a:t>3</a:t>
            </a:r>
            <a:r>
              <a:rPr lang="ru-RU" sz="3500" dirty="0" smtClean="0"/>
              <a:t>. В нормальных условиях является бесцветной летучей </a:t>
            </a:r>
            <a:r>
              <a:rPr lang="ru-RU" sz="3500" dirty="0" smtClean="0">
                <a:hlinkClick r:id="rId10" tooltip="Жидкость"/>
              </a:rPr>
              <a:t>жидкостью</a:t>
            </a:r>
            <a:r>
              <a:rPr lang="ru-RU" sz="3500" dirty="0" smtClean="0"/>
              <a:t> </a:t>
            </a:r>
            <a:r>
              <a:rPr lang="ru-RU" sz="3500" dirty="0" err="1" smtClean="0"/>
              <a:t>c</a:t>
            </a:r>
            <a:r>
              <a:rPr lang="ru-RU" sz="3500" dirty="0" smtClean="0"/>
              <a:t> эфирным запахом и сладким вкусом. Практически нерастворим в воде, смешивается с большинством органических растворителей. </a:t>
            </a:r>
            <a:r>
              <a:rPr lang="ru-RU" sz="3500" dirty="0" err="1" smtClean="0"/>
              <a:t>Негорюч</a:t>
            </a:r>
            <a:r>
              <a:rPr lang="ru-RU" sz="3500" dirty="0" smtClean="0"/>
              <a:t>, хотя будет гореть, будучи смешанным с более горючими веществами. Срок хранения 8 лет. </a:t>
            </a:r>
          </a:p>
          <a:p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/>
              <a:t>ХЛОРОФОРМ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167</TotalTime>
  <Words>750</Words>
  <PresentationFormat>Экран (4:3)</PresentationFormat>
  <Paragraphs>71</Paragraphs>
  <Slides>17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Бумажная</vt:lpstr>
      <vt:lpstr>CorelDRAW</vt:lpstr>
      <vt:lpstr>урок № 3  в  теме «ПРЕДЕЛЬНЫЕ УГЛЕВОДОРОДЫ» </vt:lpstr>
      <vt:lpstr>Тема урока: Физические свойства алканов. А/Н: Хлороформ, его применение, а также токсичность.</vt:lpstr>
      <vt:lpstr>Физические свойства:</vt:lpstr>
      <vt:lpstr>Физические свойства:</vt:lpstr>
      <vt:lpstr>              Физические свойства:</vt:lpstr>
      <vt:lpstr>   Как изменяются свойства алканов с увеличением числа атомов                 углерода в молекуле?</vt:lpstr>
      <vt:lpstr>Слайд 7</vt:lpstr>
      <vt:lpstr>Слайд 8</vt:lpstr>
      <vt:lpstr>ХЛОРОФОРМ</vt:lpstr>
      <vt:lpstr>Странички  истории</vt:lpstr>
      <vt:lpstr>Физические свойства:</vt:lpstr>
      <vt:lpstr>ПРИМЕНЕНИЕ:</vt:lpstr>
      <vt:lpstr>ВОЗДЕЙСТВИЕ НА ОРГАНИЗМ</vt:lpstr>
      <vt:lpstr>ВОЗДЕЙСТВИЕ НА ОРГАНИЗМ</vt:lpstr>
      <vt:lpstr>Слайд 15</vt:lpstr>
      <vt:lpstr>ПОЛУЧЕНИЕ:</vt:lpstr>
      <vt:lpstr>Домашнее задание:   ξ  6  стр. 26-27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 3  в  теме «ПРЕДЕЛЬНЫЕ УГЛЕВОДОРОДЫ» </dc:title>
  <cp:lastModifiedBy>Admin</cp:lastModifiedBy>
  <cp:revision>25</cp:revision>
  <dcterms:modified xsi:type="dcterms:W3CDTF">2009-01-30T18:23:03Z</dcterms:modified>
</cp:coreProperties>
</file>