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2" r:id="rId3"/>
    <p:sldId id="261" r:id="rId4"/>
    <p:sldId id="260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294" autoAdjust="0"/>
    <p:restoredTop sz="94660"/>
  </p:normalViewPr>
  <p:slideViewPr>
    <p:cSldViewPr>
      <p:cViewPr varScale="1">
        <p:scale>
          <a:sx n="69" d="100"/>
          <a:sy n="69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stank.ru/pics/mtext/237.jpg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mg.photographer.ru/pictures/438/438118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s-autostyle.ru/img/upload/b_1181566890_7.jpg" TargetMode="External"/><Relationship Id="rId13" Type="http://schemas.openxmlformats.org/officeDocument/2006/relationships/image" Target="../media/image17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12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cortecvpci.ru/images/news/4.jpg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1.jpeg"/><Relationship Id="rId10" Type="http://schemas.openxmlformats.org/officeDocument/2006/relationships/image" Target="../media/image14.jpeg"/><Relationship Id="rId4" Type="http://schemas.openxmlformats.org/officeDocument/2006/relationships/image" Target="../media/image10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http://im3-tub.yandex.net/i?id=6263829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857760"/>
            <a:ext cx="1928826" cy="1363816"/>
          </a:xfrm>
          <a:prstGeom prst="rect">
            <a:avLst/>
          </a:prstGeom>
          <a:noFill/>
        </p:spPr>
      </p:pic>
      <p:pic>
        <p:nvPicPr>
          <p:cNvPr id="3" name="Picture 5" descr="Картинка 55 из 35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85" y="4768453"/>
            <a:ext cx="1928837" cy="1446628"/>
          </a:xfrm>
          <a:prstGeom prst="rect">
            <a:avLst/>
          </a:prstGeom>
          <a:noFill/>
        </p:spPr>
      </p:pic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714480" y="285729"/>
            <a:ext cx="678661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«Коррозия металлов. Защита от коррозии»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Цели урока: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изучить химическую и электрохимическую коррозию как </a:t>
            </a:r>
            <a:r>
              <a:rPr lang="ru-RU" sz="2000" dirty="0" err="1" smtClean="0">
                <a:solidFill>
                  <a:schemeClr val="bg1"/>
                </a:solidFill>
              </a:rPr>
              <a:t>окислительно</a:t>
            </a:r>
            <a:r>
              <a:rPr lang="ru-RU" sz="2000" dirty="0" smtClean="0">
                <a:solidFill>
                  <a:schemeClr val="bg1"/>
                </a:solidFill>
              </a:rPr>
              <a:t> - восстановительные процессы; рассмотреть бытовые и экологические проблемы, вызываемые процессами коррозии;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продолжить формирование умений учащихся проводить исследования, строить логические цепочки и выводы из наблюдений, прогнозировать решение некоторых проблем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воспитание активной позиции учащегося, в предоставлении ему реального права выбора, обучение навыкам общения, воспитание ответственного отношения к коллективной работе</a:t>
            </a:r>
          </a:p>
          <a:p>
            <a:pPr algn="just">
              <a:buFont typeface="Arial" pitchFamily="34" charset="0"/>
              <a:buChar char="•"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9" descr="http://im7-tub.yandex.net/i?id=12955872&amp;tov=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5286388"/>
            <a:ext cx="2000254" cy="1350671"/>
          </a:xfrm>
          <a:prstGeom prst="rect">
            <a:avLst/>
          </a:prstGeom>
          <a:noFill/>
        </p:spPr>
      </p:pic>
      <p:pic>
        <p:nvPicPr>
          <p:cNvPr id="6146" name="Picture 2" descr="Картинка 6 из 38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9256" y="4929198"/>
            <a:ext cx="1680204" cy="1714512"/>
          </a:xfrm>
          <a:prstGeom prst="rect">
            <a:avLst/>
          </a:prstGeom>
          <a:noFill/>
        </p:spPr>
      </p:pic>
      <p:pic>
        <p:nvPicPr>
          <p:cNvPr id="6148" name="Picture 4" descr="http://im3-tub.yandex.net/i?id=18883263&amp;tov=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2786058"/>
            <a:ext cx="1019175" cy="1400176"/>
          </a:xfrm>
          <a:prstGeom prst="rect">
            <a:avLst/>
          </a:prstGeom>
          <a:noFill/>
        </p:spPr>
      </p:pic>
      <p:pic>
        <p:nvPicPr>
          <p:cNvPr id="6150" name="Picture 6" descr="http://im8-tub.yandex.net/i?id=1166519&amp;tov=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5286388"/>
            <a:ext cx="1857388" cy="1318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85918" y="571480"/>
          <a:ext cx="6929486" cy="5212108"/>
        </p:xfrm>
        <a:graphic>
          <a:graphicData uri="http://schemas.openxmlformats.org/drawingml/2006/table">
            <a:tbl>
              <a:tblPr/>
              <a:tblGrid>
                <a:gridCol w="6929486"/>
              </a:tblGrid>
              <a:tr h="102870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6510" algn="l"/>
                          <a:tab pos="111125" algn="l"/>
                        </a:tabLs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Вопросы для «тихого» опроса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6510" algn="l"/>
                          <a:tab pos="111125" algn="l"/>
                        </a:tabLs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чем объяснить, что металлы проводят электрический ток?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6510" algn="l"/>
                          <a:tab pos="62230" algn="l"/>
                          <a:tab pos="111125" algn="l"/>
                        </a:tabLs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что такое металлургия?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6510" algn="l"/>
                          <a:tab pos="62230" algn="l"/>
                          <a:tab pos="111125" algn="l"/>
                          <a:tab pos="291465" algn="l"/>
                        </a:tabLs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что такое пирометаллургия?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-68580" algn="l"/>
                          <a:tab pos="62230" algn="l"/>
                          <a:tab pos="111125" algn="l"/>
                          <a:tab pos="291465" algn="l"/>
                        </a:tabLs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 каком виде металлы находятся в природе и почему, какие металлы встречаются в природе свободном состоянии?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коррозия\avtodor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2445370" cy="1928826"/>
          </a:xfrm>
          <a:prstGeom prst="rect">
            <a:avLst/>
          </a:prstGeom>
          <a:noFill/>
        </p:spPr>
      </p:pic>
      <p:pic>
        <p:nvPicPr>
          <p:cNvPr id="1027" name="Picture 3" descr="D:\Мои документы\коррозия\img108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4586" y="3000372"/>
            <a:ext cx="2949414" cy="2573364"/>
          </a:xfrm>
          <a:prstGeom prst="rect">
            <a:avLst/>
          </a:prstGeom>
          <a:noFill/>
        </p:spPr>
      </p:pic>
      <p:pic>
        <p:nvPicPr>
          <p:cNvPr id="1029" name="Picture 5" descr="http://im6-tub.yandex.net/i?id=29926865&amp;tov=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857232"/>
            <a:ext cx="1768089" cy="2357454"/>
          </a:xfrm>
          <a:prstGeom prst="rect">
            <a:avLst/>
          </a:prstGeom>
          <a:noFill/>
        </p:spPr>
      </p:pic>
      <p:pic>
        <p:nvPicPr>
          <p:cNvPr id="1031" name="Picture 7" descr="http://im4-tub.yandex.net/i?id=2975160&amp;tov=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571876"/>
            <a:ext cx="1648810" cy="2428892"/>
          </a:xfrm>
          <a:prstGeom prst="rect">
            <a:avLst/>
          </a:prstGeom>
          <a:noFill/>
        </p:spPr>
      </p:pic>
      <p:pic>
        <p:nvPicPr>
          <p:cNvPr id="1033" name="Picture 9" descr="Картинка 347 из 4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4643446"/>
            <a:ext cx="2767026" cy="1981191"/>
          </a:xfrm>
          <a:prstGeom prst="rect">
            <a:avLst/>
          </a:prstGeom>
          <a:noFill/>
        </p:spPr>
      </p:pic>
      <p:pic>
        <p:nvPicPr>
          <p:cNvPr id="1035" name="Picture 11" descr="Картинка 409 из 500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36" y="357166"/>
            <a:ext cx="2617576" cy="2286016"/>
          </a:xfrm>
          <a:prstGeom prst="rect">
            <a:avLst/>
          </a:prstGeom>
          <a:noFill/>
        </p:spPr>
      </p:pic>
      <p:pic>
        <p:nvPicPr>
          <p:cNvPr id="3077" name="Picture 5" descr="http://www.proektstroy.ru/pict/writes/8397--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642918"/>
            <a:ext cx="1643074" cy="2379172"/>
          </a:xfrm>
          <a:prstGeom prst="rect">
            <a:avLst/>
          </a:prstGeom>
          <a:noFill/>
        </p:spPr>
      </p:pic>
      <p:pic>
        <p:nvPicPr>
          <p:cNvPr id="3079" name="Picture 7" descr="http://im6-tub.yandex.net/i?id=9510187&amp;tov=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2714620"/>
            <a:ext cx="2140908" cy="1500198"/>
          </a:xfrm>
          <a:prstGeom prst="rect">
            <a:avLst/>
          </a:prstGeom>
          <a:noFill/>
        </p:spPr>
      </p:pic>
      <p:pic>
        <p:nvPicPr>
          <p:cNvPr id="3081" name="Picture 9" descr="http://im7-tub.yandex.net/i?id=36910661&amp;tov=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71868" y="5000636"/>
            <a:ext cx="2202912" cy="1660659"/>
          </a:xfrm>
          <a:prstGeom prst="rect">
            <a:avLst/>
          </a:prstGeom>
          <a:noFill/>
        </p:spPr>
      </p:pic>
      <p:pic>
        <p:nvPicPr>
          <p:cNvPr id="3083" name="Picture 11" descr="http://im0-tub.yandex.net/i?id=486953&amp;tov=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857884" y="4572008"/>
            <a:ext cx="1714512" cy="2071679"/>
          </a:xfrm>
          <a:prstGeom prst="rect">
            <a:avLst/>
          </a:prstGeom>
          <a:noFill/>
        </p:spPr>
      </p:pic>
      <p:pic>
        <p:nvPicPr>
          <p:cNvPr id="3085" name="Picture 13" descr="http://im6-tub.yandex.net/i?id=22576158&amp;tov=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86314" y="928670"/>
            <a:ext cx="1990729" cy="1857388"/>
          </a:xfrm>
          <a:prstGeom prst="rect">
            <a:avLst/>
          </a:prstGeom>
          <a:noFill/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2056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Защита от коррозии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08" y="1071546"/>
          <a:ext cx="6143668" cy="3324249"/>
        </p:xfrm>
        <a:graphic>
          <a:graphicData uri="http://schemas.openxmlformats.org/drawingml/2006/table">
            <a:tbl>
              <a:tblPr/>
              <a:tblGrid>
                <a:gridCol w="3071834"/>
                <a:gridCol w="3071834"/>
              </a:tblGrid>
              <a:tr h="42862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Заполнить таблицу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Способ защиты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Влажный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воздух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5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Гальваническая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 (контакт разных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металлов)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4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Благоприятная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среда (например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присутствие ионов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хлора)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28794" y="642919"/>
          <a:ext cx="6786610" cy="5804250"/>
        </p:xfrm>
        <a:graphic>
          <a:graphicData uri="http://schemas.openxmlformats.org/drawingml/2006/table">
            <a:tbl>
              <a:tblPr/>
              <a:tblGrid>
                <a:gridCol w="2130680"/>
                <a:gridCol w="4655930"/>
              </a:tblGrid>
              <a:tr h="3548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Проверка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Способ защиты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3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Влажный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воздух</a:t>
                      </a: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Нанесение защитных покрытий на поверхности предохраняемого от коррозии металла. Для этого часто используют масляные краски, эмали, лаки, другие металлы.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состава сплава Использование нержавеющих сталей, содержащих специальные добавки. Например, «нержавейка», из которой изготавливают столовые приборы, содержит до 12% хрома и до 10% никеля.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Гальваническая пара</a:t>
                      </a: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контакта с более активным металлом — </a:t>
                      </a:r>
                      <a:r>
                        <a:rPr kumimoji="0" lang="ru-RU" sz="18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протектором.</a:t>
                      </a: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Благоприятная среда, например, присутствие ионов хлора.</a:t>
                      </a: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в рабочую среду, где находятся металлические детали, веществ, уменьшают агрессивность среды. Такие вещества называются </a:t>
                      </a:r>
                      <a:r>
                        <a:rPr kumimoji="0" lang="ru-RU" sz="18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ингибиторами коррозии.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42852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Вопросы для закрепления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785794"/>
          <a:ext cx="7215238" cy="5212080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1078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8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подвале дома обнаружили ящик с гвоздями, но от неправильных условий хранения многие из них были покрыты ржавчиной.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</a:t>
                      </a: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 представляет собой ржавчина с химической точки зрения?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Каким простым способом можно удалить ржавчину?</a:t>
                      </a: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Молодая хозяйка повесила сушить белье на железную проволоку, натянутую между стойками. Когда белье высохло, она с ужасом обнаружила на чистом белье желтые полосы.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объяснить появление полос на белье?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можно избавиться от этих пятен?</a:t>
                      </a: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0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домашней мастерской всегда много инструментов, запчастей и материалов, которые в основном изготовлены из металлов и их сплавов. Но вот беда — при хранении металлические изделия подвергаются коррозии.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Укажите условия хранения металлических изделий, которые продлят срок их службы.</a:t>
                      </a: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85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Соляная кислота с добавкой ингибитора нашла применение для очистки паровых котлов от отложений накипи и удаления с поверхности металлов ржавчины и окалины.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Почему?</a:t>
                      </a: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214422"/>
          <a:ext cx="8001056" cy="1571636"/>
        </p:xfrm>
        <a:graphic>
          <a:graphicData uri="http://schemas.openxmlformats.org/drawingml/2006/table">
            <a:tbl>
              <a:tblPr/>
              <a:tblGrid>
                <a:gridCol w="1786644"/>
                <a:gridCol w="6214412"/>
              </a:tblGrid>
              <a:tr h="1571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Домашнее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задание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учебник Г.Е. Рудзитис, Химия-11, Москва, Просвещение, 2008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§ 20, стр. 84-88, упр.11-13, задача №1, 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стр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88.</a:t>
                      </a:r>
                    </a:p>
                  </a:txBody>
                  <a:tcPr marL="66603" marR="66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323232"/>
      </a:dk2>
      <a:lt2>
        <a:srgbClr val="FDE5CC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424</Words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Защита от коррозии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«Ко «Коррозия металлов. Защита от коррозии» ррозия мет «Коррозия металлов. Защита от коррозии» аллов. Защита от коррозии» </dc:title>
  <cp:lastModifiedBy>user</cp:lastModifiedBy>
  <cp:revision>23</cp:revision>
  <dcterms:modified xsi:type="dcterms:W3CDTF">2009-01-30T04:50:38Z</dcterms:modified>
</cp:coreProperties>
</file>