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</p:sldMasterIdLst>
  <p:sldIdLst>
    <p:sldId id="256" r:id="rId2"/>
    <p:sldId id="257" r:id="rId3"/>
    <p:sldId id="258" r:id="rId4"/>
    <p:sldId id="259" r:id="rId5"/>
    <p:sldId id="272" r:id="rId6"/>
    <p:sldId id="275" r:id="rId7"/>
    <p:sldId id="276" r:id="rId8"/>
    <p:sldId id="260" r:id="rId9"/>
    <p:sldId id="262" r:id="rId10"/>
    <p:sldId id="261" r:id="rId11"/>
    <p:sldId id="263" r:id="rId12"/>
    <p:sldId id="264" r:id="rId13"/>
    <p:sldId id="277" r:id="rId14"/>
    <p:sldId id="265" r:id="rId15"/>
    <p:sldId id="266" r:id="rId16"/>
    <p:sldId id="267" r:id="rId17"/>
    <p:sldId id="269" r:id="rId18"/>
    <p:sldId id="270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432" autoAdjust="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8FB20-CE0E-48DC-AD4D-7A1273F936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7378A-5437-48AD-8990-B1B3C1803B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242F9-8253-40AB-845F-4B650BB6D8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53B67-3BAA-4209-B6C0-2F15327287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B8DA8-EFE9-4B90-ABDF-0AD53E8E02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BDFE1-4AFF-4076-A61F-F070B5F0BC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B30AA-A5DF-4677-8645-4BF94D7F80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69623-8E3C-48E2-A562-908CA8BF14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ACCFE-5BC1-475B-8120-8CCC46FC2C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3FC50-71BD-4F35-96B3-9DC4097AD8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28B54-CF78-45D8-8C24-79EB3A6DBE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DEEE3-0DD0-426B-863C-1C30CE673F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C05C1-D12B-48C1-BFF6-4364FFA35B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150BB-22E8-4EC3-B1E9-D76AC52CE0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C786AD7-2403-452E-B208-9CD09B43B8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34" r:id="rId1"/>
    <p:sldLayoutId id="2147483828" r:id="rId2"/>
    <p:sldLayoutId id="2147483835" r:id="rId3"/>
    <p:sldLayoutId id="2147483829" r:id="rId4"/>
    <p:sldLayoutId id="2147483836" r:id="rId5"/>
    <p:sldLayoutId id="2147483830" r:id="rId6"/>
    <p:sldLayoutId id="2147483831" r:id="rId7"/>
    <p:sldLayoutId id="2147483837" r:id="rId8"/>
    <p:sldLayoutId id="2147483838" r:id="rId9"/>
    <p:sldLayoutId id="2147483832" r:id="rId10"/>
    <p:sldLayoutId id="2147483833" r:id="rId11"/>
    <p:sldLayoutId id="2147483839" r:id="rId12"/>
    <p:sldLayoutId id="2147483840" r:id="rId13"/>
    <p:sldLayoutId id="2147483841" r:id="rId14"/>
  </p:sldLayoutIdLst>
  <p:transition>
    <p:strips dir="ru"/>
  </p:transition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funlog.ru/tools/img.php?url=http://img.funlog.ru/2007/10/-palachej-chelovechestva-foto_2357_s__5.jpg&amp;title=7%20%EF%E0%EB%E0%F7%E5%E9%20%F7%E5%EB%EE%E2%E5%F7%E5%F1%F2%E2%E0%20(7%20%F4%EE%F2%EE)" TargetMode="Externa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G:\&#1054;&#1083;&#1100;&#1075;&#1072;\&#1042;&#1080;&#1088;&#1091;&#1089;&#1099;%20&#1057;&#1072;&#1083;&#1086;&#1074;&#1072;%20&#1054;&#1083;&#1100;&#1075;&#1072;\Enrique%20Iglesias%20-%20Ring%20my%20bell.mp3" TargetMode="External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funlog.ru/tools/img.php?url=http://img.funlog.ru/2007/10/-palachej-chelovechestva-foto_2357_s__3.jpg&amp;title=7%20%EF%E0%EB%E0%F7%E5%E9%20%F7%E5%EB%EE%E2%E5%F7%E5%F1%F2%E2%E0%20(7%20%F4%EE%F2%EE)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funlog.ru/tools/img.php?url=http://img.funlog.ru/2007/10/-palachej-chelovechestva-foto_2357_s__7.jpg&amp;title=7%20%EF%E0%EB%E0%F7%E5%E9%20%F7%E5%EB%EE%E2%E5%F7%E5%F1%F2%E2%E0%20(7%20%F4%EE%F2%EE)" TargetMode="Externa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funlog.ru/tools/img.php?url=http://img.funlog.ru/2007/10/-palachej-chelovechestva-foto_2357_s__2.jpg&amp;title=7%20%EF%E0%EB%E0%F7%E5%E9%20%F7%E5%EB%EE%E2%E5%F7%E5%F1%F2%E2%E0%20(7%20%F4%EE%F2%EE)" TargetMode="Externa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700463"/>
            <a:ext cx="8305800" cy="1143000"/>
          </a:xfrm>
        </p:spPr>
        <p:txBody>
          <a:bodyPr/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4400" b="1" dirty="0">
                <a:latin typeface="Arial Black" pitchFamily="34" charset="0"/>
              </a:rPr>
              <a:t>Урок биологии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>
                <a:latin typeface="Arial Black" pitchFamily="34" charset="0"/>
              </a:rPr>
              <a:t>Учитель биологии </a:t>
            </a:r>
            <a:r>
              <a:rPr lang="ru-RU" sz="2400" b="1" dirty="0" smtClean="0">
                <a:latin typeface="Arial Black" pitchFamily="34" charset="0"/>
              </a:rPr>
              <a:t>МОУ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 smtClean="0">
                <a:latin typeface="Arial Black" pitchFamily="34" charset="0"/>
              </a:rPr>
              <a:t> </a:t>
            </a:r>
            <a:r>
              <a:rPr lang="ru-RU" sz="2400" b="1" dirty="0">
                <a:latin typeface="Arial Black" pitchFamily="34" charset="0"/>
              </a:rPr>
              <a:t>«</a:t>
            </a:r>
            <a:r>
              <a:rPr lang="ru-RU" sz="2400" b="1" dirty="0" err="1">
                <a:latin typeface="Arial Black" pitchFamily="34" charset="0"/>
              </a:rPr>
              <a:t>Лянторская</a:t>
            </a:r>
            <a:r>
              <a:rPr lang="ru-RU" sz="2400" b="1" dirty="0">
                <a:latin typeface="Arial Black" pitchFamily="34" charset="0"/>
              </a:rPr>
              <a:t> СОШ №4»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>
                <a:latin typeface="Arial Black" pitchFamily="34" charset="0"/>
              </a:rPr>
              <a:t>Салова Ольга Владимировна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785938"/>
            <a:ext cx="8305800" cy="16287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1071563" y="1143000"/>
            <a:ext cx="6572250" cy="164306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ВИРУСЫ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205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357166"/>
            <a:ext cx="8229600" cy="1219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dirty="0"/>
              <a:t>Морфология вируса </a:t>
            </a:r>
            <a:r>
              <a:rPr lang="ru-RU" sz="4800" b="1" dirty="0" smtClean="0"/>
              <a:t>табачной     </a:t>
            </a:r>
            <a:r>
              <a:rPr lang="ru-RU" sz="4800" b="1" dirty="0" err="1" smtClean="0"/>
              <a:t>мозайки</a:t>
            </a:r>
            <a:endParaRPr lang="ru-RU" sz="4800" b="1" dirty="0"/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755650" y="1230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00025" algn="l"/>
              </a:tabLst>
            </a:pPr>
            <a:endParaRPr lang="ru-RU" sz="1800" b="0">
              <a:latin typeface="Arial" charset="0"/>
            </a:endParaRPr>
          </a:p>
        </p:txBody>
      </p:sp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71612"/>
            <a:ext cx="8424863" cy="502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000" b="1" dirty="0"/>
              <a:t>ВИРИОН</a:t>
            </a:r>
          </a:p>
        </p:txBody>
      </p:sp>
      <p:sp>
        <p:nvSpPr>
          <p:cNvPr id="55301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2800" dirty="0" smtClean="0"/>
              <a:t>Если вирус находится внутри клетки-хозяина, то он существует в форме нуклеиновой кислоты. </a:t>
            </a:r>
          </a:p>
          <a:p>
            <a:r>
              <a:rPr lang="ru-RU" sz="2800" dirty="0" smtClean="0"/>
              <a:t>Если вирус вне клетки хозяина, то он существует в форме вириона.</a:t>
            </a:r>
          </a:p>
          <a:p>
            <a:endParaRPr lang="ru-RU" sz="2800" dirty="0" smtClean="0"/>
          </a:p>
          <a:p>
            <a:endParaRPr lang="ru-RU" sz="2800" dirty="0" smtClean="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ru-RU" sz="2800" dirty="0" smtClean="0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4572000" y="1571612"/>
            <a:ext cx="39243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Компоненты вириона</a:t>
            </a:r>
            <a:r>
              <a:rPr lang="ru-RU" sz="2800" dirty="0">
                <a:solidFill>
                  <a:schemeClr val="bg1"/>
                </a:solidFill>
              </a:rPr>
              <a:t>:</a:t>
            </a:r>
          </a:p>
          <a:p>
            <a:r>
              <a:rPr lang="ru-RU" sz="2800" dirty="0">
                <a:solidFill>
                  <a:schemeClr val="bg1"/>
                </a:solidFill>
              </a:rPr>
              <a:t>Сердцевина</a:t>
            </a:r>
            <a:r>
              <a:rPr lang="ru-RU" sz="2800" dirty="0"/>
              <a:t> – </a:t>
            </a:r>
            <a:r>
              <a:rPr lang="ru-RU" sz="2800" b="0" dirty="0"/>
              <a:t>генетический материал (или ДНК,  или РНК)</a:t>
            </a:r>
          </a:p>
          <a:p>
            <a:r>
              <a:rPr lang="ru-RU" sz="2800" dirty="0" err="1">
                <a:solidFill>
                  <a:schemeClr val="bg1"/>
                </a:solidFill>
              </a:rPr>
              <a:t>Капсид</a:t>
            </a:r>
            <a:r>
              <a:rPr lang="ru-RU" sz="2800" b="0" dirty="0"/>
              <a:t> – белковая оболочка, окружающая нуклеиновую кислоту</a:t>
            </a:r>
          </a:p>
          <a:p>
            <a:r>
              <a:rPr lang="ru-RU" sz="2800" b="0" dirty="0" smtClean="0"/>
              <a:t> </a:t>
            </a:r>
            <a:r>
              <a:rPr lang="ru-RU" sz="2800" dirty="0" err="1">
                <a:solidFill>
                  <a:schemeClr val="bg1"/>
                </a:solidFill>
              </a:rPr>
              <a:t>Суперкапсид</a:t>
            </a:r>
            <a:r>
              <a:rPr lang="ru-RU" sz="2800" b="0" dirty="0"/>
              <a:t> – дополнительные оболочки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1" grpId="0"/>
      <p:bldP spid="5530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b="1" dirty="0"/>
              <a:t>РЕПРОДУКЦИЯ ВИРУСА</a:t>
            </a:r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92500"/>
          </a:bodyPr>
          <a:lstStyle/>
          <a:p>
            <a:pPr marL="533400" indent="-533400" fontAlgn="auto">
              <a:spcAft>
                <a:spcPts val="0"/>
              </a:spcAft>
              <a:buFontTx/>
              <a:buNone/>
              <a:defRPr/>
            </a:pPr>
            <a:r>
              <a:rPr lang="ru-RU" sz="2400"/>
              <a:t>1        Вирион</a:t>
            </a:r>
          </a:p>
          <a:p>
            <a:pPr marL="533400" indent="-533400" fontAlgn="auto">
              <a:spcAft>
                <a:spcPts val="0"/>
              </a:spcAft>
              <a:buFontTx/>
              <a:buNone/>
              <a:defRPr/>
            </a:pPr>
            <a:r>
              <a:rPr lang="ru-RU" sz="2400"/>
              <a:t>2 - 3   Проникновение фагов происходит за счет частичного разрушения оболочки клетки.</a:t>
            </a:r>
          </a:p>
          <a:p>
            <a:pPr marL="533400" indent="-533400" fontAlgn="auto">
              <a:spcAft>
                <a:spcPts val="0"/>
              </a:spcAft>
              <a:buFontTx/>
              <a:buNone/>
              <a:defRPr/>
            </a:pPr>
            <a:r>
              <a:rPr lang="ru-RU" sz="2400"/>
              <a:t>4 - 6   Подавление функционирования генетического аппарата клетки.</a:t>
            </a:r>
          </a:p>
          <a:p>
            <a:pPr marL="533400" indent="-533400" fontAlgn="auto">
              <a:spcAft>
                <a:spcPts val="0"/>
              </a:spcAft>
              <a:buFontTx/>
              <a:buNone/>
              <a:defRPr/>
            </a:pPr>
            <a:r>
              <a:rPr lang="ru-RU" sz="2400"/>
              <a:t>        Репликация нуклеиновой кислоты вируса. </a:t>
            </a:r>
          </a:p>
          <a:p>
            <a:pPr marL="533400" indent="-533400" fontAlgn="auto">
              <a:spcAft>
                <a:spcPts val="0"/>
              </a:spcAft>
              <a:buFontTx/>
              <a:buNone/>
              <a:defRPr/>
            </a:pPr>
            <a:r>
              <a:rPr lang="ru-RU" sz="2400"/>
              <a:t>       Синтез белков капсида</a:t>
            </a:r>
          </a:p>
        </p:txBody>
      </p:sp>
      <p:pic>
        <p:nvPicPr>
          <p:cNvPr id="58375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 rot="16200000">
            <a:off x="5034474" y="1632816"/>
            <a:ext cx="3262536" cy="4473230"/>
          </a:xfr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8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8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83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83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214338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3438" y="1857364"/>
            <a:ext cx="4038600" cy="4495800"/>
          </a:xfrm>
        </p:spPr>
        <p:txBody>
          <a:bodyPr/>
          <a:lstStyle/>
          <a:p>
            <a:r>
              <a:rPr lang="ru-RU" dirty="0" smtClean="0"/>
              <a:t>(с 1981 года по сегодняшний день) убил около 25 миллионов человек во всём мире. Всемирная Организация </a:t>
            </a:r>
            <a:r>
              <a:rPr lang="ru-RU" dirty="0" err="1" smtClean="0"/>
              <a:t>Здраво-охранения</a:t>
            </a:r>
            <a:r>
              <a:rPr lang="ru-RU" dirty="0" smtClean="0"/>
              <a:t> (</a:t>
            </a:r>
            <a:r>
              <a:rPr lang="ru-RU" dirty="0" err="1" smtClean="0"/>
              <a:t>World</a:t>
            </a:r>
            <a:r>
              <a:rPr lang="ru-RU" dirty="0" smtClean="0"/>
              <a:t> </a:t>
            </a:r>
            <a:r>
              <a:rPr lang="ru-RU" dirty="0" err="1" smtClean="0"/>
              <a:t>Health</a:t>
            </a:r>
            <a:r>
              <a:rPr lang="ru-RU" dirty="0" smtClean="0"/>
              <a:t> </a:t>
            </a:r>
            <a:r>
              <a:rPr lang="ru-RU" dirty="0" err="1" smtClean="0"/>
              <a:t>Organization</a:t>
            </a:r>
            <a:r>
              <a:rPr lang="ru-RU" dirty="0" smtClean="0"/>
              <a:t>) назвала СПИД «чумой XX века».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428604"/>
            <a:ext cx="7358114" cy="156966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96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СПИД</a:t>
            </a:r>
            <a:endParaRPr lang="ru-RU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6" name="Содержимое 5" descr="7 палачей человечества (7 фото)">
            <a:hlinkClick r:id="rId2" tgtFrame="_blank" tooltip="&quot;7 палачей человечества (7 фото)&quot;"/>
          </p:cNvPr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5720" y="2357430"/>
            <a:ext cx="4214842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25" name="Picture 9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428596" y="1428736"/>
            <a:ext cx="8286808" cy="5100185"/>
          </a:xfrm>
          <a:noFill/>
        </p:spPr>
      </p:pic>
      <p:sp>
        <p:nvSpPr>
          <p:cNvPr id="604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chemeClr val="tx1"/>
                </a:solidFill>
              </a:rPr>
              <a:t>         Вирус </a:t>
            </a:r>
            <a:r>
              <a:rPr lang="ru-RU" sz="4800" b="1" dirty="0">
                <a:solidFill>
                  <a:schemeClr val="tx1"/>
                </a:solidFill>
              </a:rPr>
              <a:t>иммунодефицита </a:t>
            </a:r>
            <a:r>
              <a:rPr lang="ru-RU" sz="4800" b="1" dirty="0" smtClean="0">
                <a:solidFill>
                  <a:schemeClr val="tx1"/>
                </a:solidFill>
              </a:rPr>
              <a:t>        человека </a:t>
            </a:r>
            <a:r>
              <a:rPr lang="ru-RU" sz="4800" b="1" dirty="0">
                <a:solidFill>
                  <a:schemeClr val="tx1"/>
                </a:solidFill>
              </a:rPr>
              <a:t>(ВИЧ)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9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</a:rPr>
              <a:t>Вирус иммунодефицита человека (ВИЧ)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457200" y="1524000"/>
            <a:ext cx="4059238" cy="4572000"/>
          </a:xfrm>
        </p:spPr>
        <p:txBody>
          <a:bodyPr/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ru-RU" sz="2400" smtClean="0"/>
              <a:t>Каждая молекула РНК содержит 9 генов ВИЧ. Три из них являются структурными, три — регуляторными и три — дополнительными. Кроме того, сердцевина содержит фермент обратную транскриптазу, осуществляющую синтез вирусной ДНК с молекулы вирусной РНК.</a:t>
            </a:r>
          </a:p>
          <a:p>
            <a:endParaRPr lang="ru-RU" sz="2400" smtClean="0"/>
          </a:p>
        </p:txBody>
      </p:sp>
      <p:sp>
        <p:nvSpPr>
          <p:cNvPr id="67591" name="Rectangle 7"/>
          <p:cNvSpPr>
            <a:spLocks noGrp="1" noChangeArrowheads="1"/>
          </p:cNvSpPr>
          <p:nvPr>
            <p:ph sz="half" idx="2"/>
          </p:nvPr>
        </p:nvSpPr>
        <p:spPr>
          <a:xfrm>
            <a:off x="4648200" y="1524000"/>
            <a:ext cx="4059238" cy="4572000"/>
          </a:xfrm>
        </p:spPr>
        <p:txBody>
          <a:bodyPr/>
          <a:lstStyle/>
          <a:p>
            <a:pPr>
              <a:buFontTx/>
              <a:buNone/>
            </a:pPr>
            <a:r>
              <a:rPr lang="ru-RU" b="1" smtClean="0"/>
              <a:t>Заражение:</a:t>
            </a:r>
          </a:p>
          <a:p>
            <a:r>
              <a:rPr lang="ru-RU" sz="2400" smtClean="0"/>
              <a:t>половые контакты;  переливание крови;  пересадка органов;  загрязненные медицинские инструменты;  во время беременности;</a:t>
            </a:r>
          </a:p>
          <a:p>
            <a:r>
              <a:rPr lang="ru-RU" sz="2400" smtClean="0"/>
              <a:t>при родах, материнским молоком.</a:t>
            </a:r>
          </a:p>
          <a:p>
            <a:endParaRPr lang="ru-RU" sz="2400" smtClean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7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7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75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75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0" grpId="0" build="p"/>
      <p:bldP spid="6759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b="1" dirty="0"/>
              <a:t>Вирусы способны поражать большинство существующих живых организмов, вызывая различные заболевания.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ru-RU" sz="2400" b="1" dirty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b="1" dirty="0">
                <a:solidFill>
                  <a:schemeClr val="bg1"/>
                </a:solidFill>
              </a:rPr>
              <a:t>К числу вирусных заболеваний человека </a:t>
            </a:r>
            <a:r>
              <a:rPr lang="ru-RU" sz="2400" b="1" dirty="0"/>
              <a:t>относятся, например, грипп, герпес, клещевой энцефалит, оспа, бешенство, корь, желтая лихорадка, инфекционный насморк и т.д. 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ru-RU" sz="2400" b="1" dirty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b="1" dirty="0">
                <a:solidFill>
                  <a:schemeClr val="bg1"/>
                </a:solidFill>
              </a:rPr>
              <a:t>У животных </a:t>
            </a:r>
            <a:r>
              <a:rPr lang="ru-RU" sz="2400" b="1" dirty="0"/>
              <a:t>– ящур, коровья оспа, бешенство и др.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ru-RU" sz="2400" b="1" dirty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b="1" dirty="0">
                <a:solidFill>
                  <a:schemeClr val="bg1"/>
                </a:solidFill>
              </a:rPr>
              <a:t>У растений </a:t>
            </a:r>
            <a:r>
              <a:rPr lang="ru-RU" sz="2400" b="1" dirty="0"/>
              <a:t>– МБТ (мозаичная болезнь табака), вирусы могут определять пятнистость окраски цветков (например, у тюльпана), изменения окраски листьев у многих растений.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ru-RU" sz="2400" b="1" dirty="0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chemeClr val="tx1"/>
                </a:solidFill>
              </a:rPr>
              <a:t>    Значение </a:t>
            </a:r>
            <a:r>
              <a:rPr lang="ru-RU" sz="6000" b="1" dirty="0">
                <a:solidFill>
                  <a:schemeClr val="tx1"/>
                </a:solidFill>
              </a:rPr>
              <a:t>вирусов</a:t>
            </a:r>
          </a:p>
        </p:txBody>
      </p:sp>
      <p:pic>
        <p:nvPicPr>
          <p:cNvPr id="4" name="Enrique Iglesias - Ring my bell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-233394" y="2214554"/>
            <a:ext cx="304800" cy="304800"/>
          </a:xfrm>
          <a:prstGeom prst="rect">
            <a:avLst/>
          </a:prstGeom>
        </p:spPr>
      </p:pic>
      <p:pic>
        <p:nvPicPr>
          <p:cNvPr id="5" name="Enrique Iglesias - Ring my bell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-428660" y="257174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1" dur="23604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36540"/>
                            </p:stCondLst>
                            <p:childTnLst>
                              <p:par>
                                <p:cTn id="3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4" dur="23604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>
                <p:cTn id="3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/>
              <a:t>Проверьте правильность  выполнения теста по ключу, оцените свою работу: 0 ошибок – «5»; 1 ошибка – «4»;</a:t>
            </a:r>
            <a:br>
              <a:rPr lang="ru-RU" sz="2400" b="1" dirty="0"/>
            </a:br>
            <a:r>
              <a:rPr lang="ru-RU" sz="2400" b="1" dirty="0"/>
              <a:t> 2 ошибки – «3»; 3 ошибки – «2».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57200" y="1524000"/>
            <a:ext cx="4059238" cy="4572000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Tx/>
              <a:buNone/>
            </a:pPr>
            <a:r>
              <a:rPr lang="ru-RU" sz="2400" b="1" i="1" dirty="0" smtClean="0"/>
              <a:t>     1 вариант</a:t>
            </a:r>
            <a:endParaRPr lang="ru-RU" sz="2400" dirty="0" smtClean="0"/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ru-RU" sz="2400" dirty="0" smtClean="0"/>
              <a:t>  </a:t>
            </a:r>
            <a:r>
              <a:rPr lang="ru-RU" sz="2400" dirty="0" smtClean="0"/>
              <a:t>1 </a:t>
            </a:r>
            <a:r>
              <a:rPr lang="ru-RU" b="1" dirty="0" smtClean="0"/>
              <a:t> </a:t>
            </a:r>
            <a:r>
              <a:rPr lang="ru-RU" b="1" dirty="0" smtClean="0"/>
              <a:t>Яд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ru-RU" sz="3200" b="1" dirty="0" smtClean="0"/>
              <a:t> </a:t>
            </a:r>
            <a:r>
              <a:rPr lang="ru-RU" sz="3200" b="1" dirty="0" smtClean="0"/>
              <a:t>2 </a:t>
            </a:r>
            <a:r>
              <a:rPr lang="ru-RU" sz="3200" b="1" dirty="0" err="1" smtClean="0"/>
              <a:t>Капсид</a:t>
            </a:r>
            <a:endParaRPr lang="ru-RU" sz="3200" b="1" dirty="0" smtClean="0"/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ru-RU" sz="3200" b="1" dirty="0" smtClean="0"/>
              <a:t> </a:t>
            </a:r>
            <a:r>
              <a:rPr lang="ru-RU" sz="3200" b="1" dirty="0" smtClean="0"/>
              <a:t>3 ДНК,РНК</a:t>
            </a:r>
            <a:endParaRPr lang="ru-RU" sz="3200" b="1" dirty="0" smtClean="0"/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ru-RU" sz="3200" b="1" dirty="0" smtClean="0"/>
              <a:t> </a:t>
            </a:r>
            <a:r>
              <a:rPr lang="ru-RU" sz="3200" b="1" dirty="0" smtClean="0"/>
              <a:t>4 </a:t>
            </a:r>
            <a:r>
              <a:rPr lang="ru-RU" sz="3200" b="1" dirty="0" err="1" smtClean="0"/>
              <a:t>Эндоцитоз</a:t>
            </a:r>
            <a:endParaRPr lang="ru-RU" sz="3200" b="1" dirty="0" smtClean="0"/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ru-RU" sz="3200" b="1" dirty="0" smtClean="0"/>
              <a:t> </a:t>
            </a:r>
            <a:r>
              <a:rPr lang="ru-RU" sz="3200" b="1" dirty="0" smtClean="0"/>
              <a:t>5  </a:t>
            </a:r>
            <a:r>
              <a:rPr lang="ru-RU" sz="3200" b="1" dirty="0" smtClean="0"/>
              <a:t>Живой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ru-RU" sz="3200" b="1" dirty="0" smtClean="0"/>
              <a:t>организм</a:t>
            </a:r>
          </a:p>
        </p:txBody>
      </p:sp>
      <p:sp>
        <p:nvSpPr>
          <p:cNvPr id="75781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48200" y="1524000"/>
            <a:ext cx="4059238" cy="4572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400" b="1" i="1" dirty="0" smtClean="0"/>
              <a:t>2 вариант </a:t>
            </a:r>
            <a:endParaRPr lang="ru-RU" sz="24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3200" b="1" dirty="0" smtClean="0"/>
              <a:t>1 Паразиты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3200" b="1" dirty="0" smtClean="0"/>
              <a:t>2 Вирионом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3200" b="1" dirty="0" smtClean="0"/>
              <a:t>3 Нуклеиновая кислота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3200" b="1" dirty="0" smtClean="0"/>
              <a:t>4 Изменчивость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3200" b="1" dirty="0" smtClean="0"/>
              <a:t>5 </a:t>
            </a:r>
            <a:r>
              <a:rPr lang="ru-RU" sz="3200" b="1" dirty="0" err="1" smtClean="0"/>
              <a:t>Капсомеры</a:t>
            </a:r>
            <a:endParaRPr lang="ru-RU" sz="32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b="1" dirty="0" smtClean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5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5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57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57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57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57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5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57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57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757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757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757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700463"/>
            <a:ext cx="8305800" cy="1143000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7200" y="1433513"/>
            <a:ext cx="8305800" cy="1981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7830" name="WordArt 6"/>
          <p:cNvSpPr>
            <a:spLocks noChangeArrowheads="1" noChangeShapeType="1" noTextEdit="1"/>
          </p:cNvSpPr>
          <p:nvPr/>
        </p:nvSpPr>
        <p:spPr bwMode="auto">
          <a:xfrm>
            <a:off x="395288" y="1700213"/>
            <a:ext cx="8208962" cy="3384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426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СПАСИБО ЗА 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РАБОТУ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/>
      <p:bldP spid="778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500174"/>
            <a:ext cx="8229600" cy="45720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b="1" i="1" dirty="0"/>
              <a:t>Интегрирующая цель</a:t>
            </a:r>
            <a:r>
              <a:rPr lang="ru-RU" sz="2800" b="1" i="1" dirty="0"/>
              <a:t>:</a:t>
            </a:r>
            <a:endParaRPr lang="ru-RU" sz="2800" dirty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/>
              <a:t>Выявить особенности </a:t>
            </a:r>
            <a:r>
              <a:rPr lang="ru-RU" sz="2400" dirty="0" smtClean="0"/>
              <a:t>морфологии </a:t>
            </a:r>
            <a:r>
              <a:rPr lang="ru-RU" sz="2400" dirty="0"/>
              <a:t>и физиологических процессов  вирусов как неклеточной формы жизни. Расширить и углубить знания обучающихся о разнообразии и значении вирусов.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/>
              <a:t>Развивать умение обучающихся работать со структурной  формулой модуля, выделять из массы информации нужную. Сравнивать строение и физиологию вирусов с другими организмами.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/>
              <a:t>Воспитывать научное мировоззрение на происхождение и развитие органического мира. Формировать познавательный интерес к предмету  через использование блочно-модульной технологии обучения  и создание ситуации успеха. Способствовать воспитанию культуры общения.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357166"/>
            <a:ext cx="8143932" cy="128588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u="sng" dirty="0">
                <a:solidFill>
                  <a:srgbClr val="FFFF00"/>
                </a:solidFill>
              </a:rPr>
              <a:t>Цель урока</a:t>
            </a:r>
            <a:r>
              <a:rPr lang="ru-RU" sz="4000" dirty="0">
                <a:solidFill>
                  <a:srgbClr val="FFFF00"/>
                </a:solidFill>
              </a:rPr>
              <a:t>: </a:t>
            </a:r>
            <a:r>
              <a:rPr lang="ru-RU" sz="2800" b="1" dirty="0">
                <a:solidFill>
                  <a:srgbClr val="FFFF00"/>
                </a:solidFill>
              </a:rPr>
              <a:t>доказать, что вирусы неклеточные формы жизни, проявляющие свои свойства только в живой клетке.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ru-RU" b="1" smtClean="0"/>
              <a:t>Методы обучения.</a:t>
            </a:r>
          </a:p>
          <a:p>
            <a:pPr marL="609600" indent="-609600"/>
            <a:r>
              <a:rPr lang="ru-RU" b="1" smtClean="0"/>
              <a:t>Методы стимулирования и мотивации учения.</a:t>
            </a:r>
          </a:p>
          <a:p>
            <a:pPr marL="609600" indent="-609600"/>
            <a:r>
              <a:rPr lang="ru-RU" b="1" smtClean="0"/>
              <a:t>Методы контроля и самоконтроля в обучении. </a:t>
            </a:r>
          </a:p>
          <a:p>
            <a:pPr marL="609600" indent="-609600"/>
            <a:r>
              <a:rPr lang="ru-RU" b="1" smtClean="0"/>
              <a:t>Инновационный метод</a:t>
            </a:r>
            <a:r>
              <a:rPr lang="ru-RU" smtClean="0"/>
              <a:t> 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/>
              <a:t>Методы работы на уроке: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71472" y="785794"/>
            <a:ext cx="4038600" cy="4495800"/>
          </a:xfrm>
        </p:spPr>
        <p:txBody>
          <a:bodyPr/>
          <a:lstStyle/>
          <a:p>
            <a:pPr>
              <a:buFontTx/>
              <a:buNone/>
            </a:pPr>
            <a:r>
              <a:rPr lang="ru-RU" b="1" dirty="0" smtClean="0"/>
              <a:t>Тип урока:</a:t>
            </a:r>
            <a:r>
              <a:rPr lang="ru-RU" sz="3600" b="1" dirty="0" smtClean="0"/>
              <a:t> </a:t>
            </a:r>
          </a:p>
          <a:p>
            <a:pPr>
              <a:buFontTx/>
              <a:buNone/>
            </a:pPr>
            <a:endParaRPr lang="ru-RU" sz="3600" b="1" dirty="0" smtClean="0"/>
          </a:p>
          <a:p>
            <a:pPr>
              <a:buFontTx/>
              <a:buNone/>
            </a:pPr>
            <a:r>
              <a:rPr lang="ru-RU" sz="3600" b="1" dirty="0" smtClean="0"/>
              <a:t>Изучение и первичное закрепление нового материала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00562" y="714356"/>
            <a:ext cx="4211637" cy="4495800"/>
          </a:xfrm>
        </p:spPr>
        <p:txBody>
          <a:bodyPr/>
          <a:lstStyle/>
          <a:p>
            <a:pPr>
              <a:buFontTx/>
              <a:buNone/>
            </a:pPr>
            <a:r>
              <a:rPr lang="ru-RU" b="1" dirty="0" smtClean="0"/>
              <a:t>         Форма организации</a:t>
            </a:r>
          </a:p>
          <a:p>
            <a:pPr>
              <a:buFontTx/>
              <a:buNone/>
            </a:pPr>
            <a:r>
              <a:rPr lang="ru-RU" b="1" dirty="0" smtClean="0"/>
              <a:t>деятельности учащихся:</a:t>
            </a:r>
          </a:p>
          <a:p>
            <a:pPr>
              <a:buFontTx/>
              <a:buNone/>
            </a:pPr>
            <a:endParaRPr lang="ru-RU" sz="3600" b="1" dirty="0" smtClean="0"/>
          </a:p>
          <a:p>
            <a:pPr>
              <a:buFontTx/>
              <a:buNone/>
            </a:pPr>
            <a:r>
              <a:rPr lang="ru-RU" sz="3600" b="1" dirty="0" smtClean="0"/>
              <a:t>Групповая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5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8800" smtClean="0">
                <a:solidFill>
                  <a:schemeClr val="accent4">
                    <a:lumMod val="10000"/>
                  </a:schemeClr>
                </a:solidFill>
                <a:effectLst/>
              </a:rPr>
              <a:t>          ЧУМА</a:t>
            </a:r>
            <a:endParaRPr lang="ru-RU" sz="880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12291" name="Текст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57813" y="1785938"/>
            <a:ext cx="3500437" cy="4310062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400" b="1" dirty="0"/>
              <a:t>(с 1340г. - 1771г.) убила более 75 миллионов человек во всём мире.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12293" name="Рисунок 4" descr="7 палачей человечества (7 фото)">
            <a:hlinkClick r:id="rId2" tooltip="&quot;7 палачей человечества (7 фото)&quot;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1714500"/>
            <a:ext cx="4857750" cy="407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ru-RU" sz="9600" b="1" dirty="0">
              <a:latin typeface="Cambria Math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800" dirty="0" smtClean="0"/>
              <a:t>С 1817 года по 1926 год на земном шаре переболело холерой 4.5 млн. человек, из них 2 млн. скончались от холеры. В России за это время значительные вспышки холеры случались 8 раз. 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357166"/>
            <a:ext cx="8072494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all" spc="0" dirty="0" smtClean="0">
                <a:ln w="9000" cmpd="sng">
                  <a:solidFill>
                    <a:schemeClr val="tx2">
                      <a:lumMod val="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mbria Math" pitchFamily="18" charset="0"/>
              </a:rPr>
              <a:t>холера</a:t>
            </a:r>
            <a:endParaRPr lang="ru-RU" sz="7200" b="1" cap="all" spc="0" dirty="0">
              <a:ln w="9000" cmpd="sng">
                <a:solidFill>
                  <a:schemeClr val="tx2">
                    <a:lumMod val="1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Содержимое 5" descr="7 палачей человечества (7 фото)">
            <a:hlinkClick r:id="rId2" tgtFrame="_blank" tooltip="&quot;7 палачей человечества (7 фото)&quot;"/>
          </p:cNvPr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4282" y="1857365"/>
            <a:ext cx="442915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03348"/>
          </a:xfrm>
          <a:solidFill>
            <a:schemeClr val="tx1"/>
          </a:solidFill>
        </p:spPr>
        <p:txBody>
          <a:bodyPr anchor="b">
            <a:noAutofit/>
          </a:bodyPr>
          <a:lstStyle/>
          <a:p>
            <a:r>
              <a:rPr lang="ru-RU" sz="8000" dirty="0" smtClean="0">
                <a:solidFill>
                  <a:schemeClr val="accent5">
                    <a:lumMod val="50000"/>
                  </a:schemeClr>
                </a:solidFill>
              </a:rPr>
              <a:t>        </a:t>
            </a:r>
            <a:r>
              <a:rPr lang="ru-RU" sz="11500" dirty="0" smtClean="0">
                <a:solidFill>
                  <a:schemeClr val="accent5">
                    <a:lumMod val="50000"/>
                  </a:schemeClr>
                </a:solidFill>
              </a:rPr>
              <a:t>грипп</a:t>
            </a:r>
            <a:endParaRPr lang="ru-RU" sz="115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500174"/>
            <a:ext cx="4038600" cy="4595826"/>
          </a:xfrm>
        </p:spPr>
        <p:txBody>
          <a:bodyPr/>
          <a:lstStyle/>
          <a:p>
            <a:r>
              <a:rPr lang="ru-RU" dirty="0" smtClean="0"/>
              <a:t>Испанский грипп или «</a:t>
            </a:r>
            <a:r>
              <a:rPr lang="ru-RU" dirty="0" smtClean="0"/>
              <a:t>испанка» </a:t>
            </a:r>
            <a:r>
              <a:rPr lang="ru-RU" dirty="0" smtClean="0"/>
              <a:t>был, вероятней всего, самой </a:t>
            </a:r>
            <a:r>
              <a:rPr lang="ru-RU" sz="2800" dirty="0" smtClean="0"/>
              <a:t>страшной</a:t>
            </a:r>
            <a:r>
              <a:rPr lang="ru-RU" dirty="0" smtClean="0"/>
              <a:t> пандемией гриппа за всю историю </a:t>
            </a:r>
            <a:r>
              <a:rPr lang="ru-RU" dirty="0" smtClean="0"/>
              <a:t>человечества. В </a:t>
            </a:r>
            <a:r>
              <a:rPr lang="ru-RU" dirty="0" smtClean="0"/>
              <a:t>1918—1919 </a:t>
            </a:r>
            <a:r>
              <a:rPr lang="ru-RU" dirty="0" smtClean="0"/>
              <a:t>годах </a:t>
            </a:r>
            <a:r>
              <a:rPr lang="ru-RU" dirty="0" smtClean="0"/>
              <a:t>во всем мире </a:t>
            </a:r>
            <a:r>
              <a:rPr lang="ru-RU" dirty="0" smtClean="0"/>
              <a:t>от испанки </a:t>
            </a:r>
            <a:r>
              <a:rPr lang="ru-RU" dirty="0" smtClean="0"/>
              <a:t>умерло приблизительно 50-100 млн. человек или 2.6-5.2 % населения Земли.</a:t>
            </a:r>
            <a:endParaRPr lang="ru-RU" dirty="0"/>
          </a:p>
        </p:txBody>
      </p:sp>
      <p:pic>
        <p:nvPicPr>
          <p:cNvPr id="5" name="Содержимое 4" descr="7 палачей человечества (7 фото)">
            <a:hlinkClick r:id="rId2" tgtFrame="_blank" tooltip="&quot;7 палачей человечества (7 фото)&quot;"/>
          </p:cNvPr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5720" y="2000240"/>
            <a:ext cx="4357718" cy="3357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647700" y="1557338"/>
            <a:ext cx="8496300" cy="4465637"/>
          </a:xfrm>
        </p:spPr>
        <p:txBody>
          <a:bodyPr/>
          <a:lstStyle/>
          <a:p>
            <a:pPr lvl="2">
              <a:buFontTx/>
              <a:buNone/>
            </a:pPr>
            <a:endParaRPr lang="ru-RU" smtClean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7200" smtClean="0"/>
              <a:t>      Доказать </a:t>
            </a:r>
            <a:r>
              <a:rPr lang="ru-RU" sz="7200"/>
              <a:t>что:</a:t>
            </a:r>
          </a:p>
        </p:txBody>
      </p:sp>
      <p:sp>
        <p:nvSpPr>
          <p:cNvPr id="48132" name="WordArt 4"/>
          <p:cNvSpPr>
            <a:spLocks noChangeArrowheads="1" noChangeShapeType="1" noTextEdit="1"/>
          </p:cNvSpPr>
          <p:nvPr/>
        </p:nvSpPr>
        <p:spPr bwMode="auto">
          <a:xfrm>
            <a:off x="684213" y="1844675"/>
            <a:ext cx="8208962" cy="3889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ВИРУСЫ - ЭТО КТО ?</a:t>
            </a:r>
          </a:p>
          <a:p>
            <a:pPr algn="ctr"/>
            <a:r>
              <a:rPr lang="ru-RU" sz="48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или </a:t>
            </a:r>
          </a:p>
          <a:p>
            <a:pPr algn="ctr"/>
            <a:r>
              <a:rPr lang="ru-RU" sz="48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ВИРУСЫ -  ЭТО ЧТО ?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8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600" b="1" dirty="0"/>
              <a:t>Морфология </a:t>
            </a:r>
            <a:r>
              <a:rPr lang="ru-RU" sz="6600" b="1" dirty="0" smtClean="0"/>
              <a:t>вирусов</a:t>
            </a:r>
            <a:endParaRPr lang="ru-RU" sz="6600" b="1" dirty="0"/>
          </a:p>
        </p:txBody>
      </p:sp>
      <p:pic>
        <p:nvPicPr>
          <p:cNvPr id="51204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6922" y="1428736"/>
            <a:ext cx="4123789" cy="5143537"/>
          </a:xfrm>
          <a:noFill/>
        </p:spPr>
      </p:pic>
      <p:sp>
        <p:nvSpPr>
          <p:cNvPr id="51210" name="Rectangle 10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b="1"/>
              <a:t>Вирусы открыты в 1892 г. Д.И.Ивановским при изучении мозаичной болезни табака</a:t>
            </a:r>
            <a:endParaRPr lang="ru-RU" sz="2800" b="1">
              <a:solidFill>
                <a:srgbClr val="000000"/>
              </a:solidFill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b="1">
                <a:solidFill>
                  <a:srgbClr val="000000"/>
                </a:solidFill>
              </a:rPr>
              <a:t> </a:t>
            </a:r>
            <a:r>
              <a:rPr lang="ru-RU" sz="2800" b="1"/>
              <a:t>Содержат только один тип нуклеиновой кислоты (или ДНК, или РНК)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2000" b="1">
                <a:solidFill>
                  <a:srgbClr val="000000"/>
                </a:solidFill>
              </a:rPr>
              <a:t> </a:t>
            </a:r>
            <a:endParaRPr lang="ru-RU" sz="2000" b="1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1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1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1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0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4F4F4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Другая 2">
      <a:majorFont>
        <a:latin typeface="Times New Roman"/>
        <a:ea typeface=""/>
        <a:cs typeface=""/>
      </a:majorFont>
      <a:minorFont>
        <a:latin typeface="Constantia"/>
        <a:ea typeface=""/>
        <a:cs typeface="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418</TotalTime>
  <Words>645</Words>
  <Application>Microsoft PowerPoint</Application>
  <PresentationFormat>Экран (4:3)</PresentationFormat>
  <Paragraphs>83</Paragraphs>
  <Slides>18</Slides>
  <Notes>0</Notes>
  <HiddenSlides>0</HiddenSlides>
  <MMClips>2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Garamond</vt:lpstr>
      <vt:lpstr>Arial</vt:lpstr>
      <vt:lpstr>Constantia</vt:lpstr>
      <vt:lpstr>Wingdings 2</vt:lpstr>
      <vt:lpstr>Calibri</vt:lpstr>
      <vt:lpstr>Arial Black</vt:lpstr>
      <vt:lpstr>Бумажная</vt:lpstr>
      <vt:lpstr>Слайд 1</vt:lpstr>
      <vt:lpstr>Цель урока: доказать, что вирусы неклеточные формы жизни, проявляющие свои свойства только в живой клетке.</vt:lpstr>
      <vt:lpstr>Методы работы на уроке:</vt:lpstr>
      <vt:lpstr>Слайд 4</vt:lpstr>
      <vt:lpstr>          ЧУМА</vt:lpstr>
      <vt:lpstr>Слайд 6</vt:lpstr>
      <vt:lpstr>        грипп</vt:lpstr>
      <vt:lpstr>      Доказать что:</vt:lpstr>
      <vt:lpstr>Морфология вирусов</vt:lpstr>
      <vt:lpstr>Морфология вируса табачной     мозайки</vt:lpstr>
      <vt:lpstr>ВИРИОН</vt:lpstr>
      <vt:lpstr>РЕПРОДУКЦИЯ ВИРУСА</vt:lpstr>
      <vt:lpstr>Слайд 13</vt:lpstr>
      <vt:lpstr>         Вирус иммунодефицита         человека (ВИЧ)</vt:lpstr>
      <vt:lpstr>Вирус иммунодефицита человека (ВИЧ)</vt:lpstr>
      <vt:lpstr>    Значение вирусов</vt:lpstr>
      <vt:lpstr>Проверьте правильность  выполнения теста по ключу, оцените свою работу: 0 ошибок – «5»; 1 ошибка – «4»;  2 ошибки – «3»; 3 ошибки – «2».</vt:lpstr>
      <vt:lpstr>Слайд 18</vt:lpstr>
    </vt:vector>
  </TitlesOfParts>
  <Company>MMC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Слушатель2</dc:creator>
  <cp:lastModifiedBy>www.PHILka.RU</cp:lastModifiedBy>
  <cp:revision>17</cp:revision>
  <dcterms:created xsi:type="dcterms:W3CDTF">2008-10-16T03:35:24Z</dcterms:created>
  <dcterms:modified xsi:type="dcterms:W3CDTF">2008-11-02T17:13:56Z</dcterms:modified>
</cp:coreProperties>
</file>