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</p:sldMasterIdLst>
  <p:sldIdLst>
    <p:sldId id="256" r:id="rId2"/>
    <p:sldId id="257" r:id="rId3"/>
    <p:sldId id="258" r:id="rId4"/>
    <p:sldId id="268" r:id="rId5"/>
    <p:sldId id="259" r:id="rId6"/>
    <p:sldId id="269" r:id="rId7"/>
    <p:sldId id="260" r:id="rId8"/>
    <p:sldId id="270" r:id="rId9"/>
    <p:sldId id="261" r:id="rId10"/>
    <p:sldId id="271" r:id="rId11"/>
    <p:sldId id="262" r:id="rId12"/>
    <p:sldId id="272" r:id="rId13"/>
    <p:sldId id="263" r:id="rId14"/>
    <p:sldId id="273" r:id="rId15"/>
    <p:sldId id="264" r:id="rId16"/>
    <p:sldId id="265" r:id="rId17"/>
    <p:sldId id="266" r:id="rId18"/>
    <p:sldId id="274" r:id="rId19"/>
    <p:sldId id="267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0066"/>
    <a:srgbClr val="0000FF"/>
    <a:srgbClr val="EBB3E8"/>
    <a:srgbClr val="AFCCE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3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9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9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44423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44424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2" name="Rectangle 4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2D5D6-61B6-477E-866A-2EDA0942C9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39EA95-6385-48E6-9836-B6FD7B44E4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B61FCB-C3BB-4900-90E7-B1C4E7FC5A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7580F8-7FFF-47D2-9B22-A088216B7B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7CBBF8-456A-4D7C-A821-EF9FD89E4B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86BBB7-CE97-46FF-8053-F5814D79BD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97C27C-D870-4F23-BB27-AAFC3EED57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102966-AC11-43CC-AE9F-D582A0933A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12EF0C-2015-480B-B34E-9D306F393D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B359CE-81B6-4592-B32E-13EE117D8C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69B6E-7294-46A6-B979-C4BC773150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391A6F-1CA2-4C71-9E2C-CBA7DAA12E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83E0D6-0C74-4A0C-A39E-490CEEC0A7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143363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3364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3365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143367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3368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3369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3370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3371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3372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3373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3374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3375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3376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3377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3378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3379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143380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3381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3382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3383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3384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3385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3386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3387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3388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3389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3390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47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43392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3393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3394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3395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3396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143397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3398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43399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43400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401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402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D5A09C7B-2858-488A-8C83-67F1668888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3403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00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</p:sldLayoutIdLst>
  <p:transition spd="slow">
    <p:zoom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3" Type="http://schemas.openxmlformats.org/officeDocument/2006/relationships/slide" Target="slide5.xml"/><Relationship Id="rId7" Type="http://schemas.openxmlformats.org/officeDocument/2006/relationships/slide" Target="slide13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11.xml"/><Relationship Id="rId11" Type="http://schemas.openxmlformats.org/officeDocument/2006/relationships/slide" Target="slide19.xml"/><Relationship Id="rId5" Type="http://schemas.openxmlformats.org/officeDocument/2006/relationships/slide" Target="slide9.xml"/><Relationship Id="rId10" Type="http://schemas.openxmlformats.org/officeDocument/2006/relationships/slide" Target="slide17.xml"/><Relationship Id="rId4" Type="http://schemas.openxmlformats.org/officeDocument/2006/relationships/slide" Target="slide7.xml"/><Relationship Id="rId9" Type="http://schemas.openxmlformats.org/officeDocument/2006/relationships/slide" Target="slide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908050"/>
            <a:ext cx="7772400" cy="234950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rgbClr val="FF0066"/>
                </a:solidFill>
              </a:rPr>
              <a:t>Крестики-нолики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6375" y="4076700"/>
            <a:ext cx="6400800" cy="1752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800" smtClean="0">
                <a:solidFill>
                  <a:schemeClr val="folHlink"/>
                </a:solidFill>
              </a:rPr>
              <a:t>Урок-игра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smtClean="0">
                <a:solidFill>
                  <a:schemeClr val="folHlink"/>
                </a:solidFill>
              </a:rPr>
              <a:t>5 класс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800" smtClean="0">
              <a:solidFill>
                <a:schemeClr val="folHlink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smtClean="0">
                <a:solidFill>
                  <a:schemeClr val="folHlink"/>
                </a:solidFill>
              </a:rPr>
              <a:t>Учитель: Данченко О.В.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Правильный	 ответ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>
                <a:solidFill>
                  <a:srgbClr val="FFC000"/>
                </a:solidFill>
              </a:rPr>
              <a:t>«Крестики»</a:t>
            </a:r>
          </a:p>
          <a:p>
            <a:pPr eaLnBrk="1" hangingPunct="1">
              <a:defRPr/>
            </a:pPr>
            <a:r>
              <a:rPr lang="ru-RU" sz="5400" dirty="0" smtClean="0">
                <a:solidFill>
                  <a:srgbClr val="FF0066"/>
                </a:solidFill>
              </a:rPr>
              <a:t>34</a:t>
            </a:r>
          </a:p>
          <a:p>
            <a:pPr eaLnBrk="1" hangingPunct="1">
              <a:defRPr/>
            </a:pPr>
            <a:r>
              <a:rPr lang="ru-RU" sz="5400" dirty="0" smtClean="0">
                <a:solidFill>
                  <a:srgbClr val="FF0066"/>
                </a:solidFill>
              </a:rPr>
              <a:t>2008</a:t>
            </a:r>
          </a:p>
          <a:p>
            <a:pPr eaLnBrk="1" hangingPunct="1">
              <a:defRPr/>
            </a:pPr>
            <a:r>
              <a:rPr lang="ru-RU" sz="5400" dirty="0" smtClean="0">
                <a:solidFill>
                  <a:srgbClr val="FF0066"/>
                </a:solidFill>
              </a:rPr>
              <a:t>637</a:t>
            </a:r>
          </a:p>
        </p:txBody>
      </p:sp>
      <p:sp>
        <p:nvSpPr>
          <p:cNvPr id="14950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>
                <a:solidFill>
                  <a:srgbClr val="FFC000"/>
                </a:solidFill>
              </a:rPr>
              <a:t>«Нолики»</a:t>
            </a:r>
          </a:p>
          <a:p>
            <a:pPr eaLnBrk="1" hangingPunct="1">
              <a:defRPr/>
            </a:pPr>
            <a:r>
              <a:rPr lang="en-US" sz="5400" dirty="0" smtClean="0">
                <a:solidFill>
                  <a:srgbClr val="FF0066"/>
                </a:solidFill>
              </a:rPr>
              <a:t>2</a:t>
            </a:r>
            <a:r>
              <a:rPr lang="ru-RU" sz="5400" dirty="0" smtClean="0">
                <a:solidFill>
                  <a:srgbClr val="FF0066"/>
                </a:solidFill>
              </a:rPr>
              <a:t>8</a:t>
            </a:r>
          </a:p>
          <a:p>
            <a:pPr eaLnBrk="1" hangingPunct="1">
              <a:defRPr/>
            </a:pPr>
            <a:r>
              <a:rPr lang="ru-RU" sz="5400" dirty="0" smtClean="0">
                <a:solidFill>
                  <a:srgbClr val="FF0066"/>
                </a:solidFill>
              </a:rPr>
              <a:t>2</a:t>
            </a:r>
            <a:r>
              <a:rPr lang="en-US" sz="5400" dirty="0" smtClean="0">
                <a:solidFill>
                  <a:srgbClr val="FF0066"/>
                </a:solidFill>
              </a:rPr>
              <a:t>009</a:t>
            </a:r>
            <a:endParaRPr lang="ru-RU" sz="5400" dirty="0" smtClean="0">
              <a:solidFill>
                <a:srgbClr val="FF0066"/>
              </a:solidFill>
            </a:endParaRPr>
          </a:p>
          <a:p>
            <a:pPr eaLnBrk="1" hangingPunct="1">
              <a:defRPr/>
            </a:pPr>
            <a:r>
              <a:rPr lang="ru-RU" sz="5400" dirty="0" smtClean="0">
                <a:solidFill>
                  <a:srgbClr val="FF0066"/>
                </a:solidFill>
              </a:rPr>
              <a:t>483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29256" y="6072206"/>
            <a:ext cx="27146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u="sng" dirty="0" smtClean="0">
                <a:hlinkClick r:id="rId2" action="ppaction://hlinksldjump"/>
              </a:rPr>
              <a:t>Игровое</a:t>
            </a:r>
            <a:r>
              <a:rPr lang="ru-RU" dirty="0" smtClean="0">
                <a:hlinkClick r:id="rId2" action="ppaction://hlinksldjump"/>
              </a:rPr>
              <a:t> </a:t>
            </a:r>
            <a:r>
              <a:rPr lang="ru-RU" sz="2000" b="1" u="sng" dirty="0" smtClean="0">
                <a:hlinkClick r:id="rId2" action="ppaction://hlinksldjump"/>
              </a:rPr>
              <a:t>поле</a:t>
            </a:r>
            <a:endParaRPr lang="ru-RU" sz="2000" b="1" u="sng" dirty="0"/>
          </a:p>
        </p:txBody>
      </p:sp>
      <p:sp>
        <p:nvSpPr>
          <p:cNvPr id="7" name="Стрелка вправо 6"/>
          <p:cNvSpPr/>
          <p:nvPr/>
        </p:nvSpPr>
        <p:spPr>
          <a:xfrm>
            <a:off x="7572396" y="6215082"/>
            <a:ext cx="285752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9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9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9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rgbClr val="FF0066"/>
                </a:solidFill>
              </a:rPr>
              <a:t>Кто быстрее?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1643050"/>
            <a:ext cx="8229600" cy="4530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     </a:t>
            </a:r>
            <a:r>
              <a:rPr lang="ru-RU" dirty="0" smtClean="0">
                <a:solidFill>
                  <a:schemeClr val="folHlink"/>
                </a:solidFill>
              </a:rPr>
              <a:t>«Крестики»: </a:t>
            </a:r>
            <a:r>
              <a:rPr lang="ru-RU" dirty="0" err="1" smtClean="0">
                <a:solidFill>
                  <a:srgbClr val="FF0066"/>
                </a:solidFill>
              </a:rPr>
              <a:t>х</a:t>
            </a:r>
            <a:r>
              <a:rPr lang="ru-RU" dirty="0" smtClean="0">
                <a:solidFill>
                  <a:srgbClr val="FF0066"/>
                </a:solidFill>
              </a:rPr>
              <a:t>=1,3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>
                <a:solidFill>
                  <a:schemeClr val="folHlink"/>
                </a:solidFill>
              </a:rPr>
              <a:t>     «Нолики»: </a:t>
            </a:r>
            <a:r>
              <a:rPr lang="en-US" dirty="0" smtClean="0">
                <a:solidFill>
                  <a:schemeClr val="folHlink"/>
                </a:solidFill>
              </a:rPr>
              <a:t>   </a:t>
            </a:r>
            <a:r>
              <a:rPr lang="ru-RU" dirty="0" err="1" smtClean="0">
                <a:solidFill>
                  <a:srgbClr val="FF0066"/>
                </a:solidFill>
              </a:rPr>
              <a:t>х</a:t>
            </a:r>
            <a:r>
              <a:rPr lang="ru-RU" dirty="0" smtClean="0">
                <a:solidFill>
                  <a:srgbClr val="FF0066"/>
                </a:solidFill>
              </a:rPr>
              <a:t>=1,8   </a:t>
            </a:r>
            <a:r>
              <a:rPr lang="ru-RU" dirty="0" smtClean="0"/>
              <a:t>                                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611188" y="3644900"/>
            <a:ext cx="504825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17" name="Oval 6"/>
          <p:cNvSpPr>
            <a:spLocks noChangeArrowheads="1"/>
          </p:cNvSpPr>
          <p:nvPr/>
        </p:nvSpPr>
        <p:spPr bwMode="auto">
          <a:xfrm>
            <a:off x="1763713" y="3644900"/>
            <a:ext cx="576262" cy="576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18" name="Oval 7"/>
          <p:cNvSpPr>
            <a:spLocks noChangeArrowheads="1"/>
          </p:cNvSpPr>
          <p:nvPr/>
        </p:nvSpPr>
        <p:spPr bwMode="auto">
          <a:xfrm>
            <a:off x="2987675" y="3644900"/>
            <a:ext cx="576263" cy="576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19" name="Rectangle 8"/>
          <p:cNvSpPr>
            <a:spLocks noChangeArrowheads="1"/>
          </p:cNvSpPr>
          <p:nvPr/>
        </p:nvSpPr>
        <p:spPr bwMode="auto">
          <a:xfrm rot="-2486052">
            <a:off x="4356100" y="3644900"/>
            <a:ext cx="649288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20" name="Oval 9"/>
          <p:cNvSpPr>
            <a:spLocks noChangeArrowheads="1"/>
          </p:cNvSpPr>
          <p:nvPr/>
        </p:nvSpPr>
        <p:spPr bwMode="auto">
          <a:xfrm>
            <a:off x="5724525" y="3068638"/>
            <a:ext cx="576263" cy="576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21" name="Oval 10"/>
          <p:cNvSpPr>
            <a:spLocks noChangeArrowheads="1"/>
          </p:cNvSpPr>
          <p:nvPr/>
        </p:nvSpPr>
        <p:spPr bwMode="auto">
          <a:xfrm>
            <a:off x="6804025" y="3068638"/>
            <a:ext cx="576263" cy="576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22" name="Oval 11"/>
          <p:cNvSpPr>
            <a:spLocks noChangeArrowheads="1"/>
          </p:cNvSpPr>
          <p:nvPr/>
        </p:nvSpPr>
        <p:spPr bwMode="auto">
          <a:xfrm>
            <a:off x="5651500" y="4437063"/>
            <a:ext cx="576263" cy="576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23" name="Oval 12"/>
          <p:cNvSpPr>
            <a:spLocks noChangeArrowheads="1"/>
          </p:cNvSpPr>
          <p:nvPr/>
        </p:nvSpPr>
        <p:spPr bwMode="auto">
          <a:xfrm>
            <a:off x="6804025" y="4437063"/>
            <a:ext cx="576263" cy="576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24" name="Rectangle 13"/>
          <p:cNvSpPr>
            <a:spLocks noChangeArrowheads="1"/>
          </p:cNvSpPr>
          <p:nvPr/>
        </p:nvSpPr>
        <p:spPr bwMode="auto">
          <a:xfrm>
            <a:off x="7885113" y="3068638"/>
            <a:ext cx="503237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25" name="Rectangle 14"/>
          <p:cNvSpPr>
            <a:spLocks noChangeArrowheads="1"/>
          </p:cNvSpPr>
          <p:nvPr/>
        </p:nvSpPr>
        <p:spPr bwMode="auto">
          <a:xfrm>
            <a:off x="7885113" y="4508500"/>
            <a:ext cx="503237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26" name="WordArt 16"/>
          <p:cNvSpPr>
            <a:spLocks noChangeArrowheads="1" noChangeShapeType="1" noTextEdit="1"/>
          </p:cNvSpPr>
          <p:nvPr/>
        </p:nvSpPr>
        <p:spPr bwMode="auto">
          <a:xfrm>
            <a:off x="684213" y="3786191"/>
            <a:ext cx="288925" cy="29051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FF0066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Arial"/>
                <a:cs typeface="Arial"/>
              </a:rPr>
              <a:t>Х</a:t>
            </a:r>
          </a:p>
        </p:txBody>
      </p:sp>
      <p:sp>
        <p:nvSpPr>
          <p:cNvPr id="13327" name="Line 20"/>
          <p:cNvSpPr>
            <a:spLocks noChangeShapeType="1"/>
          </p:cNvSpPr>
          <p:nvPr/>
        </p:nvSpPr>
        <p:spPr bwMode="auto">
          <a:xfrm>
            <a:off x="1116013" y="3933825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28" name="Line 21"/>
          <p:cNvSpPr>
            <a:spLocks noChangeShapeType="1"/>
          </p:cNvSpPr>
          <p:nvPr/>
        </p:nvSpPr>
        <p:spPr bwMode="auto">
          <a:xfrm>
            <a:off x="2339975" y="3933825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29" name="Line 22"/>
          <p:cNvSpPr>
            <a:spLocks noChangeShapeType="1"/>
          </p:cNvSpPr>
          <p:nvPr/>
        </p:nvSpPr>
        <p:spPr bwMode="auto">
          <a:xfrm>
            <a:off x="3563938" y="3933825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30" name="WordArt 31"/>
          <p:cNvSpPr>
            <a:spLocks noChangeArrowheads="1" noChangeShapeType="1" noTextEdit="1"/>
          </p:cNvSpPr>
          <p:nvPr/>
        </p:nvSpPr>
        <p:spPr bwMode="auto">
          <a:xfrm>
            <a:off x="1258888" y="3357563"/>
            <a:ext cx="390525" cy="257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kern="10" dirty="0" smtClean="0">
                <a:ln w="9525">
                  <a:solidFill>
                    <a:srgbClr val="FF0066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Arial"/>
                <a:cs typeface="Arial"/>
              </a:rPr>
              <a:t>-0.3</a:t>
            </a:r>
            <a:endParaRPr lang="ru-RU" kern="10" dirty="0">
              <a:ln w="9525">
                <a:solidFill>
                  <a:srgbClr val="FF0066"/>
                </a:solidFill>
                <a:round/>
                <a:headEnd/>
                <a:tailEnd/>
              </a:ln>
              <a:solidFill>
                <a:srgbClr val="FF0066"/>
              </a:solidFill>
              <a:latin typeface="Arial"/>
              <a:cs typeface="Arial"/>
            </a:endParaRPr>
          </a:p>
        </p:txBody>
      </p:sp>
      <p:sp>
        <p:nvSpPr>
          <p:cNvPr id="13331" name="WordArt 33"/>
          <p:cNvSpPr>
            <a:spLocks noChangeArrowheads="1" noChangeShapeType="1" noTextEdit="1"/>
          </p:cNvSpPr>
          <p:nvPr/>
        </p:nvSpPr>
        <p:spPr bwMode="auto">
          <a:xfrm>
            <a:off x="2411413" y="3357563"/>
            <a:ext cx="447675" cy="257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kern="10" dirty="0">
                <a:ln w="9525">
                  <a:solidFill>
                    <a:srgbClr val="FF0066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Arial"/>
                <a:cs typeface="Arial"/>
              </a:rPr>
              <a:t>+0,7</a:t>
            </a:r>
          </a:p>
        </p:txBody>
      </p:sp>
      <p:sp>
        <p:nvSpPr>
          <p:cNvPr id="13332" name="WordArt 34"/>
          <p:cNvSpPr>
            <a:spLocks noChangeArrowheads="1" noChangeShapeType="1" noTextEdit="1"/>
          </p:cNvSpPr>
          <p:nvPr/>
        </p:nvSpPr>
        <p:spPr bwMode="auto">
          <a:xfrm>
            <a:off x="3857620" y="3357562"/>
            <a:ext cx="200025" cy="257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kern="10" dirty="0" smtClean="0">
                <a:ln w="9525">
                  <a:solidFill>
                    <a:srgbClr val="FF0066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Arial"/>
                <a:cs typeface="Arial"/>
              </a:rPr>
              <a:t>-1</a:t>
            </a:r>
            <a:endParaRPr lang="ru-RU" kern="10" dirty="0">
              <a:ln w="9525">
                <a:solidFill>
                  <a:srgbClr val="FF0066"/>
                </a:solidFill>
                <a:round/>
                <a:headEnd/>
                <a:tailEnd/>
              </a:ln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3333" name="WordArt 35"/>
          <p:cNvSpPr>
            <a:spLocks noChangeArrowheads="1" noChangeShapeType="1" noTextEdit="1"/>
          </p:cNvSpPr>
          <p:nvPr/>
        </p:nvSpPr>
        <p:spPr bwMode="auto">
          <a:xfrm>
            <a:off x="5148263" y="3357563"/>
            <a:ext cx="257175" cy="257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kern="10" dirty="0" smtClean="0">
                <a:ln w="9525">
                  <a:solidFill>
                    <a:srgbClr val="FF0066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Arial"/>
                <a:cs typeface="Arial"/>
              </a:rPr>
              <a:t>&gt;1</a:t>
            </a:r>
            <a:endParaRPr lang="ru-RU" kern="10" dirty="0">
              <a:ln w="9525">
                <a:solidFill>
                  <a:srgbClr val="FF0066"/>
                </a:solidFill>
                <a:round/>
                <a:headEnd/>
                <a:tailEnd/>
              </a:ln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3334" name="WordArt 36"/>
          <p:cNvSpPr>
            <a:spLocks noChangeArrowheads="1" noChangeShapeType="1" noTextEdit="1"/>
          </p:cNvSpPr>
          <p:nvPr/>
        </p:nvSpPr>
        <p:spPr bwMode="auto">
          <a:xfrm>
            <a:off x="5148263" y="4365625"/>
            <a:ext cx="257175" cy="257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kern="10" dirty="0" smtClean="0">
                <a:ln w="9525">
                  <a:solidFill>
                    <a:srgbClr val="FF0066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Arial"/>
                <a:cs typeface="Arial"/>
              </a:rPr>
              <a:t>&lt;1</a:t>
            </a:r>
            <a:endParaRPr lang="ru-RU" kern="10" dirty="0">
              <a:ln w="9525">
                <a:solidFill>
                  <a:srgbClr val="FF0066"/>
                </a:solidFill>
                <a:round/>
                <a:headEnd/>
                <a:tailEnd/>
              </a:ln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3335" name="WordArt 37"/>
          <p:cNvSpPr>
            <a:spLocks noChangeArrowheads="1" noChangeShapeType="1" noTextEdit="1"/>
          </p:cNvSpPr>
          <p:nvPr/>
        </p:nvSpPr>
        <p:spPr bwMode="auto">
          <a:xfrm>
            <a:off x="6286512" y="2786058"/>
            <a:ext cx="390525" cy="257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kern="10" dirty="0">
                <a:ln w="9525">
                  <a:solidFill>
                    <a:srgbClr val="FF0066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Arial"/>
                <a:cs typeface="Arial"/>
              </a:rPr>
              <a:t>-0,9</a:t>
            </a:r>
          </a:p>
        </p:txBody>
      </p:sp>
      <p:sp>
        <p:nvSpPr>
          <p:cNvPr id="13336" name="WordArt 38"/>
          <p:cNvSpPr>
            <a:spLocks noChangeArrowheads="1" noChangeShapeType="1" noTextEdit="1"/>
          </p:cNvSpPr>
          <p:nvPr/>
        </p:nvSpPr>
        <p:spPr bwMode="auto">
          <a:xfrm>
            <a:off x="7358082" y="2786058"/>
            <a:ext cx="447675" cy="269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kern="10" dirty="0">
                <a:ln w="9525">
                  <a:solidFill>
                    <a:srgbClr val="FF0066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Arial"/>
                <a:cs typeface="Arial"/>
              </a:rPr>
              <a:t>+1,1</a:t>
            </a:r>
          </a:p>
        </p:txBody>
      </p:sp>
      <p:sp>
        <p:nvSpPr>
          <p:cNvPr id="13337" name="WordArt 39"/>
          <p:cNvSpPr>
            <a:spLocks noChangeArrowheads="1" noChangeShapeType="1" noTextEdit="1"/>
          </p:cNvSpPr>
          <p:nvPr/>
        </p:nvSpPr>
        <p:spPr bwMode="auto">
          <a:xfrm>
            <a:off x="6227763" y="4221163"/>
            <a:ext cx="447675" cy="257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kern="10" dirty="0">
                <a:ln w="9525">
                  <a:solidFill>
                    <a:srgbClr val="FF0066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Arial"/>
                <a:cs typeface="Arial"/>
              </a:rPr>
              <a:t>+2,1</a:t>
            </a:r>
          </a:p>
        </p:txBody>
      </p:sp>
      <p:sp>
        <p:nvSpPr>
          <p:cNvPr id="13338" name="WordArt 40"/>
          <p:cNvSpPr>
            <a:spLocks noChangeArrowheads="1" noChangeShapeType="1" noTextEdit="1"/>
          </p:cNvSpPr>
          <p:nvPr/>
        </p:nvSpPr>
        <p:spPr bwMode="auto">
          <a:xfrm>
            <a:off x="7429520" y="4214818"/>
            <a:ext cx="390525" cy="257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kern="10" dirty="0">
                <a:ln w="9525">
                  <a:solidFill>
                    <a:srgbClr val="FF0066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Arial"/>
                <a:cs typeface="Arial"/>
              </a:rPr>
              <a:t>-0,6</a:t>
            </a:r>
          </a:p>
        </p:txBody>
      </p:sp>
      <p:sp>
        <p:nvSpPr>
          <p:cNvPr id="13339" name="WordArt 41"/>
          <p:cNvSpPr>
            <a:spLocks noChangeArrowheads="1" noChangeShapeType="1" noTextEdit="1"/>
          </p:cNvSpPr>
          <p:nvPr/>
        </p:nvSpPr>
        <p:spPr bwMode="auto">
          <a:xfrm>
            <a:off x="4427538" y="3860800"/>
            <a:ext cx="495300" cy="257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kern="10" dirty="0">
                <a:ln w="9525">
                  <a:solidFill>
                    <a:srgbClr val="FF0066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Arial"/>
                <a:cs typeface="Arial"/>
              </a:rPr>
              <a:t>если</a:t>
            </a:r>
          </a:p>
        </p:txBody>
      </p:sp>
      <p:sp>
        <p:nvSpPr>
          <p:cNvPr id="13340" name="Line 44"/>
          <p:cNvSpPr>
            <a:spLocks noChangeShapeType="1"/>
          </p:cNvSpPr>
          <p:nvPr/>
        </p:nvSpPr>
        <p:spPr bwMode="auto">
          <a:xfrm flipV="1">
            <a:off x="5148263" y="3500438"/>
            <a:ext cx="576262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41" name="Line 45"/>
          <p:cNvSpPr>
            <a:spLocks noChangeShapeType="1"/>
          </p:cNvSpPr>
          <p:nvPr/>
        </p:nvSpPr>
        <p:spPr bwMode="auto">
          <a:xfrm>
            <a:off x="5148263" y="4005263"/>
            <a:ext cx="576262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42" name="Line 46"/>
          <p:cNvSpPr>
            <a:spLocks noChangeShapeType="1"/>
          </p:cNvSpPr>
          <p:nvPr/>
        </p:nvSpPr>
        <p:spPr bwMode="auto">
          <a:xfrm>
            <a:off x="6227763" y="4724400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43" name="Line 47"/>
          <p:cNvSpPr>
            <a:spLocks noChangeShapeType="1"/>
          </p:cNvSpPr>
          <p:nvPr/>
        </p:nvSpPr>
        <p:spPr bwMode="auto">
          <a:xfrm>
            <a:off x="7380288" y="4724400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44" name="Line 48"/>
          <p:cNvSpPr>
            <a:spLocks noChangeShapeType="1"/>
          </p:cNvSpPr>
          <p:nvPr/>
        </p:nvSpPr>
        <p:spPr bwMode="auto">
          <a:xfrm>
            <a:off x="6300788" y="3357563"/>
            <a:ext cx="503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45" name="Line 49"/>
          <p:cNvSpPr>
            <a:spLocks noChangeShapeType="1"/>
          </p:cNvSpPr>
          <p:nvPr/>
        </p:nvSpPr>
        <p:spPr bwMode="auto">
          <a:xfrm>
            <a:off x="7380288" y="3357563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1643042" y="5857892"/>
            <a:ext cx="1067921" cy="276999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4">
                    <a:lumMod val="1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Times New Roman" pitchFamily="18" charset="0"/>
              </a:rPr>
              <a:t>Рисунок </a:t>
            </a:r>
            <a:r>
              <a:rPr lang="ru-RU" sz="12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4">
                    <a:lumMod val="1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Times New Roman" pitchFamily="18" charset="0"/>
              </a:rPr>
              <a:t>1</a:t>
            </a:r>
            <a:endParaRPr lang="ru-RU" sz="12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accent4">
                  <a:lumMod val="1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  <a:latin typeface="+mn-lt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572000" y="2786058"/>
            <a:ext cx="71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37" name="TextBox 36"/>
          <p:cNvSpPr txBox="1"/>
          <p:nvPr/>
        </p:nvSpPr>
        <p:spPr>
          <a:xfrm>
            <a:off x="5214942" y="6143644"/>
            <a:ext cx="33575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u="sng" dirty="0" smtClean="0">
                <a:hlinkClick r:id="rId2" action="ppaction://hlinksldjump"/>
              </a:rPr>
              <a:t>Правильный ответ</a:t>
            </a:r>
            <a:endParaRPr lang="ru-RU" sz="2000" b="1" u="sng" dirty="0"/>
          </a:p>
        </p:txBody>
      </p:sp>
      <p:sp>
        <p:nvSpPr>
          <p:cNvPr id="38" name="Стрелка вправо 37"/>
          <p:cNvSpPr/>
          <p:nvPr/>
        </p:nvSpPr>
        <p:spPr>
          <a:xfrm>
            <a:off x="8072462" y="6286520"/>
            <a:ext cx="285752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Oval 6"/>
          <p:cNvSpPr>
            <a:spLocks noChangeArrowheads="1"/>
          </p:cNvSpPr>
          <p:nvPr/>
        </p:nvSpPr>
        <p:spPr bwMode="auto">
          <a:xfrm>
            <a:off x="1785918" y="3643314"/>
            <a:ext cx="576262" cy="576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Правильный ответ</a:t>
            </a:r>
          </a:p>
        </p:txBody>
      </p:sp>
      <p:sp>
        <p:nvSpPr>
          <p:cNvPr id="152580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dirty="0" smtClean="0">
                <a:solidFill>
                  <a:schemeClr val="folHlink"/>
                </a:solidFill>
              </a:rPr>
              <a:t>«Крестики»</a:t>
            </a:r>
          </a:p>
          <a:p>
            <a:pPr eaLnBrk="1" hangingPunct="1">
              <a:defRPr/>
            </a:pPr>
            <a:endParaRPr lang="ru-RU" dirty="0" smtClean="0">
              <a:solidFill>
                <a:schemeClr val="folHlink"/>
              </a:solidFill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5400" dirty="0" smtClean="0">
                <a:solidFill>
                  <a:srgbClr val="FF0066"/>
                </a:solidFill>
              </a:rPr>
              <a:t>2,2</a:t>
            </a:r>
          </a:p>
        </p:txBody>
      </p:sp>
      <p:sp>
        <p:nvSpPr>
          <p:cNvPr id="152581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dirty="0" smtClean="0">
                <a:solidFill>
                  <a:schemeClr val="folHlink"/>
                </a:solidFill>
              </a:rPr>
              <a:t>«Нолики»</a:t>
            </a:r>
          </a:p>
          <a:p>
            <a:pPr eaLnBrk="1" hangingPunct="1">
              <a:defRPr/>
            </a:pPr>
            <a:endParaRPr lang="ru-RU" dirty="0" smtClean="0">
              <a:solidFill>
                <a:schemeClr val="folHlink"/>
              </a:solidFill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5400" dirty="0" smtClean="0">
                <a:solidFill>
                  <a:srgbClr val="FF0066"/>
                </a:solidFill>
              </a:rPr>
              <a:t>1,4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00628" y="5929330"/>
            <a:ext cx="33575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u="sng" dirty="0" smtClean="0">
                <a:hlinkClick r:id="rId2" action="ppaction://hlinksldjump"/>
              </a:rPr>
              <a:t>Игровое поле</a:t>
            </a:r>
            <a:endParaRPr lang="ru-RU" sz="2000" b="1" u="sng" dirty="0"/>
          </a:p>
        </p:txBody>
      </p:sp>
      <p:sp>
        <p:nvSpPr>
          <p:cNvPr id="8" name="Стрелка вправо 7"/>
          <p:cNvSpPr/>
          <p:nvPr/>
        </p:nvSpPr>
        <p:spPr>
          <a:xfrm>
            <a:off x="7143768" y="6072206"/>
            <a:ext cx="285752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2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2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2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7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rgbClr val="FF0066"/>
                </a:solidFill>
              </a:rPr>
              <a:t>Четырехугольник с секретом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71472" y="1643050"/>
            <a:ext cx="8229600" cy="45259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rgbClr val="FF0066"/>
                </a:solidFill>
              </a:rPr>
              <a:t>Сколько треугольников, четырехугольников и пятиугольников изображено на рисунке?</a:t>
            </a:r>
          </a:p>
        </p:txBody>
      </p:sp>
      <p:sp>
        <p:nvSpPr>
          <p:cNvPr id="15364" name="Rectangle 7"/>
          <p:cNvSpPr>
            <a:spLocks noChangeArrowheads="1"/>
          </p:cNvSpPr>
          <p:nvPr/>
        </p:nvSpPr>
        <p:spPr bwMode="auto">
          <a:xfrm>
            <a:off x="714348" y="3143248"/>
            <a:ext cx="2520950" cy="2519363"/>
          </a:xfrm>
          <a:prstGeom prst="rect">
            <a:avLst/>
          </a:prstGeom>
          <a:solidFill>
            <a:srgbClr val="AFCCEF"/>
          </a:solidFill>
          <a:ln w="38100">
            <a:solidFill>
              <a:schemeClr val="tx2">
                <a:lumMod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5" name="Line 8"/>
          <p:cNvSpPr>
            <a:spLocks noChangeShapeType="1"/>
          </p:cNvSpPr>
          <p:nvPr/>
        </p:nvSpPr>
        <p:spPr bwMode="auto">
          <a:xfrm>
            <a:off x="714348" y="3143248"/>
            <a:ext cx="2520950" cy="2519363"/>
          </a:xfrm>
          <a:prstGeom prst="line">
            <a:avLst/>
          </a:prstGeom>
          <a:ln w="38100"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15366" name="Line 10"/>
          <p:cNvSpPr>
            <a:spLocks noChangeShapeType="1"/>
          </p:cNvSpPr>
          <p:nvPr/>
        </p:nvSpPr>
        <p:spPr bwMode="auto">
          <a:xfrm>
            <a:off x="2357422" y="3143248"/>
            <a:ext cx="865187" cy="863600"/>
          </a:xfrm>
          <a:prstGeom prst="line">
            <a:avLst/>
          </a:prstGeom>
          <a:ln w="38100"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15367" name="Line 11"/>
          <p:cNvSpPr>
            <a:spLocks noChangeShapeType="1"/>
          </p:cNvSpPr>
          <p:nvPr/>
        </p:nvSpPr>
        <p:spPr bwMode="auto">
          <a:xfrm flipH="1">
            <a:off x="714348" y="3143248"/>
            <a:ext cx="1655763" cy="2519363"/>
          </a:xfrm>
          <a:prstGeom prst="line">
            <a:avLst/>
          </a:prstGeom>
          <a:ln w="38100"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15368" name="Line 12"/>
          <p:cNvSpPr>
            <a:spLocks noChangeShapeType="1"/>
          </p:cNvSpPr>
          <p:nvPr/>
        </p:nvSpPr>
        <p:spPr bwMode="auto">
          <a:xfrm flipH="1">
            <a:off x="714348" y="4000504"/>
            <a:ext cx="2520950" cy="1655763"/>
          </a:xfrm>
          <a:prstGeom prst="line">
            <a:avLst/>
          </a:prstGeom>
          <a:ln w="38100"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15369" name="Rectangle 13"/>
          <p:cNvSpPr>
            <a:spLocks noChangeArrowheads="1"/>
          </p:cNvSpPr>
          <p:nvPr/>
        </p:nvSpPr>
        <p:spPr bwMode="auto">
          <a:xfrm>
            <a:off x="4211638" y="3141663"/>
            <a:ext cx="3816350" cy="1943100"/>
          </a:xfrm>
          <a:prstGeom prst="rect">
            <a:avLst/>
          </a:prstGeom>
          <a:solidFill>
            <a:srgbClr val="EBB3E8"/>
          </a:solidFill>
          <a:ln w="38100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5370" name="Line 16"/>
          <p:cNvSpPr>
            <a:spLocks noChangeShapeType="1"/>
          </p:cNvSpPr>
          <p:nvPr/>
        </p:nvSpPr>
        <p:spPr bwMode="auto">
          <a:xfrm>
            <a:off x="6156325" y="3141663"/>
            <a:ext cx="0" cy="194310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1" name="Line 17"/>
          <p:cNvSpPr>
            <a:spLocks noChangeShapeType="1"/>
          </p:cNvSpPr>
          <p:nvPr/>
        </p:nvSpPr>
        <p:spPr bwMode="auto">
          <a:xfrm flipH="1">
            <a:off x="4211638" y="3141663"/>
            <a:ext cx="1944687" cy="194310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2" name="Line 18"/>
          <p:cNvSpPr>
            <a:spLocks noChangeShapeType="1"/>
          </p:cNvSpPr>
          <p:nvPr/>
        </p:nvSpPr>
        <p:spPr bwMode="auto">
          <a:xfrm flipH="1">
            <a:off x="6156325" y="3141663"/>
            <a:ext cx="1871663" cy="194310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3" name="Line 20"/>
          <p:cNvSpPr>
            <a:spLocks noChangeShapeType="1"/>
          </p:cNvSpPr>
          <p:nvPr/>
        </p:nvSpPr>
        <p:spPr bwMode="auto">
          <a:xfrm>
            <a:off x="4211638" y="3141663"/>
            <a:ext cx="3816350" cy="194310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643306" y="5929330"/>
            <a:ext cx="982961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2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4">
                    <a:lumMod val="1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Рисунок 2</a:t>
            </a:r>
            <a:endParaRPr lang="ru-RU" sz="12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accent4">
                  <a:lumMod val="1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142976" y="2500306"/>
            <a:ext cx="15937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dirty="0">
                <a:solidFill>
                  <a:schemeClr val="folHlink"/>
                </a:solidFill>
              </a:rPr>
              <a:t>«Крестики»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5500694" y="2571744"/>
            <a:ext cx="13692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dirty="0">
                <a:solidFill>
                  <a:schemeClr val="folHlink"/>
                </a:solidFill>
              </a:rPr>
              <a:t>«Нолики»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643570" y="6357958"/>
            <a:ext cx="3286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u="sng" dirty="0" smtClean="0">
                <a:hlinkClick r:id="rId2" action="ppaction://hlinksldjump"/>
              </a:rPr>
              <a:t>Правильный ответ</a:t>
            </a:r>
            <a:endParaRPr lang="ru-RU" sz="2000" b="1" u="sng" dirty="0"/>
          </a:p>
        </p:txBody>
      </p:sp>
      <p:sp>
        <p:nvSpPr>
          <p:cNvPr id="23" name="Стрелка вправо 22"/>
          <p:cNvSpPr/>
          <p:nvPr/>
        </p:nvSpPr>
        <p:spPr>
          <a:xfrm>
            <a:off x="8501090" y="6500834"/>
            <a:ext cx="285752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Правильный ответ</a:t>
            </a:r>
          </a:p>
        </p:txBody>
      </p:sp>
      <p:graphicFrame>
        <p:nvGraphicFramePr>
          <p:cNvPr id="154654" name="Group 30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524875" cy="4530726"/>
        </p:xfrm>
        <a:graphic>
          <a:graphicData uri="http://schemas.openxmlformats.org/drawingml/2006/table">
            <a:tbl>
              <a:tblPr/>
              <a:tblGrid>
                <a:gridCol w="2352675"/>
                <a:gridCol w="2057400"/>
                <a:gridCol w="2057400"/>
                <a:gridCol w="2057400"/>
              </a:tblGrid>
              <a:tr h="150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Кол-во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треуголь-ников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Кол-во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четырех-угольников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Кол-во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пятиугольников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11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«Крестики»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«Нолики»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214942" y="6286520"/>
            <a:ext cx="30718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u="sng" dirty="0" smtClean="0">
                <a:hlinkClick r:id="rId2" action="ppaction://hlinksldjump"/>
              </a:rPr>
              <a:t>Игровое поле</a:t>
            </a:r>
            <a:endParaRPr lang="ru-RU" sz="2000" b="1" u="sng" dirty="0"/>
          </a:p>
        </p:txBody>
      </p:sp>
      <p:sp>
        <p:nvSpPr>
          <p:cNvPr id="6" name="Стрелка вправо 5"/>
          <p:cNvSpPr/>
          <p:nvPr/>
        </p:nvSpPr>
        <p:spPr>
          <a:xfrm>
            <a:off x="7358082" y="6429396"/>
            <a:ext cx="285752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4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4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4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2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rgbClr val="FF0066"/>
                </a:solidFill>
              </a:rPr>
              <a:t>Конкурс капитанов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40188" cy="45307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800" dirty="0" smtClean="0">
                <a:solidFill>
                  <a:srgbClr val="FF0066"/>
                </a:solidFill>
              </a:rPr>
              <a:t>Игра «Крестики-нулики»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sz="2800" dirty="0" smtClean="0">
              <a:solidFill>
                <a:srgbClr val="FF0066"/>
              </a:solidFill>
            </a:endParaRPr>
          </a:p>
        </p:txBody>
      </p:sp>
      <p:graphicFrame>
        <p:nvGraphicFramePr>
          <p:cNvPr id="12310" name="Group 22"/>
          <p:cNvGraphicFramePr>
            <a:graphicFrameLocks noGrp="1"/>
          </p:cNvGraphicFramePr>
          <p:nvPr>
            <p:ph sz="half" idx="2"/>
          </p:nvPr>
        </p:nvGraphicFramePr>
        <p:xfrm>
          <a:off x="4646613" y="1600200"/>
          <a:ext cx="4040187" cy="4530726"/>
        </p:xfrm>
        <a:graphic>
          <a:graphicData uri="http://schemas.openxmlformats.org/drawingml/2006/table">
            <a:tbl>
              <a:tblPr/>
              <a:tblGrid>
                <a:gridCol w="1346200"/>
                <a:gridCol w="1347787"/>
                <a:gridCol w="1346200"/>
              </a:tblGrid>
              <a:tr h="150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11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42910" y="6072206"/>
            <a:ext cx="27860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u="sng" dirty="0" smtClean="0">
                <a:hlinkClick r:id="rId2" action="ppaction://hlinksldjump"/>
              </a:rPr>
              <a:t>Игровое поле</a:t>
            </a:r>
            <a:endParaRPr lang="ru-RU" sz="2000" b="1" u="sng" dirty="0"/>
          </a:p>
        </p:txBody>
      </p:sp>
      <p:sp>
        <p:nvSpPr>
          <p:cNvPr id="8" name="Стрелка вправо 7"/>
          <p:cNvSpPr/>
          <p:nvPr/>
        </p:nvSpPr>
        <p:spPr>
          <a:xfrm>
            <a:off x="2786050" y="6215082"/>
            <a:ext cx="285752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dirty="0" smtClean="0">
                <a:solidFill>
                  <a:srgbClr val="FF0066"/>
                </a:solidFill>
              </a:rPr>
              <a:t>Подумай! Сообрази!</a:t>
            </a:r>
            <a:br>
              <a:rPr lang="ru-RU" sz="4000" dirty="0" smtClean="0">
                <a:solidFill>
                  <a:srgbClr val="FF0066"/>
                </a:solidFill>
              </a:rPr>
            </a:br>
            <a:endParaRPr lang="ru-RU" sz="2000" dirty="0" smtClean="0">
              <a:solidFill>
                <a:schemeClr val="hlink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1214438"/>
            <a:ext cx="8229600" cy="52117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1600" dirty="0" smtClean="0"/>
              <a:t>1. Из Москвы в Санкт-Петербург вышел поезд со скоростью 60 км/ч, а из Санкт-Петербурга в Москву вышел второй поезд со скоростью 70 км/ч. Какой из поездов будет дальше от Москвы в момент встречи?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1600" dirty="0" smtClean="0">
                <a:solidFill>
                  <a:srgbClr val="FFC000"/>
                </a:solidFill>
              </a:rPr>
              <a:t>Правильный ответ: на одинаковом расстоянии.</a:t>
            </a:r>
            <a:endParaRPr lang="ru-RU" sz="16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1600" dirty="0" smtClean="0"/>
              <a:t>2. Может ли быть в одном месяце 5 воскресений?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1600" dirty="0" smtClean="0">
                <a:solidFill>
                  <a:srgbClr val="FFC000"/>
                </a:solidFill>
              </a:rPr>
              <a:t>Правильный ответ: да.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1600" dirty="0" smtClean="0"/>
              <a:t>3. Три курицы за 3 дня снесут 3 яйца. Сколько яиц снесут 12 кур за 12 дней?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1600" dirty="0" smtClean="0">
                <a:solidFill>
                  <a:srgbClr val="FFC000"/>
                </a:solidFill>
              </a:rPr>
              <a:t>Правильный ответ: 48.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1600" dirty="0" smtClean="0"/>
              <a:t>4. Одно яйцо варят 4 минуты. Сколько минут нужно варить 5 яиц?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1600" dirty="0" smtClean="0">
                <a:solidFill>
                  <a:srgbClr val="FFC000"/>
                </a:solidFill>
              </a:rPr>
              <a:t>Правильный ответ: 4 минуты.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1600" dirty="0" smtClean="0"/>
              <a:t>5. Двое играли в шахматы 4 часа. Сколько играл каждый?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1600" dirty="0" smtClean="0">
                <a:solidFill>
                  <a:srgbClr val="FFC000"/>
                </a:solidFill>
              </a:rPr>
              <a:t>Правильный ответ: по 4 часа.</a:t>
            </a:r>
            <a:endParaRPr lang="ru-RU" sz="16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1600" dirty="0" smtClean="0"/>
              <a:t>6. В одной семье у каждого из трех братьев есть сестра. Сколько детей в семье?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1600" dirty="0" smtClean="0">
                <a:solidFill>
                  <a:srgbClr val="FFC000"/>
                </a:solidFill>
              </a:rPr>
              <a:t>Правильный ответ: 4.</a:t>
            </a:r>
            <a:endParaRPr lang="ru-RU" sz="16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1600" dirty="0" smtClean="0"/>
              <a:t>7. Что всегда увеличивается и никогда не уменьшается?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1600" dirty="0" smtClean="0">
                <a:solidFill>
                  <a:srgbClr val="FFC000"/>
                </a:solidFill>
              </a:rPr>
              <a:t>Правильный ответ: возраст.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1600" dirty="0" smtClean="0">
                <a:solidFill>
                  <a:srgbClr val="FFC000"/>
                </a:solidFill>
              </a:rPr>
              <a:t> </a:t>
            </a:r>
            <a:r>
              <a:rPr lang="ru-RU" sz="1600" dirty="0" smtClean="0"/>
              <a:t>8. Чем больше из нее берут, тем больше она становиться.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1600" dirty="0" smtClean="0">
                <a:solidFill>
                  <a:srgbClr val="FFC000"/>
                </a:solidFill>
              </a:rPr>
              <a:t>Правильный ответ: яма.</a:t>
            </a:r>
            <a:endParaRPr lang="ru-RU" sz="1600" dirty="0" smtClean="0"/>
          </a:p>
          <a:p>
            <a:pPr eaLnBrk="1" hangingPunct="1">
              <a:lnSpc>
                <a:spcPct val="90000"/>
              </a:lnSpc>
              <a:defRPr/>
            </a:pPr>
            <a:endParaRPr lang="ru-RU" sz="16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786446" y="6215082"/>
            <a:ext cx="2857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u="sng" dirty="0" smtClean="0">
                <a:hlinkClick r:id="rId2" action="ppaction://hlinksldjump"/>
              </a:rPr>
              <a:t>Игровое поле</a:t>
            </a:r>
            <a:endParaRPr lang="ru-RU" sz="2000" b="1" u="sng" dirty="0"/>
          </a:p>
        </p:txBody>
      </p:sp>
      <p:sp>
        <p:nvSpPr>
          <p:cNvPr id="6" name="Стрелка вправо 5"/>
          <p:cNvSpPr/>
          <p:nvPr/>
        </p:nvSpPr>
        <p:spPr>
          <a:xfrm>
            <a:off x="7929586" y="6357958"/>
            <a:ext cx="285752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43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43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143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43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43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3" dur="1000"/>
                                        <p:tgtEl>
                                          <p:spTgt spid="143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43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43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0" dur="1000"/>
                                        <p:tgtEl>
                                          <p:spTgt spid="143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433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433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7" dur="1000"/>
                                        <p:tgtEl>
                                          <p:spTgt spid="1433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433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433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4" dur="1000"/>
                                        <p:tgtEl>
                                          <p:spTgt spid="1433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18487" cy="1139825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dirty="0" smtClean="0">
                <a:solidFill>
                  <a:srgbClr val="FF0066"/>
                </a:solidFill>
              </a:rPr>
              <a:t>Найди ошибку</a:t>
            </a:r>
            <a:br>
              <a:rPr lang="ru-RU" sz="4000" dirty="0" smtClean="0">
                <a:solidFill>
                  <a:srgbClr val="FF0066"/>
                </a:solidFill>
              </a:rPr>
            </a:br>
            <a:endParaRPr lang="ru-RU" sz="1600" dirty="0" smtClean="0">
              <a:solidFill>
                <a:schemeClr val="hlink"/>
              </a:solidFill>
            </a:endParaRPr>
          </a:p>
        </p:txBody>
      </p:sp>
      <p:sp>
        <p:nvSpPr>
          <p:cNvPr id="15369" name="Rectangle 9"/>
          <p:cNvSpPr>
            <a:spLocks noGrp="1" noChangeArrowheads="1"/>
          </p:cNvSpPr>
          <p:nvPr>
            <p:ph type="body" sz="half" idx="1"/>
          </p:nvPr>
        </p:nvSpPr>
        <p:spPr>
          <a:xfrm>
            <a:off x="500034" y="1857364"/>
            <a:ext cx="4037013" cy="384493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dirty="0" smtClean="0">
                <a:solidFill>
                  <a:schemeClr val="folHlink"/>
                </a:solidFill>
              </a:rPr>
              <a:t>«Крестики»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dirty="0" smtClean="0"/>
              <a:t>1). 5х+х</a:t>
            </a:r>
            <a:r>
              <a:rPr lang="ru-RU" dirty="0" smtClean="0">
                <a:sym typeface="Symbol"/>
              </a:rPr>
              <a:t>3</a:t>
            </a:r>
            <a:r>
              <a:rPr lang="ru-RU" dirty="0" smtClean="0"/>
              <a:t>=3,6;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ru-RU" dirty="0" smtClean="0"/>
              <a:t>     6х</a:t>
            </a:r>
            <a:r>
              <a:rPr lang="ru-RU" dirty="0" smtClean="0">
                <a:sym typeface="Symbol"/>
              </a:rPr>
              <a:t>3</a:t>
            </a:r>
            <a:r>
              <a:rPr lang="ru-RU" dirty="0" smtClean="0"/>
              <a:t>=3,6;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dirty="0" smtClean="0"/>
              <a:t>     18х=3,6;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dirty="0" smtClean="0"/>
              <a:t>     </a:t>
            </a:r>
            <a:r>
              <a:rPr lang="ru-RU" dirty="0" err="1" smtClean="0"/>
              <a:t>х</a:t>
            </a:r>
            <a:r>
              <a:rPr lang="ru-RU" dirty="0" smtClean="0"/>
              <a:t>=3,6:18;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dirty="0" smtClean="0"/>
              <a:t>     </a:t>
            </a:r>
            <a:r>
              <a:rPr lang="ru-RU" dirty="0" err="1" smtClean="0"/>
              <a:t>х</a:t>
            </a:r>
            <a:r>
              <a:rPr lang="ru-RU" dirty="0" smtClean="0"/>
              <a:t>=0,2.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dirty="0" smtClean="0"/>
              <a:t>Ответ: 0,2.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dirty="0" smtClean="0"/>
              <a:t>2).3</a:t>
            </a:r>
            <a:r>
              <a:rPr lang="en-US" dirty="0" smtClean="0">
                <a:cs typeface="Arial" charset="0"/>
              </a:rPr>
              <a:t>²</a:t>
            </a:r>
            <a:r>
              <a:rPr lang="ru-RU" dirty="0" smtClean="0">
                <a:cs typeface="Arial" charset="0"/>
              </a:rPr>
              <a:t>+2</a:t>
            </a:r>
            <a:r>
              <a:rPr lang="en-US" dirty="0" smtClean="0">
                <a:cs typeface="Arial" charset="0"/>
              </a:rPr>
              <a:t>³</a:t>
            </a:r>
            <a:r>
              <a:rPr lang="ru-RU" dirty="0" smtClean="0">
                <a:cs typeface="Arial" charset="0"/>
              </a:rPr>
              <a:t>=6+6=12</a:t>
            </a:r>
            <a:endParaRPr lang="en-US" dirty="0" smtClean="0">
              <a:cs typeface="Arial" charset="0"/>
            </a:endParaRPr>
          </a:p>
        </p:txBody>
      </p:sp>
      <p:sp>
        <p:nvSpPr>
          <p:cNvPr id="15370" name="Rectangle 10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1857364"/>
            <a:ext cx="4040187" cy="37830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dirty="0" smtClean="0">
                <a:solidFill>
                  <a:schemeClr val="folHlink"/>
                </a:solidFill>
              </a:rPr>
              <a:t>«Нолики»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dirty="0" smtClean="0"/>
              <a:t>1). 12+у+3у</a:t>
            </a:r>
            <a:r>
              <a:rPr lang="en-US" dirty="0" smtClean="0"/>
              <a:t>=</a:t>
            </a:r>
            <a:r>
              <a:rPr lang="ru-RU" dirty="0" smtClean="0"/>
              <a:t>32;</a:t>
            </a:r>
            <a:endParaRPr lang="en-US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dirty="0" smtClean="0"/>
              <a:t>     16у</a:t>
            </a:r>
            <a:r>
              <a:rPr lang="en-US" dirty="0" smtClean="0"/>
              <a:t>=</a:t>
            </a:r>
            <a:r>
              <a:rPr lang="ru-RU" dirty="0" smtClean="0"/>
              <a:t>32;</a:t>
            </a:r>
            <a:endParaRPr lang="en-US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dirty="0" smtClean="0"/>
              <a:t>     у</a:t>
            </a:r>
            <a:r>
              <a:rPr lang="en-US" dirty="0" smtClean="0"/>
              <a:t>=</a:t>
            </a:r>
            <a:r>
              <a:rPr lang="ru-RU" dirty="0" smtClean="0"/>
              <a:t>32:16;</a:t>
            </a:r>
            <a:endParaRPr lang="en-US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/>
              <a:t>     m=2.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dirty="0" smtClean="0"/>
              <a:t>Ответ: </a:t>
            </a:r>
            <a:r>
              <a:rPr lang="en-US" dirty="0" smtClean="0"/>
              <a:t>2.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dirty="0" smtClean="0"/>
              <a:t>2).3</a:t>
            </a:r>
            <a:r>
              <a:rPr lang="en-US" dirty="0" smtClean="0">
                <a:cs typeface="Arial" charset="0"/>
              </a:rPr>
              <a:t>³</a:t>
            </a:r>
            <a:r>
              <a:rPr lang="ru-RU" dirty="0" smtClean="0"/>
              <a:t> +5</a:t>
            </a:r>
            <a:r>
              <a:rPr lang="en-US" dirty="0" smtClean="0">
                <a:cs typeface="Arial" charset="0"/>
              </a:rPr>
              <a:t>²</a:t>
            </a:r>
            <a:r>
              <a:rPr lang="ru-RU" dirty="0" smtClean="0">
                <a:cs typeface="Arial" charset="0"/>
              </a:rPr>
              <a:t>=9+10=19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86380" y="6357958"/>
            <a:ext cx="33575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u="sng" dirty="0" smtClean="0">
                <a:hlinkClick r:id="rId2" action="ppaction://hlinksldjump"/>
              </a:rPr>
              <a:t>Правильный ответ</a:t>
            </a:r>
            <a:endParaRPr lang="ru-RU" sz="2000" b="1" u="sng" dirty="0"/>
          </a:p>
        </p:txBody>
      </p:sp>
      <p:sp>
        <p:nvSpPr>
          <p:cNvPr id="7" name="Стрелка вправо 6"/>
          <p:cNvSpPr/>
          <p:nvPr/>
        </p:nvSpPr>
        <p:spPr>
          <a:xfrm>
            <a:off x="8215338" y="6500834"/>
            <a:ext cx="285752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Правильный ответ</a:t>
            </a:r>
          </a:p>
        </p:txBody>
      </p:sp>
      <p:sp>
        <p:nvSpPr>
          <p:cNvPr id="156676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533400" indent="-533400" eaLnBrk="1" hangingPunct="1">
              <a:buFont typeface="Wingdings" pitchFamily="2" charset="2"/>
              <a:buNone/>
              <a:defRPr/>
            </a:pPr>
            <a:r>
              <a:rPr lang="ru-RU" dirty="0" smtClean="0">
                <a:solidFill>
                  <a:schemeClr val="folHlink"/>
                </a:solidFill>
              </a:rPr>
              <a:t>«Крестики»</a:t>
            </a:r>
          </a:p>
          <a:p>
            <a:pPr marL="533400" indent="-533400" eaLnBrk="1" hangingPunct="1">
              <a:buFont typeface="Wingdings" pitchFamily="2" charset="2"/>
              <a:buNone/>
              <a:defRPr/>
            </a:pPr>
            <a:endParaRPr lang="ru-RU" dirty="0" smtClean="0"/>
          </a:p>
          <a:p>
            <a:pPr marL="533400" indent="-533400" eaLnBrk="1" hangingPunct="1">
              <a:buFont typeface="Wingdings" pitchFamily="2" charset="2"/>
              <a:buAutoNum type="arabicParenR"/>
              <a:defRPr/>
            </a:pPr>
            <a:r>
              <a:rPr lang="ru-RU" sz="5400" dirty="0" smtClean="0">
                <a:solidFill>
                  <a:srgbClr val="FF0066"/>
                </a:solidFill>
              </a:rPr>
              <a:t>0,45</a:t>
            </a:r>
          </a:p>
          <a:p>
            <a:pPr marL="533400" indent="-533400" eaLnBrk="1" hangingPunct="1">
              <a:buFont typeface="Wingdings" pitchFamily="2" charset="2"/>
              <a:buAutoNum type="arabicParenR"/>
              <a:defRPr/>
            </a:pPr>
            <a:r>
              <a:rPr lang="ru-RU" sz="5400" dirty="0" smtClean="0">
                <a:solidFill>
                  <a:srgbClr val="FF0066"/>
                </a:solidFill>
              </a:rPr>
              <a:t>17</a:t>
            </a:r>
          </a:p>
        </p:txBody>
      </p:sp>
      <p:sp>
        <p:nvSpPr>
          <p:cNvPr id="156677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533400" indent="-533400" eaLnBrk="1" hangingPunct="1">
              <a:buFont typeface="Wingdings" pitchFamily="2" charset="2"/>
              <a:buNone/>
              <a:defRPr/>
            </a:pPr>
            <a:r>
              <a:rPr lang="ru-RU" dirty="0" smtClean="0">
                <a:solidFill>
                  <a:schemeClr val="folHlink"/>
                </a:solidFill>
              </a:rPr>
              <a:t>«Нолики»</a:t>
            </a:r>
          </a:p>
          <a:p>
            <a:pPr marL="533400" indent="-533400" eaLnBrk="1" hangingPunct="1">
              <a:buFont typeface="Wingdings" pitchFamily="2" charset="2"/>
              <a:buNone/>
              <a:defRPr/>
            </a:pPr>
            <a:endParaRPr lang="ru-RU" dirty="0" smtClean="0">
              <a:solidFill>
                <a:schemeClr val="folHlink"/>
              </a:solidFill>
            </a:endParaRPr>
          </a:p>
          <a:p>
            <a:pPr marL="533400" indent="-533400" eaLnBrk="1" hangingPunct="1">
              <a:buFont typeface="Wingdings" pitchFamily="2" charset="2"/>
              <a:buAutoNum type="arabicParenR"/>
              <a:defRPr/>
            </a:pPr>
            <a:r>
              <a:rPr lang="ru-RU" sz="5400" dirty="0" smtClean="0">
                <a:solidFill>
                  <a:srgbClr val="FF0066"/>
                </a:solidFill>
              </a:rPr>
              <a:t> 5</a:t>
            </a:r>
          </a:p>
          <a:p>
            <a:pPr marL="533400" indent="-533400" eaLnBrk="1" hangingPunct="1">
              <a:buFont typeface="Wingdings" pitchFamily="2" charset="2"/>
              <a:buAutoNum type="arabicParenR"/>
              <a:defRPr/>
            </a:pPr>
            <a:r>
              <a:rPr lang="ru-RU" sz="5400" dirty="0" smtClean="0">
                <a:solidFill>
                  <a:srgbClr val="FF0066"/>
                </a:solidFill>
              </a:rPr>
              <a:t> 52</a:t>
            </a:r>
          </a:p>
          <a:p>
            <a:pPr marL="533400" indent="-533400" eaLnBrk="1" hangingPunct="1">
              <a:buFont typeface="Wingdings" pitchFamily="2" charset="2"/>
              <a:buNone/>
              <a:defRPr/>
            </a:pPr>
            <a:endParaRPr lang="ru-RU" sz="5400" dirty="0" smtClean="0">
              <a:solidFill>
                <a:srgbClr val="FF0066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72066" y="5929330"/>
            <a:ext cx="3286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u="sng" dirty="0" smtClean="0">
                <a:hlinkClick r:id="rId2" action="ppaction://hlinksldjump"/>
              </a:rPr>
              <a:t>Игровое поле</a:t>
            </a:r>
            <a:endParaRPr lang="ru-RU" sz="2000" b="1" u="sng" dirty="0"/>
          </a:p>
        </p:txBody>
      </p:sp>
      <p:sp>
        <p:nvSpPr>
          <p:cNvPr id="7" name="Стрелка вправо 6"/>
          <p:cNvSpPr/>
          <p:nvPr/>
        </p:nvSpPr>
        <p:spPr>
          <a:xfrm>
            <a:off x="7215206" y="6072206"/>
            <a:ext cx="285752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6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6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6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rgbClr val="FF0066"/>
                </a:solidFill>
              </a:rPr>
              <a:t>Успехов в учебе!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algn="ctr" eaLnBrk="1" hangingPunct="1">
              <a:buFontTx/>
              <a:buNone/>
              <a:defRPr/>
            </a:pPr>
            <a:r>
              <a:rPr lang="ru-RU" smtClean="0">
                <a:solidFill>
                  <a:schemeClr val="folHlink"/>
                </a:solidFill>
              </a:rPr>
              <a:t>Учитесь думать, объяснять,</a:t>
            </a:r>
          </a:p>
          <a:p>
            <a:pPr lvl="1" algn="ctr" eaLnBrk="1" hangingPunct="1">
              <a:buFontTx/>
              <a:buNone/>
              <a:defRPr/>
            </a:pPr>
            <a:r>
              <a:rPr lang="ru-RU" smtClean="0">
                <a:solidFill>
                  <a:schemeClr val="folHlink"/>
                </a:solidFill>
              </a:rPr>
              <a:t>Учитесь мыслить, рассуждать.</a:t>
            </a:r>
          </a:p>
          <a:p>
            <a:pPr lvl="1" algn="ctr" eaLnBrk="1" hangingPunct="1">
              <a:buFontTx/>
              <a:buNone/>
              <a:defRPr/>
            </a:pPr>
            <a:r>
              <a:rPr lang="ru-RU" smtClean="0">
                <a:solidFill>
                  <a:schemeClr val="folHlink"/>
                </a:solidFill>
              </a:rPr>
              <a:t>Ведь в математике, друзья,</a:t>
            </a:r>
          </a:p>
          <a:p>
            <a:pPr lvl="1" algn="ctr" eaLnBrk="1" hangingPunct="1">
              <a:buFontTx/>
              <a:buNone/>
              <a:defRPr/>
            </a:pPr>
            <a:r>
              <a:rPr lang="ru-RU" smtClean="0">
                <a:solidFill>
                  <a:schemeClr val="folHlink"/>
                </a:solidFill>
              </a:rPr>
              <a:t>Без логики никак нельзя.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rgbClr val="FF0066"/>
                </a:solidFill>
              </a:rPr>
              <a:t>Игровое поле</a:t>
            </a:r>
          </a:p>
        </p:txBody>
      </p:sp>
      <p:graphicFrame>
        <p:nvGraphicFramePr>
          <p:cNvPr id="3119" name="Group 47"/>
          <p:cNvGraphicFramePr>
            <a:graphicFrameLocks noGrp="1"/>
          </p:cNvGraphicFramePr>
          <p:nvPr>
            <p:ph idx="1"/>
          </p:nvPr>
        </p:nvGraphicFramePr>
        <p:xfrm>
          <a:off x="1142976" y="1428736"/>
          <a:ext cx="6907212" cy="4443425"/>
        </p:xfrm>
        <a:graphic>
          <a:graphicData uri="http://schemas.openxmlformats.org/drawingml/2006/table">
            <a:tbl>
              <a:tblPr/>
              <a:tblGrid>
                <a:gridCol w="2301875"/>
                <a:gridCol w="2303462"/>
                <a:gridCol w="2301875"/>
              </a:tblGrid>
              <a:tr h="15716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hlinkClick r:id="rId2" action="ppaction://hlinksldjump"/>
                        </a:rPr>
                        <a:t>Секретное послание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hlinkClick r:id="rId3" action="ppaction://hlinksldjump"/>
                        </a:rPr>
                        <a:t>Третий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hlinkClick r:id="rId3" action="ppaction://hlinksldjump"/>
                        </a:rPr>
                        <a:t> лишний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hlinkClick r:id="rId4" action="ppaction://hlinksldjump"/>
                        </a:rPr>
                        <a:t>Угадай!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84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hlinkClick r:id="rId5" action="ppaction://hlinksldjump"/>
                        </a:rPr>
                        <a:t>Конкурс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hlinkClick r:id="rId5" action="ppaction://hlinksldjump"/>
                        </a:rPr>
                        <a:t>переводчиков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hlinkClick r:id="rId6" action="ppaction://hlinksldjump"/>
                        </a:rPr>
                        <a:t>Кто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hlinkClick r:id="rId6" action="ppaction://hlinksldjump"/>
                        </a:rPr>
                        <a:t> быстрее?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hlinkClick r:id="rId7" action="ppaction://hlinksldjump"/>
                        </a:rPr>
                        <a:t>Четырех-угольник с секретом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7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hlinkClick r:id="rId8" action="ppaction://hlinksldjump"/>
                        </a:rPr>
                        <a:t>Конкурс капитанов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hlinkClick r:id="rId9" action="ppaction://hlinksldjump"/>
                        </a:rPr>
                        <a:t>Подумай!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hlinkClick r:id="rId9" action="ppaction://hlinksldjump"/>
                        </a:rPr>
                        <a:t>Сообрази!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hlinkClick r:id="rId10" action="ppaction://hlinksldjump"/>
                        </a:rPr>
                        <a:t>Найди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hlinkClick r:id="rId10" action="ppaction://hlinksldjump"/>
                        </a:rPr>
                        <a:t>ошибку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715008" y="6215082"/>
            <a:ext cx="29289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u="sng" dirty="0" smtClean="0">
                <a:hlinkClick r:id="rId11" action="ppaction://hlinksldjump"/>
              </a:rPr>
              <a:t>Выход из игры</a:t>
            </a:r>
            <a:endParaRPr lang="ru-RU" sz="2000" b="1" u="sng" dirty="0"/>
          </a:p>
        </p:txBody>
      </p:sp>
      <p:sp>
        <p:nvSpPr>
          <p:cNvPr id="7" name="Стрелка вправо 6"/>
          <p:cNvSpPr/>
          <p:nvPr/>
        </p:nvSpPr>
        <p:spPr>
          <a:xfrm>
            <a:off x="8072462" y="6357958"/>
            <a:ext cx="214314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rgbClr val="FF0066"/>
                </a:solidFill>
              </a:rPr>
              <a:t>Секретное послание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484313"/>
            <a:ext cx="4040188" cy="45307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dirty="0" smtClean="0">
                <a:solidFill>
                  <a:schemeClr val="folHlink"/>
                </a:solidFill>
              </a:rPr>
              <a:t>«Крестики»</a:t>
            </a:r>
          </a:p>
          <a:p>
            <a:pPr eaLnBrk="1" hangingPunct="1">
              <a:defRPr/>
            </a:pPr>
            <a:r>
              <a:rPr lang="ru-RU" dirty="0" smtClean="0"/>
              <a:t>(530-74):2-15;</a:t>
            </a:r>
          </a:p>
          <a:p>
            <a:pPr eaLnBrk="1" hangingPunct="1">
              <a:defRPr/>
            </a:pPr>
            <a:r>
              <a:rPr lang="ru-RU" dirty="0" smtClean="0"/>
              <a:t>12</a:t>
            </a:r>
            <a:r>
              <a:rPr lang="ru-RU" dirty="0" smtClean="0">
                <a:sym typeface="Symbol"/>
              </a:rPr>
              <a:t></a:t>
            </a:r>
            <a:r>
              <a:rPr lang="ru-RU" dirty="0" smtClean="0"/>
              <a:t>5+15</a:t>
            </a:r>
            <a:r>
              <a:rPr lang="ru-RU" dirty="0" smtClean="0">
                <a:sym typeface="Symbol"/>
              </a:rPr>
              <a:t></a:t>
            </a:r>
            <a:r>
              <a:rPr lang="ru-RU" dirty="0" smtClean="0"/>
              <a:t>4+225;</a:t>
            </a:r>
          </a:p>
          <a:p>
            <a:pPr eaLnBrk="1" hangingPunct="1">
              <a:defRPr/>
            </a:pPr>
            <a:r>
              <a:rPr lang="ru-RU" dirty="0" smtClean="0"/>
              <a:t>(370+122)</a:t>
            </a:r>
            <a:r>
              <a:rPr lang="ru-RU" dirty="0" smtClean="0">
                <a:sym typeface="Wingdings" pitchFamily="2" charset="2"/>
              </a:rPr>
              <a:t>:4-25;</a:t>
            </a:r>
          </a:p>
          <a:p>
            <a:pPr eaLnBrk="1" hangingPunct="1">
              <a:defRPr/>
            </a:pPr>
            <a:r>
              <a:rPr lang="ru-RU" dirty="0" smtClean="0">
                <a:sym typeface="Wingdings" pitchFamily="2" charset="2"/>
              </a:rPr>
              <a:t>320:20+200.</a:t>
            </a:r>
          </a:p>
          <a:p>
            <a:pPr eaLnBrk="1" hangingPunct="1">
              <a:defRPr/>
            </a:pPr>
            <a:endParaRPr lang="ru-RU" sz="2400" dirty="0" smtClean="0">
              <a:sym typeface="Wingdings" pitchFamily="2" charset="2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chemeClr val="hlink"/>
                </a:solidFill>
              </a:rPr>
              <a:t>Ключ:  1-ь;  2-Т; 4-Е;  5-Р;  6-!; 7-К; 8-А;  9-Ж.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3200" dirty="0" smtClean="0">
              <a:solidFill>
                <a:schemeClr val="hlink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ru-RU" sz="3200" dirty="0" smtClean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3438" y="1557338"/>
            <a:ext cx="4040187" cy="46736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chemeClr val="folHlink"/>
                </a:solidFill>
              </a:rPr>
              <a:t>«Нолики»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dirty="0" smtClean="0"/>
              <a:t>(458+22):12+3;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dirty="0" smtClean="0"/>
              <a:t>(35:7+100)</a:t>
            </a:r>
            <a:r>
              <a:rPr lang="ru-RU" sz="2400" dirty="0" smtClean="0">
                <a:sym typeface="Symbol"/>
              </a:rPr>
              <a:t></a:t>
            </a:r>
            <a:r>
              <a:rPr lang="ru-RU" sz="2400" dirty="0" smtClean="0"/>
              <a:t>(31-25);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dirty="0" smtClean="0"/>
              <a:t>(307-65):11+54:18;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dirty="0" smtClean="0"/>
              <a:t>(75+15):30-2.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chemeClr val="hlink"/>
                </a:solidFill>
              </a:rPr>
              <a:t>Ключ:1-!;2-Ц;3-О;4-М;  5-Ы; 6-Л;  0-Д.</a:t>
            </a:r>
          </a:p>
        </p:txBody>
      </p:sp>
      <p:sp>
        <p:nvSpPr>
          <p:cNvPr id="10" name="TextBox 9"/>
          <p:cNvSpPr txBox="1"/>
          <p:nvPr/>
        </p:nvSpPr>
        <p:spPr>
          <a:xfrm flipH="1">
            <a:off x="4786314" y="6072206"/>
            <a:ext cx="34290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u="sng" dirty="0" smtClean="0">
                <a:hlinkClick r:id="rId2" action="ppaction://hlinksldjump"/>
              </a:rPr>
              <a:t>Правильный ответ</a:t>
            </a:r>
            <a:endParaRPr lang="ru-RU" sz="2000" b="1" u="sng" dirty="0"/>
          </a:p>
        </p:txBody>
      </p:sp>
      <p:sp>
        <p:nvSpPr>
          <p:cNvPr id="12" name="Стрелка вправо 11"/>
          <p:cNvSpPr/>
          <p:nvPr/>
        </p:nvSpPr>
        <p:spPr>
          <a:xfrm>
            <a:off x="7715272" y="6215082"/>
            <a:ext cx="285752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Правильный ответ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defRPr/>
            </a:pPr>
            <a:endParaRPr lang="ru-RU" sz="4800" dirty="0" smtClean="0"/>
          </a:p>
          <a:p>
            <a:pPr algn="ctr" eaLnBrk="1" hangingPunct="1">
              <a:defRPr/>
            </a:pPr>
            <a:r>
              <a:rPr lang="ru-RU" sz="5400" dirty="0" smtClean="0">
                <a:solidFill>
                  <a:srgbClr val="FF0066"/>
                </a:solidFill>
              </a:rPr>
              <a:t>Так держать!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sz="5400" dirty="0" smtClean="0">
              <a:solidFill>
                <a:srgbClr val="FF0066"/>
              </a:solidFill>
            </a:endParaRPr>
          </a:p>
          <a:p>
            <a:pPr algn="ctr" eaLnBrk="1" hangingPunct="1">
              <a:defRPr/>
            </a:pPr>
            <a:r>
              <a:rPr lang="ru-RU" sz="5400" dirty="0" smtClean="0">
                <a:solidFill>
                  <a:srgbClr val="FF0066"/>
                </a:solidFill>
              </a:rPr>
              <a:t>Молодцы!</a:t>
            </a:r>
          </a:p>
        </p:txBody>
      </p:sp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6357950" y="5786454"/>
            <a:ext cx="976312" cy="414337"/>
          </a:xfrm>
          <a:custGeom>
            <a:avLst/>
            <a:gdLst>
              <a:gd name="T0" fmla="*/ 33096705 w 21600"/>
              <a:gd name="T1" fmla="*/ 0 h 21600"/>
              <a:gd name="T2" fmla="*/ 0 w 21600"/>
              <a:gd name="T3" fmla="*/ 5462449 h 21600"/>
              <a:gd name="T4" fmla="*/ 33096705 w 21600"/>
              <a:gd name="T5" fmla="*/ 10924876 h 21600"/>
              <a:gd name="T6" fmla="*/ 44128936 w 21600"/>
              <a:gd name="T7" fmla="*/ 546244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 sz="1600" u="sng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72198" y="6072206"/>
            <a:ext cx="27146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u="sng" dirty="0" smtClean="0">
                <a:hlinkClick r:id="rId2" action="ppaction://hlinksldjump"/>
              </a:rPr>
              <a:t>Игровое поле</a:t>
            </a:r>
            <a:endParaRPr lang="ru-RU" sz="2000" b="1" u="sng" dirty="0"/>
          </a:p>
        </p:txBody>
      </p:sp>
      <p:sp>
        <p:nvSpPr>
          <p:cNvPr id="9" name="Стрелка вправо 8"/>
          <p:cNvSpPr/>
          <p:nvPr/>
        </p:nvSpPr>
        <p:spPr>
          <a:xfrm>
            <a:off x="8215338" y="6215082"/>
            <a:ext cx="285752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5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5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5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rgbClr val="FF0066"/>
                </a:solidFill>
              </a:rPr>
              <a:t>Третий лишний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dirty="0" smtClean="0">
                <a:solidFill>
                  <a:schemeClr val="folHlink"/>
                </a:solidFill>
              </a:rPr>
              <a:t>«Крестики»</a:t>
            </a:r>
          </a:p>
          <a:p>
            <a:pPr eaLnBrk="1" hangingPunct="1">
              <a:defRPr/>
            </a:pPr>
            <a:r>
              <a:rPr lang="ru-RU" dirty="0" smtClean="0"/>
              <a:t>Луч, прямая, отрезок.</a:t>
            </a:r>
          </a:p>
          <a:p>
            <a:pPr eaLnBrk="1" hangingPunct="1">
              <a:defRPr/>
            </a:pPr>
            <a:r>
              <a:rPr lang="ru-RU" dirty="0" smtClean="0"/>
              <a:t>55,  34,  77.</a:t>
            </a:r>
          </a:p>
          <a:p>
            <a:pPr eaLnBrk="1" hangingPunct="1">
              <a:defRPr/>
            </a:pPr>
            <a:r>
              <a:rPr lang="ru-RU" dirty="0" smtClean="0"/>
              <a:t>Килограмм, километр, центнер.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dirty="0" smtClean="0">
                <a:solidFill>
                  <a:schemeClr val="folHlink"/>
                </a:solidFill>
              </a:rPr>
              <a:t>«Нолики»</a:t>
            </a:r>
          </a:p>
          <a:p>
            <a:pPr eaLnBrk="1" hangingPunct="1">
              <a:defRPr/>
            </a:pPr>
            <a:r>
              <a:rPr lang="ru-RU" dirty="0" smtClean="0"/>
              <a:t>Куб, квадрат, параллелепипед.</a:t>
            </a:r>
          </a:p>
          <a:p>
            <a:pPr eaLnBrk="1" hangingPunct="1">
              <a:defRPr/>
            </a:pPr>
            <a:r>
              <a:rPr lang="ru-RU" dirty="0" smtClean="0"/>
              <a:t>13,  39,  47.</a:t>
            </a:r>
          </a:p>
          <a:p>
            <a:pPr eaLnBrk="1" hangingPunct="1">
              <a:defRPr/>
            </a:pPr>
            <a:r>
              <a:rPr lang="ru-RU" dirty="0" smtClean="0"/>
              <a:t>Гектар, ар, грамм.</a:t>
            </a:r>
          </a:p>
        </p:txBody>
      </p:sp>
      <p:sp>
        <p:nvSpPr>
          <p:cNvPr id="7172" name="AutoShape 5"/>
          <p:cNvSpPr>
            <a:spLocks noChangeArrowheads="1"/>
          </p:cNvSpPr>
          <p:nvPr/>
        </p:nvSpPr>
        <p:spPr bwMode="auto">
          <a:xfrm>
            <a:off x="6286512" y="6215082"/>
            <a:ext cx="927080" cy="365105"/>
          </a:xfrm>
          <a:custGeom>
            <a:avLst/>
            <a:gdLst>
              <a:gd name="T0" fmla="*/ 33096705 w 21600"/>
              <a:gd name="T1" fmla="*/ 0 h 21600"/>
              <a:gd name="T2" fmla="*/ 0 w 21600"/>
              <a:gd name="T3" fmla="*/ 5462449 h 21600"/>
              <a:gd name="T4" fmla="*/ 33096705 w 21600"/>
              <a:gd name="T5" fmla="*/ 10924876 h 21600"/>
              <a:gd name="T6" fmla="*/ 44128936 w 21600"/>
              <a:gd name="T7" fmla="*/ 546244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 sz="1600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14942" y="6457890"/>
            <a:ext cx="3714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u="sng" dirty="0" smtClean="0">
                <a:hlinkClick r:id="rId2" action="ppaction://hlinksldjump"/>
              </a:rPr>
              <a:t>Правильный ответ</a:t>
            </a:r>
            <a:endParaRPr lang="ru-RU" sz="2000" b="1" u="sng" dirty="0"/>
          </a:p>
        </p:txBody>
      </p:sp>
      <p:sp>
        <p:nvSpPr>
          <p:cNvPr id="7" name="Стрелка вправо 6"/>
          <p:cNvSpPr/>
          <p:nvPr/>
        </p:nvSpPr>
        <p:spPr>
          <a:xfrm>
            <a:off x="8072462" y="6572272"/>
            <a:ext cx="285752" cy="1428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Правильный ответ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mtClean="0">
                <a:solidFill>
                  <a:schemeClr val="folHlink"/>
                </a:solidFill>
              </a:rPr>
              <a:t>«Крестики»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4000" smtClean="0">
                <a:solidFill>
                  <a:srgbClr val="FF0066"/>
                </a:solidFill>
              </a:rPr>
              <a:t>Отрезок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4000" smtClean="0">
                <a:solidFill>
                  <a:srgbClr val="FF0066"/>
                </a:solidFill>
              </a:rPr>
              <a:t>34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4000" smtClean="0">
                <a:solidFill>
                  <a:srgbClr val="FF0066"/>
                </a:solidFill>
              </a:rPr>
              <a:t>Километр</a:t>
            </a:r>
          </a:p>
          <a:p>
            <a:pPr algn="r" eaLnBrk="1" hangingPunct="1">
              <a:defRPr/>
            </a:pPr>
            <a:endParaRPr lang="ru-RU" smtClean="0">
              <a:solidFill>
                <a:srgbClr val="FF0066"/>
              </a:solidFill>
            </a:endParaRPr>
          </a:p>
          <a:p>
            <a:pPr algn="ctr" eaLnBrk="1" hangingPunct="1">
              <a:defRPr/>
            </a:pPr>
            <a:endParaRPr lang="ru-RU" smtClean="0">
              <a:solidFill>
                <a:srgbClr val="FF0066"/>
              </a:solidFill>
            </a:endParaRPr>
          </a:p>
        </p:txBody>
      </p:sp>
      <p:sp>
        <p:nvSpPr>
          <p:cNvPr id="14746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>
                <a:solidFill>
                  <a:schemeClr val="folHlink"/>
                </a:solidFill>
              </a:rPr>
              <a:t>«Нолики»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4000" dirty="0" smtClean="0">
                <a:solidFill>
                  <a:srgbClr val="FF0066"/>
                </a:solidFill>
              </a:rPr>
              <a:t>Квадрат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4000" dirty="0" smtClean="0">
                <a:solidFill>
                  <a:srgbClr val="FF0066"/>
                </a:solidFill>
              </a:rPr>
              <a:t>47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4000" dirty="0" smtClean="0">
                <a:solidFill>
                  <a:srgbClr val="FF0066"/>
                </a:solidFill>
              </a:rPr>
              <a:t>Грамм</a:t>
            </a:r>
          </a:p>
          <a:p>
            <a:pPr eaLnBrk="1" hangingPunct="1">
              <a:defRPr/>
            </a:pPr>
            <a:endParaRPr lang="ru-RU" sz="40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5357818" y="5857892"/>
            <a:ext cx="30718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u="sng" dirty="0" smtClean="0">
                <a:hlinkClick r:id="rId2" action="ppaction://hlinksldjump"/>
              </a:rPr>
              <a:t>Игровое поле</a:t>
            </a:r>
            <a:endParaRPr lang="ru-RU" sz="2000" b="1" u="sng" dirty="0"/>
          </a:p>
        </p:txBody>
      </p:sp>
      <p:sp>
        <p:nvSpPr>
          <p:cNvPr id="7" name="Стрелка вправо 6"/>
          <p:cNvSpPr/>
          <p:nvPr/>
        </p:nvSpPr>
        <p:spPr>
          <a:xfrm>
            <a:off x="7572396" y="6000768"/>
            <a:ext cx="285752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7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7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7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5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rgbClr val="FF0066"/>
                </a:solidFill>
              </a:rPr>
              <a:t>Угадай! 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dirty="0" smtClean="0"/>
              <a:t>   </a:t>
            </a:r>
            <a:r>
              <a:rPr lang="ru-RU" sz="2400" dirty="0" smtClean="0">
                <a:solidFill>
                  <a:srgbClr val="FFC000"/>
                </a:solidFill>
              </a:rPr>
              <a:t>Подсказки для команды «Крестики»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dirty="0" smtClean="0"/>
              <a:t>Бывают в счете футбольного матча        5 б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dirty="0" smtClean="0"/>
              <a:t>Никогда не стоит первым                       4 б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dirty="0" smtClean="0"/>
              <a:t>Особое правило при делении                 3 б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dirty="0" smtClean="0"/>
              <a:t>Меньше единицы                                   2 б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dirty="0" smtClean="0"/>
              <a:t>Не относится к натуральным числам       1 б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sz="2400" dirty="0" smtClean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3600" dirty="0" smtClean="0">
                <a:solidFill>
                  <a:srgbClr val="FF0066"/>
                </a:solidFill>
              </a:rPr>
              <a:t>Нуль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rgbClr val="FF0066"/>
                </a:solidFill>
              </a:rPr>
              <a:t>Угадай!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1571612"/>
            <a:ext cx="82296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dirty="0" smtClean="0"/>
              <a:t> </a:t>
            </a:r>
            <a:r>
              <a:rPr lang="ru-RU" sz="2400" dirty="0" smtClean="0">
                <a:solidFill>
                  <a:srgbClr val="FFC000"/>
                </a:solidFill>
              </a:rPr>
              <a:t>Подсказки для команды «Нолики»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dirty="0" smtClean="0"/>
              <a:t>Встречается </a:t>
            </a:r>
            <a:r>
              <a:rPr lang="ru-RU" sz="2400" dirty="0" smtClean="0"/>
              <a:t>везде в жизни                    5 б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dirty="0" smtClean="0"/>
              <a:t>Имеет </a:t>
            </a:r>
            <a:r>
              <a:rPr lang="ru-RU" sz="2400" dirty="0" smtClean="0"/>
              <a:t>объем            </a:t>
            </a:r>
            <a:r>
              <a:rPr lang="ru-RU" sz="2400" dirty="0" smtClean="0"/>
              <a:t>                             </a:t>
            </a:r>
            <a:r>
              <a:rPr lang="ru-RU" sz="2400" dirty="0" smtClean="0"/>
              <a:t>4 б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dirty="0" smtClean="0"/>
              <a:t>Им играют дети                                     3 </a:t>
            </a:r>
            <a:r>
              <a:rPr lang="ru-RU" sz="2400" dirty="0" smtClean="0"/>
              <a:t>б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dirty="0" smtClean="0"/>
              <a:t>Третья степень числа                             2 </a:t>
            </a:r>
            <a:r>
              <a:rPr lang="ru-RU" sz="2400" dirty="0" smtClean="0"/>
              <a:t>б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dirty="0" smtClean="0"/>
              <a:t>Все ребра равны                                    1 </a:t>
            </a:r>
            <a:r>
              <a:rPr lang="ru-RU" sz="2400" dirty="0" smtClean="0"/>
              <a:t>б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sz="3600" dirty="0" smtClean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3600" dirty="0" smtClean="0">
                <a:solidFill>
                  <a:srgbClr val="FF0066"/>
                </a:solidFill>
              </a:rPr>
              <a:t>Куб</a:t>
            </a:r>
            <a:endParaRPr lang="ru-RU" sz="3600" dirty="0" smtClean="0">
              <a:solidFill>
                <a:srgbClr val="FF0066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ru-RU" sz="3600" dirty="0" smtClean="0">
              <a:solidFill>
                <a:srgbClr val="FF0066"/>
              </a:solidFill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1800" dirty="0" smtClean="0">
              <a:solidFill>
                <a:srgbClr val="FF0066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00760" y="5857892"/>
            <a:ext cx="29289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u="sng" dirty="0" smtClean="0">
                <a:hlinkClick r:id="rId2" action="ppaction://hlinksldjump"/>
              </a:rPr>
              <a:t>Игровое поле</a:t>
            </a:r>
            <a:endParaRPr lang="ru-RU" sz="2000" b="1" u="sng" dirty="0"/>
          </a:p>
        </p:txBody>
      </p:sp>
      <p:sp>
        <p:nvSpPr>
          <p:cNvPr id="6" name="Стрелка вправо 5"/>
          <p:cNvSpPr/>
          <p:nvPr/>
        </p:nvSpPr>
        <p:spPr>
          <a:xfrm>
            <a:off x="8215338" y="6000768"/>
            <a:ext cx="285752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8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722562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rgbClr val="FF0066"/>
                </a:solidFill>
              </a:rPr>
              <a:t>Конкурс переводчиков</a:t>
            </a:r>
            <a:br>
              <a:rPr lang="ru-RU" smtClean="0">
                <a:solidFill>
                  <a:srgbClr val="FF0066"/>
                </a:solidFill>
              </a:rPr>
            </a:br>
            <a:r>
              <a:rPr lang="ru-RU" smtClean="0"/>
              <a:t/>
            </a:r>
            <a:br>
              <a:rPr lang="ru-RU" smtClean="0"/>
            </a:br>
            <a:r>
              <a:rPr lang="ru-RU" sz="2800" smtClean="0">
                <a:solidFill>
                  <a:srgbClr val="FF0066"/>
                </a:solidFill>
              </a:rPr>
              <a:t>Какие числа записаны  с помощью римской нумерации?</a:t>
            </a:r>
            <a:endParaRPr lang="ru-RU" smtClean="0">
              <a:solidFill>
                <a:srgbClr val="FF0066"/>
              </a:solidFill>
            </a:endParaRP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3068638"/>
            <a:ext cx="4040187" cy="30607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mtClean="0">
                <a:solidFill>
                  <a:schemeClr val="folHlink"/>
                </a:solidFill>
              </a:rPr>
              <a:t>«Крестики»</a:t>
            </a:r>
          </a:p>
          <a:p>
            <a:pPr eaLnBrk="1" hangingPunct="1">
              <a:defRPr/>
            </a:pPr>
            <a:r>
              <a:rPr lang="en-US" smtClean="0"/>
              <a:t>XXXIV</a:t>
            </a:r>
          </a:p>
          <a:p>
            <a:pPr eaLnBrk="1" hangingPunct="1">
              <a:defRPr/>
            </a:pPr>
            <a:r>
              <a:rPr lang="en-US" smtClean="0"/>
              <a:t>MMVIII</a:t>
            </a:r>
          </a:p>
          <a:p>
            <a:pPr eaLnBrk="1" hangingPunct="1">
              <a:defRPr/>
            </a:pPr>
            <a:r>
              <a:rPr lang="en-US" smtClean="0"/>
              <a:t>DCXXXVII</a:t>
            </a:r>
            <a:endParaRPr lang="ru-RU" smtClean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6613" y="3005138"/>
            <a:ext cx="4040187" cy="31257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>
                <a:solidFill>
                  <a:schemeClr val="folHlink"/>
                </a:solidFill>
              </a:rPr>
              <a:t>«Нолики»</a:t>
            </a:r>
          </a:p>
          <a:p>
            <a:pPr eaLnBrk="1" hangingPunct="1">
              <a:defRPr/>
            </a:pPr>
            <a:r>
              <a:rPr lang="en-US" dirty="0" smtClean="0"/>
              <a:t>XXXVIII</a:t>
            </a:r>
          </a:p>
          <a:p>
            <a:pPr eaLnBrk="1" hangingPunct="1">
              <a:defRPr/>
            </a:pPr>
            <a:r>
              <a:rPr lang="en-US" dirty="0" smtClean="0"/>
              <a:t>MMIX</a:t>
            </a:r>
          </a:p>
          <a:p>
            <a:pPr eaLnBrk="1" hangingPunct="1">
              <a:defRPr/>
            </a:pPr>
            <a:r>
              <a:rPr lang="en-US" dirty="0" smtClean="0"/>
              <a:t>CDLXXXIII</a:t>
            </a:r>
            <a:endParaRPr lang="ru-RU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4857752" y="6000768"/>
            <a:ext cx="39290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u="sng" dirty="0" smtClean="0">
                <a:hlinkClick r:id="rId2" action="ppaction://hlinksldjump"/>
              </a:rPr>
              <a:t>Правильный</a:t>
            </a:r>
            <a:r>
              <a:rPr lang="ru-RU" dirty="0" smtClean="0">
                <a:hlinkClick r:id="rId2" action="ppaction://hlinksldjump"/>
              </a:rPr>
              <a:t> </a:t>
            </a:r>
            <a:r>
              <a:rPr lang="ru-RU" sz="2000" b="1" u="sng" dirty="0" smtClean="0">
                <a:hlinkClick r:id="rId2" action="ppaction://hlinksldjump"/>
              </a:rPr>
              <a:t>ответ</a:t>
            </a:r>
            <a:endParaRPr lang="ru-RU" sz="2000" b="1" u="sng" dirty="0"/>
          </a:p>
        </p:txBody>
      </p:sp>
      <p:sp>
        <p:nvSpPr>
          <p:cNvPr id="7" name="Стрелка вправо 6"/>
          <p:cNvSpPr/>
          <p:nvPr/>
        </p:nvSpPr>
        <p:spPr>
          <a:xfrm>
            <a:off x="7786710" y="6143644"/>
            <a:ext cx="285752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лобус">
  <a:themeElements>
    <a:clrScheme name="Глобус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Глобус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Глобус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1244</TotalTime>
  <Words>701</Words>
  <Application>Microsoft Office PowerPoint</Application>
  <PresentationFormat>Экран (4:3)</PresentationFormat>
  <Paragraphs>202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Глобус</vt:lpstr>
      <vt:lpstr>Крестики-нолики</vt:lpstr>
      <vt:lpstr>Игровое поле</vt:lpstr>
      <vt:lpstr>Секретное послание</vt:lpstr>
      <vt:lpstr>Правильный ответ</vt:lpstr>
      <vt:lpstr>Третий лишний</vt:lpstr>
      <vt:lpstr>Правильный ответ</vt:lpstr>
      <vt:lpstr>Угадай!  </vt:lpstr>
      <vt:lpstr>Угадай!</vt:lpstr>
      <vt:lpstr>Конкурс переводчиков  Какие числа записаны  с помощью римской нумерации?</vt:lpstr>
      <vt:lpstr>Правильный  ответ</vt:lpstr>
      <vt:lpstr>Кто быстрее?</vt:lpstr>
      <vt:lpstr>Правильный ответ</vt:lpstr>
      <vt:lpstr>Четырехугольник с секретом</vt:lpstr>
      <vt:lpstr>Правильный ответ</vt:lpstr>
      <vt:lpstr>Конкурс капитанов</vt:lpstr>
      <vt:lpstr>Подумай! Сообрази! </vt:lpstr>
      <vt:lpstr>Найди ошибку </vt:lpstr>
      <vt:lpstr>Правильный ответ</vt:lpstr>
      <vt:lpstr>Успехов в учебе!</vt:lpstr>
    </vt:vector>
  </TitlesOfParts>
  <Company>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Крестики-нолики</dc:title>
  <dc:creator>1</dc:creator>
  <cp:lastModifiedBy>Данченко</cp:lastModifiedBy>
  <cp:revision>72</cp:revision>
  <dcterms:created xsi:type="dcterms:W3CDTF">2008-02-10T18:47:57Z</dcterms:created>
  <dcterms:modified xsi:type="dcterms:W3CDTF">2009-01-20T19:44:18Z</dcterms:modified>
</cp:coreProperties>
</file>