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65" r:id="rId2"/>
    <p:sldId id="275" r:id="rId3"/>
    <p:sldId id="268" r:id="rId4"/>
    <p:sldId id="264" r:id="rId5"/>
    <p:sldId id="271" r:id="rId6"/>
    <p:sldId id="269" r:id="rId7"/>
    <p:sldId id="270" r:id="rId8"/>
    <p:sldId id="276" r:id="rId9"/>
    <p:sldId id="274" r:id="rId10"/>
    <p:sldId id="272" r:id="rId11"/>
    <p:sldId id="258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660066"/>
    <a:srgbClr val="FFCC00"/>
    <a:srgbClr val="000066"/>
    <a:srgbClr val="00823B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выбрали</c:v>
                </c:pt>
              </c:strCache>
            </c:strRef>
          </c:tx>
          <c:dPt>
            <c:idx val="6"/>
            <c:spPr>
              <a:solidFill>
                <a:srgbClr val="FF0000"/>
              </a:solidFill>
            </c:spPr>
          </c:dPt>
          <c:dLbls>
            <c:showVal val="1"/>
          </c:dLbls>
          <c:cat>
            <c:strRef>
              <c:f>Лист1!$A$2:$A$8</c:f>
              <c:strCache>
                <c:ptCount val="7"/>
                <c:pt idx="0">
                  <c:v>сладости</c:v>
                </c:pt>
                <c:pt idx="1">
                  <c:v>рыба</c:v>
                </c:pt>
                <c:pt idx="2">
                  <c:v>мясо</c:v>
                </c:pt>
                <c:pt idx="3">
                  <c:v>крупы</c:v>
                </c:pt>
                <c:pt idx="4">
                  <c:v>овощи</c:v>
                </c:pt>
                <c:pt idx="5">
                  <c:v>молоко</c:v>
                </c:pt>
                <c:pt idx="6">
                  <c:v>всего детей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15</c:v>
                </c:pt>
                <c:pt idx="1">
                  <c:v>17</c:v>
                </c:pt>
                <c:pt idx="2">
                  <c:v>20</c:v>
                </c:pt>
                <c:pt idx="3">
                  <c:v>10</c:v>
                </c:pt>
                <c:pt idx="4">
                  <c:v>18</c:v>
                </c:pt>
                <c:pt idx="5">
                  <c:v>5</c:v>
                </c:pt>
                <c:pt idx="6">
                  <c:v>23</c:v>
                </c:pt>
              </c:numCache>
            </c:numRef>
          </c:val>
        </c:ser>
        <c:shape val="cylinder"/>
        <c:axId val="73558656"/>
        <c:axId val="73576448"/>
        <c:axId val="0"/>
      </c:bar3DChart>
      <c:catAx>
        <c:axId val="73558656"/>
        <c:scaling>
          <c:orientation val="minMax"/>
        </c:scaling>
        <c:axPos val="b"/>
        <c:tickLblPos val="nextTo"/>
        <c:crossAx val="73576448"/>
        <c:crosses val="autoZero"/>
        <c:auto val="1"/>
        <c:lblAlgn val="ctr"/>
        <c:lblOffset val="100"/>
      </c:catAx>
      <c:valAx>
        <c:axId val="7357644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735586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783E5-6D1C-46EC-86C7-7B7B0C753459}" type="datetimeFigureOut">
              <a:rPr lang="ru-RU" smtClean="0"/>
              <a:pPr/>
              <a:t>14.05.2008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8BBF7-617C-4081-A86C-8344D36DC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image" Target="../media/image44.png"/><Relationship Id="rId7" Type="http://schemas.openxmlformats.org/officeDocument/2006/relationships/image" Target="../media/image48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jpe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image" Target="../media/image4.gif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jpeg"/><Relationship Id="rId10" Type="http://schemas.openxmlformats.org/officeDocument/2006/relationships/image" Target="../media/image23.png"/><Relationship Id="rId19" Type="http://schemas.openxmlformats.org/officeDocument/2006/relationships/image" Target="../media/image32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2214554"/>
            <a:ext cx="5643570" cy="2928958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003366"/>
                </a:solidFill>
              </a:rPr>
              <a:t>Человек есть то, </a:t>
            </a:r>
            <a:br>
              <a:rPr lang="ru-RU" sz="4000" b="1" i="1" dirty="0" smtClean="0">
                <a:solidFill>
                  <a:srgbClr val="003366"/>
                </a:solidFill>
              </a:rPr>
            </a:br>
            <a:r>
              <a:rPr lang="ru-RU" sz="4000" b="1" i="1" dirty="0" smtClean="0">
                <a:solidFill>
                  <a:srgbClr val="003366"/>
                </a:solidFill>
              </a:rPr>
              <a:t>что он ест.</a:t>
            </a:r>
            <a:br>
              <a:rPr lang="ru-RU" sz="4000" b="1" i="1" dirty="0" smtClean="0">
                <a:solidFill>
                  <a:srgbClr val="003366"/>
                </a:solidFill>
              </a:rPr>
            </a:br>
            <a:r>
              <a:rPr lang="ru-RU" sz="4000" b="1" i="1" dirty="0" smtClean="0">
                <a:solidFill>
                  <a:srgbClr val="003366"/>
                </a:solidFill>
              </a:rPr>
              <a:t>                                            </a:t>
            </a:r>
            <a:br>
              <a:rPr lang="ru-RU" sz="4000" b="1" i="1" dirty="0" smtClean="0">
                <a:solidFill>
                  <a:srgbClr val="003366"/>
                </a:solidFill>
              </a:rPr>
            </a:br>
            <a:endParaRPr lang="ru-RU" sz="4000" b="1" i="1" dirty="0">
              <a:solidFill>
                <a:srgbClr val="003366"/>
              </a:solidFill>
            </a:endParaRPr>
          </a:p>
        </p:txBody>
      </p:sp>
      <p:pic>
        <p:nvPicPr>
          <p:cNvPr id="5" name="Picture 3" descr="F:\тушакова\шарики\7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643314"/>
            <a:ext cx="1028700" cy="1028700"/>
          </a:xfrm>
          <a:prstGeom prst="rect">
            <a:avLst/>
          </a:prstGeom>
          <a:noFill/>
        </p:spPr>
      </p:pic>
      <p:pic>
        <p:nvPicPr>
          <p:cNvPr id="7" name="Picture 3" descr="F:\тушакова\шарики\7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857232"/>
            <a:ext cx="1028700" cy="1028700"/>
          </a:xfrm>
          <a:prstGeom prst="rect">
            <a:avLst/>
          </a:prstGeom>
          <a:noFill/>
        </p:spPr>
      </p:pic>
      <p:pic>
        <p:nvPicPr>
          <p:cNvPr id="9" name="Picture 3" descr="F:\тушакова\шарики\7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642918"/>
            <a:ext cx="1028700" cy="1028700"/>
          </a:xfrm>
          <a:prstGeom prst="rect">
            <a:avLst/>
          </a:prstGeom>
          <a:noFill/>
        </p:spPr>
      </p:pic>
      <p:pic>
        <p:nvPicPr>
          <p:cNvPr id="12" name="Picture 3" descr="F:\тушакова\шарики\7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614482"/>
            <a:ext cx="1028700" cy="1028700"/>
          </a:xfrm>
          <a:prstGeom prst="rect">
            <a:avLst/>
          </a:prstGeom>
          <a:noFill/>
        </p:spPr>
      </p:pic>
      <p:pic>
        <p:nvPicPr>
          <p:cNvPr id="14" name="Picture 3" descr="F:\тушакова\шарики\7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357562"/>
            <a:ext cx="1028700" cy="1028700"/>
          </a:xfrm>
          <a:prstGeom prst="rect">
            <a:avLst/>
          </a:prstGeom>
          <a:noFill/>
        </p:spPr>
      </p:pic>
      <p:pic>
        <p:nvPicPr>
          <p:cNvPr id="15" name="Picture 3" descr="F:\тушакова\шарики\7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1028700" cy="1028700"/>
          </a:xfrm>
          <a:prstGeom prst="rect">
            <a:avLst/>
          </a:prstGeom>
          <a:noFill/>
        </p:spPr>
      </p:pic>
      <p:pic>
        <p:nvPicPr>
          <p:cNvPr id="16" name="Picture 3" descr="F:\тушакова\шарики\7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143248"/>
            <a:ext cx="1028700" cy="1028700"/>
          </a:xfrm>
          <a:prstGeom prst="rect">
            <a:avLst/>
          </a:prstGeom>
          <a:noFill/>
        </p:spPr>
      </p:pic>
      <p:pic>
        <p:nvPicPr>
          <p:cNvPr id="18" name="Picture 3" descr="F:\тушакова\шарики\7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714620"/>
            <a:ext cx="1028700" cy="1028700"/>
          </a:xfrm>
          <a:prstGeom prst="rect">
            <a:avLst/>
          </a:prstGeom>
          <a:noFill/>
        </p:spPr>
      </p:pic>
      <p:pic>
        <p:nvPicPr>
          <p:cNvPr id="19" name="Picture 3" descr="F:\тушакова\шарики\7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500438"/>
            <a:ext cx="1028700" cy="1028700"/>
          </a:xfrm>
          <a:prstGeom prst="rect">
            <a:avLst/>
          </a:prstGeom>
          <a:noFill/>
        </p:spPr>
      </p:pic>
      <p:pic>
        <p:nvPicPr>
          <p:cNvPr id="21" name="Picture 3" descr="F:\тушакова\шарики\7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285860"/>
            <a:ext cx="1028700" cy="1028700"/>
          </a:xfrm>
          <a:prstGeom prst="rect">
            <a:avLst/>
          </a:prstGeom>
          <a:noFill/>
        </p:spPr>
      </p:pic>
      <p:pic>
        <p:nvPicPr>
          <p:cNvPr id="22" name="Picture 3" descr="F:\тушакова\шарики\7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643446"/>
            <a:ext cx="1028700" cy="1028700"/>
          </a:xfrm>
          <a:prstGeom prst="rect">
            <a:avLst/>
          </a:prstGeom>
          <a:noFill/>
        </p:spPr>
      </p:pic>
      <p:pic>
        <p:nvPicPr>
          <p:cNvPr id="23" name="Picture 3" descr="F:\тушакова\шарики\7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4714884"/>
            <a:ext cx="1028700" cy="1028700"/>
          </a:xfrm>
          <a:prstGeom prst="rect">
            <a:avLst/>
          </a:prstGeom>
          <a:noFill/>
        </p:spPr>
      </p:pic>
      <p:pic>
        <p:nvPicPr>
          <p:cNvPr id="26" name="Picture 3" descr="F:\тушакова\шарики\7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829300"/>
            <a:ext cx="1028700" cy="1028700"/>
          </a:xfrm>
          <a:prstGeom prst="rect">
            <a:avLst/>
          </a:prstGeom>
          <a:noFill/>
        </p:spPr>
      </p:pic>
      <p:pic>
        <p:nvPicPr>
          <p:cNvPr id="27" name="Picture 3" descr="F:\тушакова\шарики\7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5829300"/>
            <a:ext cx="1028700" cy="1028700"/>
          </a:xfrm>
          <a:prstGeom prst="rect">
            <a:avLst/>
          </a:prstGeom>
          <a:noFill/>
        </p:spPr>
      </p:pic>
      <p:pic>
        <p:nvPicPr>
          <p:cNvPr id="29" name="Picture 3" descr="F:\тушакова\шарики\7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643446"/>
            <a:ext cx="1028700" cy="1028700"/>
          </a:xfrm>
          <a:prstGeom prst="rect">
            <a:avLst/>
          </a:prstGeom>
          <a:noFill/>
        </p:spPr>
      </p:pic>
      <p:pic>
        <p:nvPicPr>
          <p:cNvPr id="30" name="Picture 3" descr="F:\тушакова\шарики\7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5429264"/>
            <a:ext cx="1028700" cy="1028700"/>
          </a:xfrm>
          <a:prstGeom prst="rect">
            <a:avLst/>
          </a:prstGeom>
          <a:noFill/>
        </p:spPr>
      </p:pic>
      <p:pic>
        <p:nvPicPr>
          <p:cNvPr id="33" name="Picture 3" descr="F:\тушакова\шарики\7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357826"/>
            <a:ext cx="1028700" cy="1028700"/>
          </a:xfrm>
          <a:prstGeom prst="rect">
            <a:avLst/>
          </a:prstGeom>
          <a:noFill/>
        </p:spPr>
      </p:pic>
      <p:pic>
        <p:nvPicPr>
          <p:cNvPr id="35" name="Picture 3" descr="F:\тушакова\шарики\7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1714488"/>
            <a:ext cx="1028700" cy="1028700"/>
          </a:xfrm>
          <a:prstGeom prst="rect">
            <a:avLst/>
          </a:prstGeom>
          <a:noFill/>
        </p:spPr>
      </p:pic>
      <p:pic>
        <p:nvPicPr>
          <p:cNvPr id="36" name="Picture 3" descr="F:\тушакова\шарики\7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5300" y="3429000"/>
            <a:ext cx="1028700" cy="10287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5000"/>
          </a:blip>
          <a:srcRect/>
          <a:stretch>
            <a:fillRect/>
          </a:stretch>
        </p:blipFill>
        <p:spPr bwMode="auto">
          <a:xfrm>
            <a:off x="714348" y="857232"/>
            <a:ext cx="2857512" cy="381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500034" y="4786322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3366"/>
                </a:solidFill>
              </a:rPr>
              <a:t>Пифагор</a:t>
            </a:r>
            <a:r>
              <a:rPr lang="en-US" sz="2000" b="1" i="1" dirty="0" smtClean="0">
                <a:solidFill>
                  <a:srgbClr val="003366"/>
                </a:solidFill>
              </a:rPr>
              <a:t> </a:t>
            </a:r>
            <a:r>
              <a:rPr lang="ru-RU" sz="2000" b="1" i="1" dirty="0" smtClean="0">
                <a:solidFill>
                  <a:srgbClr val="003366"/>
                </a:solidFill>
              </a:rPr>
              <a:t>(570-490 г.г. до н.э.) </a:t>
            </a:r>
            <a:r>
              <a:rPr lang="en-US" sz="2000" b="1" i="1" dirty="0" smtClean="0">
                <a:solidFill>
                  <a:srgbClr val="003366"/>
                </a:solidFill>
              </a:rPr>
              <a:t>- </a:t>
            </a:r>
            <a:r>
              <a:rPr lang="ru-RU" sz="2000" b="1" i="1" dirty="0" smtClean="0">
                <a:solidFill>
                  <a:srgbClr val="003366"/>
                </a:solidFill>
              </a:rPr>
              <a:t> древнегреческий философ и математик </a:t>
            </a:r>
          </a:p>
          <a:p>
            <a:pPr algn="ctr"/>
            <a:endParaRPr lang="ru-RU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785794"/>
            <a:ext cx="878522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2056" name="Picture 8" descr="линия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836613"/>
            <a:ext cx="8785225" cy="73025"/>
          </a:xfrm>
          <a:prstGeom prst="rect">
            <a:avLst/>
          </a:prstGeom>
          <a:noFill/>
        </p:spPr>
      </p:pic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1547813" y="188913"/>
            <a:ext cx="6191250" cy="50323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Unicode MS" pitchFamily="34" charset="-128"/>
              </a:rPr>
              <a:t>Ресурсы сети </a:t>
            </a:r>
            <a:r>
              <a:rPr lang="en-US" sz="2800" b="1" dirty="0" smtClean="0">
                <a:solidFill>
                  <a:schemeClr val="bg1"/>
                </a:solidFill>
                <a:latin typeface="Arial Unicode MS" pitchFamily="34" charset="-128"/>
              </a:rPr>
              <a:t>Internet</a:t>
            </a:r>
            <a:endParaRPr lang="ru-RU" sz="2800" b="1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pic>
        <p:nvPicPr>
          <p:cNvPr id="2055" name="Picture 7" descr="линия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597650"/>
            <a:ext cx="8785225" cy="73025"/>
          </a:xfrm>
          <a:prstGeom prst="rect">
            <a:avLst/>
          </a:prstGeom>
          <a:noFill/>
        </p:spPr>
      </p:pic>
      <p:pic>
        <p:nvPicPr>
          <p:cNvPr id="2058" name="Picture 10" descr="линия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632075" y="3719513"/>
            <a:ext cx="5694363" cy="71437"/>
          </a:xfrm>
          <a:prstGeom prst="rect">
            <a:avLst/>
          </a:prstGeom>
          <a:noFill/>
        </p:spPr>
      </p:pic>
      <p:pic>
        <p:nvPicPr>
          <p:cNvPr id="2059" name="Picture 11" descr="линия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6081712" y="3719513"/>
            <a:ext cx="5694363" cy="71438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85720" y="928670"/>
            <a:ext cx="84296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r>
              <a:rPr lang="ru-RU" dirty="0" smtClean="0"/>
              <a:t>                                                                </a:t>
            </a:r>
            <a:endParaRPr lang="ru-RU" baseline="-25000" dirty="0" smtClean="0"/>
          </a:p>
          <a:p>
            <a:r>
              <a:rPr lang="ru-RU" dirty="0" smtClean="0"/>
              <a:t>                                                                </a:t>
            </a:r>
            <a:endParaRPr lang="ru-RU" baseline="-25000" dirty="0" smtClean="0"/>
          </a:p>
          <a:p>
            <a:r>
              <a:rPr lang="ru-RU" dirty="0" smtClean="0"/>
              <a:t>                                                                </a:t>
            </a:r>
            <a:endParaRPr lang="ru-RU" baseline="-25000" dirty="0" smtClean="0"/>
          </a:p>
          <a:p>
            <a:r>
              <a:rPr lang="ru-RU" dirty="0" smtClean="0"/>
              <a:t>                                                                 </a:t>
            </a:r>
            <a:endParaRPr lang="ru-RU" dirty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" name="Рисунок 18"/>
          <p:cNvPicPr/>
          <p:nvPr/>
        </p:nvPicPr>
        <p:blipFill>
          <a:blip r:embed="rId3" cstate="print"/>
          <a:srcRect b="55882"/>
          <a:stretch>
            <a:fillRect/>
          </a:stretch>
        </p:blipFill>
        <p:spPr bwMode="auto">
          <a:xfrm>
            <a:off x="3857620" y="3857628"/>
            <a:ext cx="321471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4" cstate="print"/>
          <a:srcRect b="55882"/>
          <a:stretch>
            <a:fillRect/>
          </a:stretch>
        </p:blipFill>
        <p:spPr bwMode="auto">
          <a:xfrm>
            <a:off x="2214546" y="2500306"/>
            <a:ext cx="321471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5" cstate="print"/>
          <a:srcRect b="55882"/>
          <a:stretch>
            <a:fillRect/>
          </a:stretch>
        </p:blipFill>
        <p:spPr bwMode="auto">
          <a:xfrm>
            <a:off x="5429256" y="5214950"/>
            <a:ext cx="321471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/>
          <p:nvPr/>
        </p:nvPicPr>
        <p:blipFill>
          <a:blip r:embed="rId6" cstate="print"/>
          <a:srcRect b="55445"/>
          <a:stretch>
            <a:fillRect/>
          </a:stretch>
        </p:blipFill>
        <p:spPr bwMode="auto">
          <a:xfrm>
            <a:off x="285720" y="1071546"/>
            <a:ext cx="321471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6" descr="F:\тушакова\анимации\компьютеры\комп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0"/>
            <a:ext cx="1333500" cy="857250"/>
          </a:xfrm>
          <a:prstGeom prst="rect">
            <a:avLst/>
          </a:prstGeom>
          <a:noFill/>
        </p:spPr>
      </p:pic>
      <p:pic>
        <p:nvPicPr>
          <p:cNvPr id="29698" name="Picture 2" descr="F:\тушакова\шарики\19b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702" y="1714488"/>
            <a:ext cx="1285884" cy="1285884"/>
          </a:xfrm>
          <a:prstGeom prst="rect">
            <a:avLst/>
          </a:prstGeom>
          <a:noFill/>
        </p:spPr>
      </p:pic>
      <p:pic>
        <p:nvPicPr>
          <p:cNvPr id="29700" name="Picture 4" descr="F:\тушакова\шарики\4b2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728" y="4286256"/>
            <a:ext cx="571500" cy="134302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3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929313"/>
            <a:ext cx="9144000" cy="569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1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Овощи и фрукты – самые витаминные продукты!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0" y="142875"/>
            <a:ext cx="7858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МОЛОДЦЫ!!!</a:t>
            </a:r>
          </a:p>
        </p:txBody>
      </p:sp>
      <p:pic>
        <p:nvPicPr>
          <p:cNvPr id="20484" name="Рисунок 4" descr="018_00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000125"/>
            <a:ext cx="5643563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тушакова\шарики\7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285992"/>
            <a:ext cx="1028700" cy="1028700"/>
          </a:xfrm>
          <a:prstGeom prst="rect">
            <a:avLst/>
          </a:prstGeom>
          <a:noFill/>
        </p:spPr>
      </p:pic>
      <p:pic>
        <p:nvPicPr>
          <p:cNvPr id="7" name="Picture 3" descr="F:\тушакова\шарики\7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571480"/>
            <a:ext cx="1028700" cy="1028700"/>
          </a:xfrm>
          <a:prstGeom prst="rect">
            <a:avLst/>
          </a:prstGeom>
          <a:noFill/>
        </p:spPr>
      </p:pic>
      <p:pic>
        <p:nvPicPr>
          <p:cNvPr id="8" name="Picture 3" descr="F:\тушакова\шарики\7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0"/>
            <a:ext cx="1028700" cy="1028700"/>
          </a:xfrm>
          <a:prstGeom prst="rect">
            <a:avLst/>
          </a:prstGeom>
          <a:noFill/>
        </p:spPr>
      </p:pic>
      <p:pic>
        <p:nvPicPr>
          <p:cNvPr id="10" name="Picture 3" descr="F:\тушакова\шарики\7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571612"/>
            <a:ext cx="1028700" cy="1028700"/>
          </a:xfrm>
          <a:prstGeom prst="rect">
            <a:avLst/>
          </a:prstGeom>
          <a:noFill/>
        </p:spPr>
      </p:pic>
      <p:pic>
        <p:nvPicPr>
          <p:cNvPr id="11" name="Picture 3" descr="F:\тушакова\шарики\7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714356"/>
            <a:ext cx="1028700" cy="1028700"/>
          </a:xfrm>
          <a:prstGeom prst="rect">
            <a:avLst/>
          </a:prstGeom>
          <a:noFill/>
        </p:spPr>
      </p:pic>
      <p:pic>
        <p:nvPicPr>
          <p:cNvPr id="13" name="Picture 3" descr="F:\тушакова\шарики\7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1028700" cy="1028700"/>
          </a:xfrm>
          <a:prstGeom prst="rect">
            <a:avLst/>
          </a:prstGeom>
          <a:noFill/>
        </p:spPr>
      </p:pic>
      <p:pic>
        <p:nvPicPr>
          <p:cNvPr id="15" name="Picture 3" descr="F:\тушакова\шарики\7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1028700" cy="1028700"/>
          </a:xfrm>
          <a:prstGeom prst="rect">
            <a:avLst/>
          </a:prstGeom>
          <a:noFill/>
        </p:spPr>
      </p:pic>
      <p:pic>
        <p:nvPicPr>
          <p:cNvPr id="16" name="Picture 3" descr="F:\тушакова\шарики\7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143248"/>
            <a:ext cx="1028700" cy="1028700"/>
          </a:xfrm>
          <a:prstGeom prst="rect">
            <a:avLst/>
          </a:prstGeom>
          <a:noFill/>
        </p:spPr>
      </p:pic>
      <p:pic>
        <p:nvPicPr>
          <p:cNvPr id="17" name="Picture 3" descr="F:\тушакова\шарики\7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14818"/>
            <a:ext cx="1028700" cy="1028700"/>
          </a:xfrm>
          <a:prstGeom prst="rect">
            <a:avLst/>
          </a:prstGeom>
          <a:noFill/>
        </p:spPr>
      </p:pic>
      <p:pic>
        <p:nvPicPr>
          <p:cNvPr id="18" name="Picture 3" descr="F:\тушакова\шарики\7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929066"/>
            <a:ext cx="1028700" cy="1028700"/>
          </a:xfrm>
          <a:prstGeom prst="rect">
            <a:avLst/>
          </a:prstGeom>
          <a:noFill/>
        </p:spPr>
      </p:pic>
      <p:pic>
        <p:nvPicPr>
          <p:cNvPr id="19" name="Picture 3" descr="F:\тушакова\шарики\7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571876"/>
            <a:ext cx="1028700" cy="1028700"/>
          </a:xfrm>
          <a:prstGeom prst="rect">
            <a:avLst/>
          </a:prstGeom>
          <a:noFill/>
        </p:spPr>
      </p:pic>
      <p:pic>
        <p:nvPicPr>
          <p:cNvPr id="20" name="Picture 3" descr="F:\тушакова\шарики\7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4000504"/>
            <a:ext cx="1028700" cy="1028700"/>
          </a:xfrm>
          <a:prstGeom prst="rect">
            <a:avLst/>
          </a:prstGeom>
          <a:noFill/>
        </p:spPr>
      </p:pic>
      <p:pic>
        <p:nvPicPr>
          <p:cNvPr id="22" name="Picture 3" descr="F:\тушакова\шарики\7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643446"/>
            <a:ext cx="1028700" cy="1028700"/>
          </a:xfrm>
          <a:prstGeom prst="rect">
            <a:avLst/>
          </a:prstGeom>
          <a:noFill/>
        </p:spPr>
      </p:pic>
      <p:pic>
        <p:nvPicPr>
          <p:cNvPr id="24" name="Picture 3" descr="F:\тушакова\шарики\7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5300" y="5429264"/>
            <a:ext cx="1028700" cy="1028700"/>
          </a:xfrm>
          <a:prstGeom prst="rect">
            <a:avLst/>
          </a:prstGeom>
          <a:noFill/>
        </p:spPr>
      </p:pic>
      <p:pic>
        <p:nvPicPr>
          <p:cNvPr id="26" name="Picture 3" descr="F:\тушакова\шарики\7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829300"/>
            <a:ext cx="1028700" cy="1028700"/>
          </a:xfrm>
          <a:prstGeom prst="rect">
            <a:avLst/>
          </a:prstGeom>
          <a:noFill/>
        </p:spPr>
      </p:pic>
      <p:pic>
        <p:nvPicPr>
          <p:cNvPr id="27" name="Picture 3" descr="F:\тушакова\шарики\7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829300"/>
            <a:ext cx="1028700" cy="1028700"/>
          </a:xfrm>
          <a:prstGeom prst="rect">
            <a:avLst/>
          </a:prstGeom>
          <a:noFill/>
        </p:spPr>
      </p:pic>
      <p:pic>
        <p:nvPicPr>
          <p:cNvPr id="30" name="Picture 3" descr="F:\тушакова\шарики\7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5429264"/>
            <a:ext cx="1028700" cy="1028700"/>
          </a:xfrm>
          <a:prstGeom prst="rect">
            <a:avLst/>
          </a:prstGeom>
          <a:noFill/>
        </p:spPr>
      </p:pic>
      <p:pic>
        <p:nvPicPr>
          <p:cNvPr id="33" name="Picture 3" descr="F:\тушакова\шарики\7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357826"/>
            <a:ext cx="1028700" cy="1028700"/>
          </a:xfrm>
          <a:prstGeom prst="rect">
            <a:avLst/>
          </a:prstGeom>
          <a:noFill/>
        </p:spPr>
      </p:pic>
      <p:pic>
        <p:nvPicPr>
          <p:cNvPr id="35" name="Picture 3" descr="F:\тушакова\шарики\7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1714488"/>
            <a:ext cx="1028700" cy="1028700"/>
          </a:xfrm>
          <a:prstGeom prst="rect">
            <a:avLst/>
          </a:prstGeom>
          <a:noFill/>
        </p:spPr>
      </p:pic>
      <p:pic>
        <p:nvPicPr>
          <p:cNvPr id="36" name="Picture 3" descr="F:\тушакова\шарики\7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5300" y="3429000"/>
            <a:ext cx="1028700" cy="1028700"/>
          </a:xfrm>
          <a:prstGeom prst="rect">
            <a:avLst/>
          </a:prstGeom>
          <a:noFill/>
        </p:spPr>
      </p:pic>
      <p:pic>
        <p:nvPicPr>
          <p:cNvPr id="1026" name="Picture 2" descr="C:\Users\1\Desktop\Photo-0106.jpg"/>
          <p:cNvPicPr>
            <a:picLocks noChangeAspect="1" noChangeArrowheads="1"/>
          </p:cNvPicPr>
          <p:nvPr/>
        </p:nvPicPr>
        <p:blipFill>
          <a:blip r:embed="rId3"/>
          <a:srcRect l="23901" r="23351"/>
          <a:stretch>
            <a:fillRect/>
          </a:stretch>
        </p:blipFill>
        <p:spPr bwMode="auto">
          <a:xfrm>
            <a:off x="214282" y="0"/>
            <a:ext cx="4714908" cy="67039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8" name="TextBox 37"/>
          <p:cNvSpPr txBox="1"/>
          <p:nvPr/>
        </p:nvSpPr>
        <p:spPr>
          <a:xfrm>
            <a:off x="5072034" y="1000108"/>
            <a:ext cx="4071966" cy="44012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dirty="0" smtClean="0"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Изучите</a:t>
            </a:r>
            <a:r>
              <a:rPr lang="ru-RU" sz="2800" b="1" i="1" dirty="0" smtClean="0"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этикетки</a:t>
            </a:r>
            <a:r>
              <a:rPr lang="ru-RU" sz="2800" b="1" i="1" dirty="0" smtClean="0"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разных</a:t>
            </a:r>
            <a:r>
              <a:rPr lang="ru-RU" sz="2800" b="1" i="1" dirty="0" smtClean="0"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пищевых</a:t>
            </a:r>
            <a:r>
              <a:rPr lang="ru-RU" sz="2800" b="1" i="1" dirty="0" smtClean="0"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продуктов</a:t>
            </a:r>
            <a:r>
              <a:rPr lang="ru-RU" sz="2800" b="1" i="1" dirty="0" smtClean="0"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lvl="0" algn="ctr"/>
            <a:r>
              <a:rPr lang="ru-RU" sz="2800" b="1" i="1" dirty="0" smtClean="0"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Запишите</a:t>
            </a:r>
            <a:r>
              <a:rPr lang="ru-RU" sz="2800" b="1" i="1" dirty="0" smtClean="0"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энергетическую</a:t>
            </a:r>
            <a:r>
              <a:rPr lang="ru-RU" sz="2800" b="1" i="1" dirty="0" smtClean="0"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ценность</a:t>
            </a:r>
            <a:r>
              <a:rPr lang="ru-RU" sz="2800" b="1" i="1" dirty="0" smtClean="0"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ru-RU" sz="2800" b="1" i="1" dirty="0" smtClean="0"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калорийность</a:t>
            </a:r>
            <a:r>
              <a:rPr lang="ru-RU" sz="2800" b="1" i="1" dirty="0" smtClean="0"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lang="ru-RU" sz="2800" b="1" i="1" dirty="0" smtClean="0"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продуктов</a:t>
            </a:r>
            <a:r>
              <a:rPr lang="ru-RU" sz="2800" b="1" i="1" dirty="0" smtClean="0"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800" b="1" i="1" dirty="0" smtClean="0"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выразив</a:t>
            </a:r>
            <a:r>
              <a:rPr lang="ru-RU" sz="2800" b="1" i="1" dirty="0" smtClean="0"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ее</a:t>
            </a:r>
            <a:r>
              <a:rPr lang="ru-RU" sz="2800" b="1" i="1" dirty="0" smtClean="0"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2800" b="1" i="1" dirty="0" smtClean="0"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джоулях</a:t>
            </a:r>
            <a:r>
              <a:rPr lang="ru-RU" sz="2800" b="1" i="1" dirty="0" smtClean="0"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или</a:t>
            </a:r>
            <a:r>
              <a:rPr lang="ru-RU" sz="2800" b="1" i="1" dirty="0" smtClean="0"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калориях</a:t>
            </a:r>
            <a:r>
              <a:rPr lang="ru-RU" sz="2800" b="1" i="1" dirty="0" smtClean="0"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800" b="1" i="1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10" descr="линия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 flipV="1">
            <a:off x="2885270" y="3186904"/>
            <a:ext cx="4429157" cy="55565"/>
          </a:xfrm>
          <a:prstGeom prst="rect">
            <a:avLst/>
          </a:prstGeom>
          <a:noFill/>
        </p:spPr>
      </p:pic>
      <p:pic>
        <p:nvPicPr>
          <p:cNvPr id="28" name="Picture 10" descr="линия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 flipV="1">
            <a:off x="6901639" y="3186904"/>
            <a:ext cx="4429157" cy="5556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714356"/>
            <a:ext cx="8785225" cy="5832475"/>
          </a:xfrm>
          <a:prstGeom prst="rect">
            <a:avLst/>
          </a:prstGeom>
          <a:solidFill>
            <a:srgbClr val="CCFFCC">
              <a:alpha val="4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2056" name="Picture 8" descr="линия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836613"/>
            <a:ext cx="8785225" cy="73025"/>
          </a:xfrm>
          <a:prstGeom prst="rect">
            <a:avLst/>
          </a:prstGeom>
          <a:noFill/>
        </p:spPr>
      </p:pic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1547813" y="188913"/>
            <a:ext cx="6191250" cy="50323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Unicode MS" pitchFamily="34" charset="-128"/>
              </a:rPr>
              <a:t>Запомни!</a:t>
            </a:r>
            <a:endParaRPr lang="ru-RU" sz="2800" b="1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pic>
        <p:nvPicPr>
          <p:cNvPr id="2055" name="Picture 7" descr="линия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597650"/>
            <a:ext cx="8785225" cy="73025"/>
          </a:xfrm>
          <a:prstGeom prst="rect">
            <a:avLst/>
          </a:prstGeom>
          <a:noFill/>
        </p:spPr>
      </p:pic>
      <p:pic>
        <p:nvPicPr>
          <p:cNvPr id="2058" name="Picture 10" descr="линия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632075" y="3719513"/>
            <a:ext cx="5694363" cy="71437"/>
          </a:xfrm>
          <a:prstGeom prst="rect">
            <a:avLst/>
          </a:prstGeom>
          <a:noFill/>
        </p:spPr>
      </p:pic>
      <p:pic>
        <p:nvPicPr>
          <p:cNvPr id="2059" name="Picture 11" descr="линия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6081712" y="3719513"/>
            <a:ext cx="5694363" cy="71438"/>
          </a:xfrm>
          <a:prstGeom prst="rect">
            <a:avLst/>
          </a:prstGeom>
          <a:noFill/>
        </p:spPr>
      </p:pic>
      <p:pic>
        <p:nvPicPr>
          <p:cNvPr id="22" name="Picture 8" descr="F:\тушакова\шарики\4b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14290"/>
            <a:ext cx="500066" cy="500066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571472" y="1071546"/>
            <a:ext cx="800105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ru-RU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Калория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единица количества тепла, необходимого для нагревания 1 грамма воды на 1 градус Цельсия при давлении в 1 атмосферу.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В калориях принято измерять величину </a:t>
            </a:r>
            <a:r>
              <a:rPr lang="ru-RU" b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энергозатрат</a:t>
            </a: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организма при его функционировании и физической нагрузке.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Иными словами, тепло нашего организма – это тепло выработанных им калорий.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грамм белка – 4,1 калории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грамм жира – 9,3 калорий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грамм углеводов – 3,75-4,1 калории</a:t>
            </a:r>
            <a:endParaRPr lang="ru-RU" b="1" dirty="0"/>
          </a:p>
        </p:txBody>
      </p:sp>
      <p:pic>
        <p:nvPicPr>
          <p:cNvPr id="30" name="Рисунок 29" descr="Здоровый образ жизни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214686"/>
            <a:ext cx="2524136" cy="316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 descr="F:\тушакова\шарики\1b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429000"/>
            <a:ext cx="428628" cy="428628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1643042" y="5786454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 ккал =   </a:t>
            </a:r>
            <a:r>
              <a:rPr lang="en-US" sz="2800" b="1" dirty="0" smtClean="0"/>
              <a:t>4200 </a:t>
            </a:r>
            <a:r>
              <a:rPr lang="ru-RU" sz="2800" b="1" dirty="0" smtClean="0"/>
              <a:t>Дж</a:t>
            </a:r>
            <a:endParaRPr lang="ru-RU" sz="2800" b="1" dirty="0"/>
          </a:p>
        </p:txBody>
      </p:sp>
      <p:pic>
        <p:nvPicPr>
          <p:cNvPr id="15" name="Picture 5" descr="F:\тушакова\шарики\1b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4286256"/>
            <a:ext cx="428628" cy="428628"/>
          </a:xfrm>
          <a:prstGeom prst="rect">
            <a:avLst/>
          </a:prstGeom>
          <a:noFill/>
        </p:spPr>
      </p:pic>
      <p:pic>
        <p:nvPicPr>
          <p:cNvPr id="16" name="Picture 5" descr="F:\тушакова\шарики\1b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5072074"/>
            <a:ext cx="428628" cy="42862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3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785794"/>
            <a:ext cx="8785225" cy="5832475"/>
          </a:xfrm>
          <a:prstGeom prst="rect">
            <a:avLst/>
          </a:prstGeom>
          <a:solidFill>
            <a:srgbClr val="CCFFCC">
              <a:alpha val="4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38" name="Picture 3" descr="F:\урок про диеты\картинки\школьная стол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071678"/>
            <a:ext cx="2540000" cy="3302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6" name="Picture 8" descr="линия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836613"/>
            <a:ext cx="8785225" cy="73025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596" y="2071678"/>
            <a:ext cx="3071834" cy="2214578"/>
          </a:xfrm>
          <a:solidFill>
            <a:schemeClr val="bg1"/>
          </a:solidFill>
          <a:ln>
            <a:solidFill>
              <a:srgbClr val="00CCFF"/>
            </a:solidFill>
          </a:ln>
          <a:effectLst>
            <a:outerShdw dist="143684" dir="189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2500"/>
          </a:bodyPr>
          <a:lstStyle/>
          <a:p>
            <a:pPr>
              <a:lnSpc>
                <a:spcPct val="140000"/>
              </a:lnSpc>
            </a:pPr>
            <a:r>
              <a:rPr lang="ru-RU" sz="2000" b="1" dirty="0" smtClean="0"/>
              <a:t>Меню</a:t>
            </a:r>
            <a:r>
              <a:rPr lang="ru-RU" sz="1400" b="1" dirty="0" smtClean="0"/>
              <a:t> </a:t>
            </a:r>
          </a:p>
          <a:p>
            <a:pPr>
              <a:lnSpc>
                <a:spcPct val="140000"/>
              </a:lnSpc>
            </a:pPr>
            <a:r>
              <a:rPr lang="ru-RU" sz="1400" dirty="0" smtClean="0"/>
              <a:t>  </a:t>
            </a:r>
            <a:r>
              <a:rPr lang="ru-RU" sz="1600" b="1" dirty="0" smtClean="0"/>
              <a:t>1</a:t>
            </a:r>
            <a:r>
              <a:rPr lang="en-US" sz="1600" b="1" dirty="0" smtClean="0"/>
              <a:t>4</a:t>
            </a:r>
            <a:r>
              <a:rPr lang="ru-RU" sz="1600" b="1" dirty="0" smtClean="0"/>
              <a:t> апреля 2008 года</a:t>
            </a:r>
          </a:p>
          <a:p>
            <a:pPr marL="342900" indent="-342900" algn="l">
              <a:lnSpc>
                <a:spcPct val="140000"/>
              </a:lnSpc>
            </a:pPr>
            <a:r>
              <a:rPr lang="ru-RU" sz="1400" dirty="0" smtClean="0"/>
              <a:t>                 </a:t>
            </a:r>
            <a:r>
              <a:rPr lang="ru-RU" sz="1800" b="1" dirty="0" smtClean="0"/>
              <a:t>Цыпленок (70 г)</a:t>
            </a:r>
          </a:p>
          <a:p>
            <a:pPr marL="342900" indent="-342900" algn="l">
              <a:lnSpc>
                <a:spcPct val="140000"/>
              </a:lnSpc>
            </a:pPr>
            <a:r>
              <a:rPr lang="ru-RU" sz="1400" b="1" dirty="0" smtClean="0"/>
              <a:t>                 </a:t>
            </a:r>
            <a:r>
              <a:rPr lang="ru-RU" sz="1800" b="1" dirty="0" smtClean="0"/>
              <a:t>Крупа гречневая (100 г)</a:t>
            </a:r>
          </a:p>
          <a:p>
            <a:pPr marL="342900" indent="-342900" algn="l">
              <a:lnSpc>
                <a:spcPct val="140000"/>
              </a:lnSpc>
            </a:pPr>
            <a:r>
              <a:rPr lang="ru-RU" sz="1400" b="1" dirty="0" smtClean="0"/>
              <a:t>                 </a:t>
            </a:r>
            <a:r>
              <a:rPr lang="ru-RU" sz="1900" b="1" dirty="0" smtClean="0"/>
              <a:t>Капуста (100 г)</a:t>
            </a:r>
          </a:p>
          <a:p>
            <a:pPr marL="342900" indent="-342900" algn="l">
              <a:lnSpc>
                <a:spcPct val="140000"/>
              </a:lnSpc>
            </a:pPr>
            <a:endParaRPr lang="ru-RU" sz="1400" b="1" dirty="0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1547813" y="188913"/>
            <a:ext cx="6191250" cy="50323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 Unicode MS" pitchFamily="34" charset="-128"/>
              </a:rPr>
              <a:t>Подумай </a:t>
            </a:r>
            <a:r>
              <a:rPr lang="ru-RU" sz="2800" b="1">
                <a:solidFill>
                  <a:schemeClr val="bg1"/>
                </a:solidFill>
                <a:latin typeface="Arial Unicode MS" pitchFamily="34" charset="-128"/>
              </a:rPr>
              <a:t>и </a:t>
            </a:r>
            <a:r>
              <a:rPr lang="ru-RU" sz="2800" b="1" smtClean="0">
                <a:solidFill>
                  <a:schemeClr val="bg1"/>
                </a:solidFill>
                <a:latin typeface="Arial Unicode MS" pitchFamily="34" charset="-128"/>
              </a:rPr>
              <a:t>ответь!</a:t>
            </a:r>
            <a:endParaRPr lang="ru-RU" sz="2800" b="1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 rot="10800000">
            <a:off x="428596" y="928670"/>
            <a:ext cx="8215370" cy="1071570"/>
          </a:xfrm>
          <a:prstGeom prst="wedgeRoundRectCallout">
            <a:avLst>
              <a:gd name="adj1" fmla="val 4690"/>
              <a:gd name="adj2" fmla="val 74648"/>
              <a:gd name="adj3" fmla="val 16667"/>
            </a:avLst>
          </a:prstGeom>
          <a:blipFill>
            <a:blip r:embed="rId4"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r>
              <a:rPr lang="ru-RU" sz="2000" b="1" dirty="0" smtClean="0"/>
              <a:t>Достаточно ли для вас потребление в течение дня съеденного вами полдника, если теплота сгорания суточного рациона питания для школьников вашего возраста составляет около 1,2 МДж?</a:t>
            </a:r>
            <a:endParaRPr lang="ru-RU" sz="2000" b="1" dirty="0"/>
          </a:p>
        </p:txBody>
      </p:sp>
      <p:pic>
        <p:nvPicPr>
          <p:cNvPr id="2055" name="Picture 7" descr="линия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597650"/>
            <a:ext cx="8785225" cy="73025"/>
          </a:xfrm>
          <a:prstGeom prst="rect">
            <a:avLst/>
          </a:prstGeom>
          <a:noFill/>
        </p:spPr>
      </p:pic>
      <p:pic>
        <p:nvPicPr>
          <p:cNvPr id="2058" name="Picture 10" descr="линия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2632075" y="3719513"/>
            <a:ext cx="5694363" cy="71437"/>
          </a:xfrm>
          <a:prstGeom prst="rect">
            <a:avLst/>
          </a:prstGeom>
          <a:noFill/>
        </p:spPr>
      </p:pic>
      <p:pic>
        <p:nvPicPr>
          <p:cNvPr id="2059" name="Picture 11" descr="линия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6081712" y="3719513"/>
            <a:ext cx="5694363" cy="71438"/>
          </a:xfrm>
          <a:prstGeom prst="rect">
            <a:avLst/>
          </a:prstGeom>
          <a:noFill/>
        </p:spPr>
      </p:pic>
      <p:sp>
        <p:nvSpPr>
          <p:cNvPr id="2083" name="Line 35"/>
          <p:cNvSpPr>
            <a:spLocks noChangeShapeType="1"/>
          </p:cNvSpPr>
          <p:nvPr/>
        </p:nvSpPr>
        <p:spPr bwMode="auto">
          <a:xfrm>
            <a:off x="1785918" y="2571744"/>
            <a:ext cx="1295400" cy="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84" name="Line 36"/>
          <p:cNvSpPr>
            <a:spLocks noChangeShapeType="1"/>
          </p:cNvSpPr>
          <p:nvPr/>
        </p:nvSpPr>
        <p:spPr bwMode="auto">
          <a:xfrm>
            <a:off x="1571604" y="2500306"/>
            <a:ext cx="12954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9" name="Picture 9" descr="F:\тушакова\стрелки\2str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0"/>
            <a:ext cx="561975" cy="828675"/>
          </a:xfrm>
          <a:prstGeom prst="rect">
            <a:avLst/>
          </a:prstGeom>
        </p:spPr>
      </p:pic>
      <p:pic>
        <p:nvPicPr>
          <p:cNvPr id="40" name="Picture 12" descr="F:\тушакова\смайлы\eatgor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214554"/>
            <a:ext cx="668660" cy="428628"/>
          </a:xfrm>
          <a:prstGeom prst="rect">
            <a:avLst/>
          </a:prstGeom>
          <a:noFill/>
        </p:spPr>
      </p:pic>
      <p:pic>
        <p:nvPicPr>
          <p:cNvPr id="41" name="Picture 4" descr="F:\тушакова\шарики\1b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2928934"/>
            <a:ext cx="328611" cy="328611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42" name="Picture 4" descr="F:\тушакова\шарики\1b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3357562"/>
            <a:ext cx="328611" cy="328611"/>
          </a:xfrm>
          <a:prstGeom prst="rect">
            <a:avLst/>
          </a:prstGeom>
          <a:noFill/>
        </p:spPr>
      </p:pic>
      <p:pic>
        <p:nvPicPr>
          <p:cNvPr id="43" name="Picture 4" descr="F:\тушакова\шарики\1b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3786190"/>
            <a:ext cx="328611" cy="328611"/>
          </a:xfrm>
          <a:prstGeom prst="rect">
            <a:avLst/>
          </a:prstGeom>
          <a:noFill/>
        </p:spPr>
      </p:pic>
      <p:sp>
        <p:nvSpPr>
          <p:cNvPr id="45" name="Rectangle 3"/>
          <p:cNvSpPr txBox="1">
            <a:spLocks noChangeArrowheads="1"/>
          </p:cNvSpPr>
          <p:nvPr/>
        </p:nvSpPr>
        <p:spPr>
          <a:xfrm>
            <a:off x="2357422" y="4429132"/>
            <a:ext cx="3643338" cy="2071702"/>
          </a:xfrm>
          <a:prstGeom prst="rect">
            <a:avLst/>
          </a:prstGeom>
          <a:solidFill>
            <a:schemeClr val="bg1"/>
          </a:solidFill>
          <a:ln>
            <a:solidFill>
              <a:srgbClr val="00CCFF"/>
            </a:solidFill>
          </a:ln>
          <a:effectLst>
            <a:outerShdw dist="143684" dir="18900000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Удельная теплота сгорания, кДж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кг:</a:t>
            </a:r>
          </a:p>
          <a:p>
            <a:pPr lvl="0">
              <a:lnSpc>
                <a:spcPct val="140000"/>
              </a:lnSpc>
              <a:spcBef>
                <a:spcPct val="20000"/>
              </a:spcBef>
              <a:defRPr/>
            </a:pPr>
            <a:r>
              <a:rPr lang="ru-RU" dirty="0" smtClean="0"/>
              <a:t>Цыпленок</a:t>
            </a:r>
            <a:r>
              <a:rPr lang="ru-RU" dirty="0" smtClean="0">
                <a:solidFill>
                  <a:schemeClr val="tx1">
                    <a:tint val="75000"/>
                  </a:schemeClr>
                </a:solidFill>
              </a:rPr>
              <a:t> …………………........735</a:t>
            </a:r>
          </a:p>
          <a:p>
            <a:pPr lvl="0">
              <a:lnSpc>
                <a:spcPct val="140000"/>
              </a:lnSpc>
              <a:spcBef>
                <a:spcPct val="20000"/>
              </a:spcBef>
              <a:defRPr/>
            </a:pPr>
            <a:r>
              <a:rPr lang="ru-RU" dirty="0" smtClean="0"/>
              <a:t>Крупа гречневая 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………………1449</a:t>
            </a:r>
          </a:p>
          <a:p>
            <a:pPr lvl="0">
              <a:lnSpc>
                <a:spcPct val="140000"/>
              </a:lnSpc>
              <a:spcBef>
                <a:spcPct val="20000"/>
              </a:spcBef>
              <a:defRPr/>
            </a:pPr>
            <a:r>
              <a:rPr lang="ru-RU" dirty="0" smtClean="0"/>
              <a:t>Капуста ...................</a:t>
            </a:r>
            <a:r>
              <a:rPr lang="ru-RU" dirty="0" smtClean="0">
                <a:solidFill>
                  <a:schemeClr val="tx1">
                    <a:tint val="75000"/>
                  </a:schemeClr>
                </a:solidFill>
              </a:rPr>
              <a:t>…………..</a:t>
            </a:r>
            <a:r>
              <a:rPr lang="ru-RU" sz="2000" dirty="0" smtClean="0">
                <a:solidFill>
                  <a:schemeClr val="tx1">
                    <a:tint val="75000"/>
                  </a:schemeClr>
                </a:solidFill>
              </a:rPr>
              <a:t>118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3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83" grpId="0" animBg="1"/>
      <p:bldP spid="20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785794"/>
            <a:ext cx="8785225" cy="5832475"/>
          </a:xfrm>
          <a:prstGeom prst="rect">
            <a:avLst/>
          </a:prstGeom>
          <a:solidFill>
            <a:srgbClr val="CCFFCC">
              <a:alpha val="4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2056" name="Picture 8" descr="линия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836613"/>
            <a:ext cx="8785225" cy="73025"/>
          </a:xfrm>
          <a:prstGeom prst="rect">
            <a:avLst/>
          </a:prstGeom>
          <a:noFill/>
        </p:spPr>
      </p:pic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1547813" y="188913"/>
            <a:ext cx="6191250" cy="50323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Unicode MS" pitchFamily="34" charset="-128"/>
              </a:rPr>
              <a:t>Проверь себя!</a:t>
            </a:r>
            <a:endParaRPr lang="ru-RU" sz="2800" b="1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pic>
        <p:nvPicPr>
          <p:cNvPr id="2055" name="Picture 7" descr="линия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597650"/>
            <a:ext cx="8785225" cy="73025"/>
          </a:xfrm>
          <a:prstGeom prst="rect">
            <a:avLst/>
          </a:prstGeom>
          <a:noFill/>
        </p:spPr>
      </p:pic>
      <p:pic>
        <p:nvPicPr>
          <p:cNvPr id="2058" name="Picture 10" descr="линия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632075" y="3719513"/>
            <a:ext cx="5694363" cy="71437"/>
          </a:xfrm>
          <a:prstGeom prst="rect">
            <a:avLst/>
          </a:prstGeom>
          <a:noFill/>
        </p:spPr>
      </p:pic>
      <p:pic>
        <p:nvPicPr>
          <p:cNvPr id="2059" name="Picture 11" descr="линия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6081712" y="3719513"/>
            <a:ext cx="5694363" cy="71438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85720" y="928670"/>
            <a:ext cx="8429684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Дано:                                                          СИ:</a:t>
            </a:r>
          </a:p>
          <a:p>
            <a:r>
              <a:rPr lang="en-US" sz="2000" b="1" dirty="0" smtClean="0"/>
              <a:t>m</a:t>
            </a:r>
            <a:r>
              <a:rPr lang="en-US" sz="2000" b="1" baseline="-25000" dirty="0" smtClean="0"/>
              <a:t>1 </a:t>
            </a:r>
            <a:r>
              <a:rPr lang="ru-RU" sz="2000" b="1" dirty="0" smtClean="0"/>
              <a:t>=</a:t>
            </a:r>
            <a:r>
              <a:rPr lang="en-US" sz="2000" b="1" dirty="0" smtClean="0"/>
              <a:t> </a:t>
            </a:r>
            <a:r>
              <a:rPr lang="ru-RU" sz="2000" b="1" dirty="0" smtClean="0"/>
              <a:t>70г</a:t>
            </a:r>
            <a:r>
              <a:rPr lang="en-US" sz="2000" b="1" dirty="0" smtClean="0"/>
              <a:t> </a:t>
            </a:r>
            <a:r>
              <a:rPr lang="ru-RU" sz="2000" b="1" dirty="0" smtClean="0"/>
              <a:t>                                                  0,07 кг</a:t>
            </a:r>
          </a:p>
          <a:p>
            <a:r>
              <a:rPr lang="en-US" sz="2000" b="1" dirty="0" smtClean="0"/>
              <a:t>m</a:t>
            </a:r>
            <a:r>
              <a:rPr lang="ru-RU" sz="2000" b="1" baseline="-25000" dirty="0" smtClean="0"/>
              <a:t>2</a:t>
            </a:r>
            <a:r>
              <a:rPr lang="en-US" sz="2000" b="1" baseline="-25000" dirty="0" smtClean="0"/>
              <a:t> </a:t>
            </a:r>
            <a:r>
              <a:rPr lang="ru-RU" sz="2000" b="1" dirty="0" smtClean="0"/>
              <a:t>= 100г                                                 0,1 кг</a:t>
            </a:r>
          </a:p>
          <a:p>
            <a:r>
              <a:rPr lang="en-US" sz="2000" b="1" dirty="0" smtClean="0"/>
              <a:t>m</a:t>
            </a:r>
            <a:r>
              <a:rPr lang="ru-RU" sz="2000" b="1" baseline="-25000" dirty="0" smtClean="0"/>
              <a:t>3</a:t>
            </a:r>
            <a:r>
              <a:rPr lang="ru-RU" sz="2000" b="1" dirty="0" smtClean="0"/>
              <a:t>= 100г                                                  0,1 кг</a:t>
            </a:r>
            <a:endParaRPr lang="ru-RU" sz="2000" b="1" baseline="-25000" dirty="0" smtClean="0"/>
          </a:p>
          <a:p>
            <a:r>
              <a:rPr lang="en-US" sz="2000" b="1" dirty="0" smtClean="0"/>
              <a:t>q</a:t>
            </a:r>
            <a:r>
              <a:rPr lang="en-US" sz="2000" b="1" baseline="-25000" dirty="0" smtClean="0"/>
              <a:t>1 </a:t>
            </a:r>
            <a:r>
              <a:rPr lang="ru-RU" sz="2000" b="1" dirty="0" smtClean="0"/>
              <a:t>=</a:t>
            </a:r>
            <a:r>
              <a:rPr lang="en-US" sz="2000" b="1" dirty="0" smtClean="0"/>
              <a:t> </a:t>
            </a:r>
            <a:r>
              <a:rPr lang="ru-RU" sz="2000" b="1" dirty="0" smtClean="0"/>
              <a:t>735 кДж</a:t>
            </a:r>
            <a:r>
              <a:rPr lang="en-US" sz="2000" b="1" dirty="0" smtClean="0"/>
              <a:t>/</a:t>
            </a:r>
            <a:r>
              <a:rPr lang="ru-RU" sz="2000" b="1" dirty="0" smtClean="0"/>
              <a:t>кг </a:t>
            </a:r>
            <a:r>
              <a:rPr lang="en-US" sz="2000" b="1" dirty="0" smtClean="0"/>
              <a:t> </a:t>
            </a:r>
            <a:r>
              <a:rPr lang="ru-RU" sz="2000" b="1" dirty="0" smtClean="0"/>
              <a:t>                                  735</a:t>
            </a:r>
            <a:r>
              <a:rPr lang="ru-RU" sz="2000" b="1" dirty="0" smtClean="0">
                <a:sym typeface="Symbol"/>
              </a:rPr>
              <a:t></a:t>
            </a:r>
            <a:r>
              <a:rPr lang="ru-RU" sz="2000" b="1" dirty="0" smtClean="0"/>
              <a:t>10</a:t>
            </a:r>
            <a:r>
              <a:rPr lang="ru-RU" sz="2000" b="1" baseline="30000" dirty="0" smtClean="0"/>
              <a:t>3</a:t>
            </a:r>
            <a:r>
              <a:rPr lang="ru-RU" sz="2000" b="1" dirty="0" smtClean="0"/>
              <a:t> Дж</a:t>
            </a:r>
            <a:r>
              <a:rPr lang="en-US" sz="2000" b="1" dirty="0" smtClean="0"/>
              <a:t>/</a:t>
            </a:r>
            <a:r>
              <a:rPr lang="ru-RU" sz="2000" b="1" dirty="0" smtClean="0"/>
              <a:t>кг</a:t>
            </a:r>
            <a:endParaRPr lang="ru-RU" sz="2000" b="1" baseline="-25000" dirty="0" smtClean="0"/>
          </a:p>
          <a:p>
            <a:r>
              <a:rPr lang="en-US" sz="2000" b="1" dirty="0" smtClean="0"/>
              <a:t>q</a:t>
            </a:r>
            <a:r>
              <a:rPr lang="ru-RU" sz="2000" b="1" baseline="-25000" dirty="0" smtClean="0"/>
              <a:t>2</a:t>
            </a:r>
            <a:r>
              <a:rPr lang="en-US" sz="2000" b="1" baseline="-25000" dirty="0" smtClean="0"/>
              <a:t> </a:t>
            </a:r>
            <a:r>
              <a:rPr lang="ru-RU" sz="2000" b="1" dirty="0" smtClean="0"/>
              <a:t>=</a:t>
            </a:r>
            <a:r>
              <a:rPr lang="en-US" sz="2000" b="1" dirty="0" smtClean="0"/>
              <a:t> </a:t>
            </a:r>
            <a:r>
              <a:rPr lang="ru-RU" sz="2000" b="1" dirty="0" smtClean="0"/>
              <a:t>1449</a:t>
            </a:r>
            <a:r>
              <a:rPr lang="ru-RU" sz="2000" b="1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000" b="1" dirty="0" smtClean="0"/>
              <a:t>кДж</a:t>
            </a:r>
            <a:r>
              <a:rPr lang="en-US" sz="2000" b="1" dirty="0" smtClean="0"/>
              <a:t>/</a:t>
            </a:r>
            <a:r>
              <a:rPr lang="ru-RU" sz="2000" b="1" dirty="0" smtClean="0"/>
              <a:t>кг                                 1449 </a:t>
            </a:r>
            <a:r>
              <a:rPr lang="ru-RU" sz="2000" b="1" dirty="0" smtClean="0">
                <a:sym typeface="Symbol"/>
              </a:rPr>
              <a:t></a:t>
            </a:r>
            <a:r>
              <a:rPr lang="ru-RU" sz="2000" b="1" dirty="0" smtClean="0"/>
              <a:t>10</a:t>
            </a:r>
            <a:r>
              <a:rPr lang="ru-RU" sz="2000" b="1" baseline="30000" dirty="0" smtClean="0"/>
              <a:t>3</a:t>
            </a:r>
            <a:r>
              <a:rPr lang="ru-RU" sz="2000" b="1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000" b="1" dirty="0" smtClean="0"/>
              <a:t>Дж</a:t>
            </a:r>
            <a:r>
              <a:rPr lang="en-US" sz="2000" b="1" dirty="0" smtClean="0"/>
              <a:t>/</a:t>
            </a:r>
            <a:r>
              <a:rPr lang="ru-RU" sz="2000" b="1" dirty="0" smtClean="0"/>
              <a:t>кг</a:t>
            </a:r>
            <a:endParaRPr lang="ru-RU" sz="2000" b="1" baseline="-25000" dirty="0" smtClean="0"/>
          </a:p>
          <a:p>
            <a:r>
              <a:rPr lang="en-US" sz="2000" b="1" dirty="0" smtClean="0"/>
              <a:t>q</a:t>
            </a:r>
            <a:r>
              <a:rPr lang="ru-RU" sz="2000" b="1" baseline="-25000" dirty="0" smtClean="0"/>
              <a:t>3</a:t>
            </a:r>
            <a:r>
              <a:rPr lang="ru-RU" sz="2000" b="1" dirty="0" smtClean="0"/>
              <a:t>=</a:t>
            </a:r>
            <a:r>
              <a:rPr lang="en-US" sz="2000" b="1" dirty="0" smtClean="0"/>
              <a:t> </a:t>
            </a:r>
            <a:r>
              <a:rPr lang="ru-RU" sz="2000" b="1" dirty="0" smtClean="0"/>
              <a:t>118 кДж</a:t>
            </a:r>
            <a:r>
              <a:rPr lang="en-US" sz="2000" b="1" dirty="0" smtClean="0"/>
              <a:t>/</a:t>
            </a:r>
            <a:r>
              <a:rPr lang="ru-RU" sz="2000" b="1" dirty="0" smtClean="0"/>
              <a:t>кг                                    118 </a:t>
            </a:r>
            <a:r>
              <a:rPr lang="ru-RU" sz="2000" b="1" dirty="0" smtClean="0">
                <a:sym typeface="Symbol"/>
              </a:rPr>
              <a:t></a:t>
            </a:r>
            <a:r>
              <a:rPr lang="ru-RU" sz="2000" b="1" dirty="0" smtClean="0"/>
              <a:t>10</a:t>
            </a:r>
            <a:r>
              <a:rPr lang="ru-RU" sz="2000" b="1" baseline="30000" dirty="0" smtClean="0"/>
              <a:t>3</a:t>
            </a:r>
            <a:r>
              <a:rPr lang="ru-RU" sz="2000" b="1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000" b="1" dirty="0" smtClean="0"/>
              <a:t>Дж</a:t>
            </a:r>
            <a:r>
              <a:rPr lang="en-US" sz="2000" b="1" dirty="0" smtClean="0"/>
              <a:t>/</a:t>
            </a:r>
            <a:r>
              <a:rPr lang="ru-RU" sz="2000" b="1" dirty="0" smtClean="0"/>
              <a:t>кг</a:t>
            </a:r>
            <a:endParaRPr lang="ru-RU" sz="2000" b="1" baseline="-25000" dirty="0" smtClean="0"/>
          </a:p>
          <a:p>
            <a:r>
              <a:rPr lang="en-US" sz="2000" b="1" dirty="0" smtClean="0"/>
              <a:t>Q</a:t>
            </a:r>
            <a:r>
              <a:rPr lang="ru-RU" sz="2000" b="1" baseline="-25000" dirty="0" smtClean="0"/>
              <a:t>общ </a:t>
            </a:r>
            <a:r>
              <a:rPr lang="ru-RU" sz="2000" b="1" dirty="0" smtClean="0"/>
              <a:t>   = ?</a:t>
            </a:r>
            <a:r>
              <a:rPr lang="en-US" sz="2000" b="1" dirty="0" smtClean="0"/>
              <a:t> </a:t>
            </a:r>
            <a:r>
              <a:rPr lang="ru-RU" sz="2000" b="1" dirty="0" smtClean="0"/>
              <a:t>                                                          …Дж                             </a:t>
            </a:r>
          </a:p>
          <a:p>
            <a:r>
              <a:rPr lang="ru-RU" sz="2000" b="1" dirty="0" smtClean="0"/>
              <a:t> Решение:                                                            </a:t>
            </a:r>
          </a:p>
          <a:p>
            <a:r>
              <a:rPr lang="en-US" sz="2000" b="1" dirty="0" smtClean="0"/>
              <a:t>Q</a:t>
            </a:r>
            <a:r>
              <a:rPr lang="ru-RU" sz="2000" b="1" baseline="-25000" dirty="0" smtClean="0"/>
              <a:t>1 </a:t>
            </a:r>
            <a:r>
              <a:rPr lang="ru-RU" sz="2000" b="1" dirty="0" smtClean="0"/>
              <a:t>=</a:t>
            </a:r>
            <a:r>
              <a:rPr lang="en-US" sz="2000" b="1" dirty="0" smtClean="0"/>
              <a:t>m</a:t>
            </a:r>
            <a:r>
              <a:rPr lang="en-US" sz="2000" b="1" baseline="-25000" dirty="0" smtClean="0"/>
              <a:t>1 </a:t>
            </a:r>
            <a:r>
              <a:rPr lang="en-US" sz="2000" b="1" dirty="0" smtClean="0">
                <a:sym typeface="Symbol"/>
              </a:rPr>
              <a:t></a:t>
            </a:r>
            <a:r>
              <a:rPr lang="en-US" sz="2000" b="1" dirty="0" smtClean="0"/>
              <a:t> q</a:t>
            </a:r>
            <a:r>
              <a:rPr lang="en-US" sz="2000" b="1" baseline="-25000" dirty="0" smtClean="0"/>
              <a:t>1</a:t>
            </a:r>
            <a:r>
              <a:rPr lang="ru-RU" sz="2000" b="1" dirty="0" smtClean="0"/>
              <a:t>                </a:t>
            </a:r>
            <a:r>
              <a:rPr lang="en-US" sz="2000" b="1" dirty="0" smtClean="0"/>
              <a:t>Q</a:t>
            </a:r>
            <a:r>
              <a:rPr lang="ru-RU" sz="2000" b="1" baseline="-25000" dirty="0" smtClean="0"/>
              <a:t>1 </a:t>
            </a:r>
            <a:r>
              <a:rPr lang="ru-RU" sz="2000" b="1" dirty="0" smtClean="0"/>
              <a:t>= 0,07 кг</a:t>
            </a:r>
            <a:r>
              <a:rPr lang="en-US" sz="2000" b="1" baseline="-25000" dirty="0" smtClean="0"/>
              <a:t> </a:t>
            </a:r>
            <a:r>
              <a:rPr lang="en-US" sz="2000" b="1" dirty="0" smtClean="0">
                <a:sym typeface="Symbol"/>
              </a:rPr>
              <a:t></a:t>
            </a:r>
            <a:r>
              <a:rPr lang="en-US" sz="2000" b="1" dirty="0" smtClean="0"/>
              <a:t> </a:t>
            </a:r>
            <a:r>
              <a:rPr lang="ru-RU" sz="2000" b="1" dirty="0" smtClean="0"/>
              <a:t>735 </a:t>
            </a:r>
            <a:r>
              <a:rPr lang="ru-RU" sz="2000" b="1" dirty="0" smtClean="0">
                <a:sym typeface="Symbol"/>
              </a:rPr>
              <a:t></a:t>
            </a:r>
            <a:r>
              <a:rPr lang="ru-RU" sz="2000" b="1" dirty="0" smtClean="0"/>
              <a:t>10</a:t>
            </a:r>
            <a:r>
              <a:rPr lang="ru-RU" sz="2000" b="1" baseline="30000" dirty="0" smtClean="0"/>
              <a:t>3</a:t>
            </a:r>
            <a:r>
              <a:rPr lang="ru-RU" sz="2000" b="1" dirty="0" smtClean="0"/>
              <a:t> Дж</a:t>
            </a:r>
            <a:r>
              <a:rPr lang="en-US" sz="2000" b="1" dirty="0" smtClean="0"/>
              <a:t>/</a:t>
            </a:r>
            <a:r>
              <a:rPr lang="ru-RU" sz="2000" b="1" dirty="0" smtClean="0"/>
              <a:t>кг=51,5 </a:t>
            </a:r>
            <a:r>
              <a:rPr lang="ru-RU" sz="2000" b="1" dirty="0" smtClean="0">
                <a:sym typeface="Symbol"/>
              </a:rPr>
              <a:t></a:t>
            </a:r>
            <a:r>
              <a:rPr lang="ru-RU" sz="2000" b="1" dirty="0" smtClean="0"/>
              <a:t>10</a:t>
            </a:r>
            <a:r>
              <a:rPr lang="ru-RU" sz="2000" b="1" baseline="30000" dirty="0" smtClean="0"/>
              <a:t>3</a:t>
            </a:r>
            <a:r>
              <a:rPr lang="ru-RU" sz="2000" b="1" dirty="0" smtClean="0"/>
              <a:t> Дж</a:t>
            </a:r>
          </a:p>
          <a:p>
            <a:r>
              <a:rPr lang="en-US" sz="2000" b="1" dirty="0" smtClean="0"/>
              <a:t>Q</a:t>
            </a:r>
            <a:r>
              <a:rPr lang="ru-RU" sz="2000" b="1" baseline="-25000" dirty="0" smtClean="0"/>
              <a:t>2 </a:t>
            </a:r>
            <a:r>
              <a:rPr lang="ru-RU" sz="2000" b="1" dirty="0" smtClean="0"/>
              <a:t>=</a:t>
            </a:r>
            <a:r>
              <a:rPr lang="en-US" sz="2000" b="1" dirty="0" smtClean="0"/>
              <a:t>m</a:t>
            </a:r>
            <a:r>
              <a:rPr lang="ru-RU" sz="2000" b="1" baseline="-25000" dirty="0" smtClean="0"/>
              <a:t>2</a:t>
            </a:r>
            <a:r>
              <a:rPr lang="en-US" sz="2000" b="1" baseline="-25000" dirty="0" smtClean="0"/>
              <a:t> </a:t>
            </a:r>
            <a:r>
              <a:rPr lang="en-US" sz="2000" b="1" dirty="0" smtClean="0">
                <a:sym typeface="Symbol"/>
              </a:rPr>
              <a:t></a:t>
            </a:r>
            <a:r>
              <a:rPr lang="en-US" sz="2000" b="1" dirty="0" smtClean="0"/>
              <a:t> q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                </a:t>
            </a:r>
            <a:r>
              <a:rPr lang="en-US" sz="2000" b="1" dirty="0" smtClean="0"/>
              <a:t>Q</a:t>
            </a:r>
            <a:r>
              <a:rPr lang="ru-RU" sz="2000" b="1" baseline="-25000" dirty="0" smtClean="0"/>
              <a:t>2 </a:t>
            </a:r>
            <a:r>
              <a:rPr lang="ru-RU" sz="2000" b="1" dirty="0" smtClean="0"/>
              <a:t>= 0,1 кг</a:t>
            </a:r>
            <a:r>
              <a:rPr lang="en-US" sz="2000" b="1" baseline="-25000" dirty="0" smtClean="0"/>
              <a:t> </a:t>
            </a:r>
            <a:r>
              <a:rPr lang="en-US" sz="2000" b="1" dirty="0" smtClean="0">
                <a:sym typeface="Symbol"/>
              </a:rPr>
              <a:t></a:t>
            </a:r>
            <a:r>
              <a:rPr lang="en-US" sz="2000" b="1" dirty="0" smtClean="0"/>
              <a:t> </a:t>
            </a:r>
            <a:r>
              <a:rPr lang="ru-RU" sz="2000" b="1" dirty="0" smtClean="0"/>
              <a:t>1449 </a:t>
            </a:r>
            <a:r>
              <a:rPr lang="ru-RU" sz="2000" b="1" dirty="0" smtClean="0">
                <a:sym typeface="Symbol"/>
              </a:rPr>
              <a:t></a:t>
            </a:r>
            <a:r>
              <a:rPr lang="ru-RU" sz="2000" b="1" dirty="0" smtClean="0"/>
              <a:t>10</a:t>
            </a:r>
            <a:r>
              <a:rPr lang="ru-RU" sz="2000" b="1" baseline="30000" dirty="0" smtClean="0"/>
              <a:t>3</a:t>
            </a:r>
            <a:r>
              <a:rPr lang="ru-RU" sz="2000" b="1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000" b="1" dirty="0" smtClean="0"/>
              <a:t>Дж</a:t>
            </a:r>
            <a:r>
              <a:rPr lang="en-US" sz="2000" b="1" dirty="0" smtClean="0"/>
              <a:t>/</a:t>
            </a:r>
            <a:r>
              <a:rPr lang="ru-RU" sz="2000" b="1" dirty="0" smtClean="0"/>
              <a:t>кг=144,9 </a:t>
            </a:r>
            <a:r>
              <a:rPr lang="ru-RU" sz="2000" b="1" dirty="0" smtClean="0">
                <a:sym typeface="Symbol"/>
              </a:rPr>
              <a:t></a:t>
            </a:r>
            <a:r>
              <a:rPr lang="ru-RU" sz="2000" b="1" dirty="0" smtClean="0"/>
              <a:t>10</a:t>
            </a:r>
            <a:r>
              <a:rPr lang="ru-RU" sz="2000" b="1" baseline="30000" dirty="0" smtClean="0"/>
              <a:t>3</a:t>
            </a:r>
            <a:r>
              <a:rPr lang="ru-RU" sz="2000" b="1" dirty="0" smtClean="0"/>
              <a:t> Дж </a:t>
            </a:r>
          </a:p>
          <a:p>
            <a:r>
              <a:rPr lang="en-US" sz="2000" b="1" dirty="0" smtClean="0"/>
              <a:t>Q</a:t>
            </a:r>
            <a:r>
              <a:rPr lang="ru-RU" sz="2000" b="1" baseline="-25000" dirty="0" smtClean="0"/>
              <a:t>3 </a:t>
            </a:r>
            <a:r>
              <a:rPr lang="ru-RU" sz="2000" b="1" dirty="0" smtClean="0"/>
              <a:t>=</a:t>
            </a:r>
            <a:r>
              <a:rPr lang="en-US" sz="2000" b="1" dirty="0" smtClean="0"/>
              <a:t>m</a:t>
            </a:r>
            <a:r>
              <a:rPr lang="ru-RU" sz="2000" b="1" baseline="-25000" dirty="0" smtClean="0"/>
              <a:t>3</a:t>
            </a:r>
            <a:r>
              <a:rPr lang="en-US" sz="2000" b="1" baseline="-25000" dirty="0" smtClean="0"/>
              <a:t> </a:t>
            </a:r>
            <a:r>
              <a:rPr lang="en-US" sz="2000" b="1" dirty="0" smtClean="0">
                <a:sym typeface="Symbol"/>
              </a:rPr>
              <a:t></a:t>
            </a:r>
            <a:r>
              <a:rPr lang="en-US" sz="2000" b="1" dirty="0" smtClean="0"/>
              <a:t> q</a:t>
            </a:r>
            <a:r>
              <a:rPr lang="ru-RU" sz="2000" b="1" baseline="-25000" dirty="0" smtClean="0"/>
              <a:t>3                        </a:t>
            </a:r>
            <a:r>
              <a:rPr lang="en-US" sz="2000" b="1" dirty="0" smtClean="0"/>
              <a:t>Q</a:t>
            </a:r>
            <a:r>
              <a:rPr lang="ru-RU" sz="2000" b="1" baseline="-25000" dirty="0" smtClean="0"/>
              <a:t>3 </a:t>
            </a:r>
            <a:r>
              <a:rPr lang="ru-RU" sz="2000" b="1" dirty="0" smtClean="0"/>
              <a:t>= 0,1 кг</a:t>
            </a:r>
            <a:r>
              <a:rPr lang="en-US" sz="2000" b="1" baseline="-25000" dirty="0" smtClean="0"/>
              <a:t> </a:t>
            </a:r>
            <a:r>
              <a:rPr lang="en-US" sz="2000" b="1" dirty="0" smtClean="0">
                <a:sym typeface="Symbol"/>
              </a:rPr>
              <a:t></a:t>
            </a:r>
            <a:r>
              <a:rPr lang="en-US" sz="2000" b="1" dirty="0" smtClean="0"/>
              <a:t> </a:t>
            </a:r>
            <a:r>
              <a:rPr lang="ru-RU" sz="2000" b="1" dirty="0" smtClean="0"/>
              <a:t>118 </a:t>
            </a:r>
            <a:r>
              <a:rPr lang="ru-RU" sz="2000" b="1" dirty="0" smtClean="0">
                <a:sym typeface="Symbol"/>
              </a:rPr>
              <a:t></a:t>
            </a:r>
            <a:r>
              <a:rPr lang="ru-RU" sz="2000" b="1" dirty="0" smtClean="0"/>
              <a:t>10</a:t>
            </a:r>
            <a:r>
              <a:rPr lang="ru-RU" sz="2000" b="1" baseline="30000" dirty="0" smtClean="0"/>
              <a:t>3</a:t>
            </a:r>
            <a:r>
              <a:rPr lang="ru-RU" sz="2000" b="1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000" b="1" dirty="0" smtClean="0"/>
              <a:t>Дж</a:t>
            </a:r>
            <a:r>
              <a:rPr lang="en-US" sz="2000" b="1" dirty="0" smtClean="0"/>
              <a:t>/</a:t>
            </a:r>
            <a:r>
              <a:rPr lang="ru-RU" sz="2000" b="1" dirty="0" smtClean="0"/>
              <a:t>кг=11,8 </a:t>
            </a:r>
            <a:r>
              <a:rPr lang="ru-RU" sz="2000" b="1" dirty="0" smtClean="0">
                <a:sym typeface="Symbol"/>
              </a:rPr>
              <a:t></a:t>
            </a:r>
            <a:r>
              <a:rPr lang="ru-RU" sz="2000" b="1" dirty="0" smtClean="0"/>
              <a:t>10</a:t>
            </a:r>
            <a:r>
              <a:rPr lang="ru-RU" sz="2000" b="1" baseline="30000" dirty="0" smtClean="0"/>
              <a:t>3</a:t>
            </a:r>
            <a:r>
              <a:rPr lang="ru-RU" sz="2000" b="1" dirty="0" smtClean="0"/>
              <a:t> Дж </a:t>
            </a:r>
            <a:endParaRPr lang="ru-RU" sz="2000" b="1" baseline="-25000" dirty="0" smtClean="0"/>
          </a:p>
          <a:p>
            <a:r>
              <a:rPr lang="ru-RU" sz="2000" b="1" dirty="0" smtClean="0"/>
              <a:t> </a:t>
            </a:r>
            <a:r>
              <a:rPr lang="en-US" sz="2000" b="1" dirty="0" smtClean="0"/>
              <a:t>Q </a:t>
            </a:r>
            <a:r>
              <a:rPr lang="ru-RU" sz="2000" b="1" baseline="-25000" dirty="0" smtClean="0"/>
              <a:t>общ</a:t>
            </a:r>
            <a:r>
              <a:rPr lang="en-US" sz="2000" b="1" dirty="0" smtClean="0"/>
              <a:t>=Q </a:t>
            </a:r>
            <a:r>
              <a:rPr lang="en-US" sz="2000" b="1" baseline="-25000" dirty="0" smtClean="0"/>
              <a:t>1 </a:t>
            </a:r>
            <a:r>
              <a:rPr lang="en-US" sz="2000" b="1" dirty="0" smtClean="0"/>
              <a:t>+ Q 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+ Q </a:t>
            </a:r>
            <a:r>
              <a:rPr lang="en-US" sz="2000" b="1" baseline="-25000" dirty="0" smtClean="0"/>
              <a:t>3</a:t>
            </a:r>
            <a:r>
              <a:rPr lang="ru-RU" sz="2000" b="1" dirty="0" smtClean="0"/>
              <a:t> </a:t>
            </a:r>
          </a:p>
          <a:p>
            <a:r>
              <a:rPr lang="en-US" sz="2000" b="1" dirty="0" smtClean="0"/>
              <a:t>Q </a:t>
            </a:r>
            <a:r>
              <a:rPr lang="ru-RU" sz="2000" b="1" baseline="-25000" dirty="0" smtClean="0"/>
              <a:t>общ</a:t>
            </a:r>
            <a:r>
              <a:rPr lang="en-US" sz="2000" b="1" dirty="0" smtClean="0"/>
              <a:t>=</a:t>
            </a:r>
            <a:r>
              <a:rPr lang="ru-RU" sz="2000" b="1" dirty="0" smtClean="0"/>
              <a:t>51,5</a:t>
            </a:r>
            <a:r>
              <a:rPr lang="ru-RU" sz="2000" b="1" dirty="0" smtClean="0">
                <a:sym typeface="Symbol"/>
              </a:rPr>
              <a:t></a:t>
            </a:r>
            <a:r>
              <a:rPr lang="ru-RU" sz="2000" b="1" dirty="0" smtClean="0"/>
              <a:t>10</a:t>
            </a:r>
            <a:r>
              <a:rPr lang="ru-RU" sz="2000" b="1" baseline="30000" dirty="0" smtClean="0"/>
              <a:t>3</a:t>
            </a:r>
            <a:r>
              <a:rPr lang="ru-RU" sz="2000" b="1" dirty="0" smtClean="0"/>
              <a:t> Дж </a:t>
            </a:r>
            <a:r>
              <a:rPr lang="en-US" sz="2000" b="1" dirty="0" smtClean="0"/>
              <a:t>+ </a:t>
            </a:r>
            <a:r>
              <a:rPr lang="ru-RU" sz="2000" b="1" dirty="0" smtClean="0"/>
              <a:t>144,9</a:t>
            </a:r>
            <a:r>
              <a:rPr lang="ru-RU" sz="2000" b="1" dirty="0" smtClean="0">
                <a:sym typeface="Symbol"/>
              </a:rPr>
              <a:t></a:t>
            </a:r>
            <a:r>
              <a:rPr lang="ru-RU" sz="2000" b="1" dirty="0" smtClean="0"/>
              <a:t>10</a:t>
            </a:r>
            <a:r>
              <a:rPr lang="ru-RU" sz="2000" b="1" baseline="30000" dirty="0" smtClean="0"/>
              <a:t>3</a:t>
            </a:r>
            <a:r>
              <a:rPr lang="ru-RU" sz="2000" b="1" dirty="0" smtClean="0"/>
              <a:t> Дж </a:t>
            </a:r>
            <a:r>
              <a:rPr lang="en-US" sz="2000" b="1" dirty="0" smtClean="0"/>
              <a:t>+ </a:t>
            </a:r>
            <a:r>
              <a:rPr lang="ru-RU" sz="2000" b="1" dirty="0" smtClean="0"/>
              <a:t> 11,8</a:t>
            </a:r>
            <a:r>
              <a:rPr lang="ru-RU" sz="2000" b="1" dirty="0" smtClean="0">
                <a:sym typeface="Symbol"/>
              </a:rPr>
              <a:t></a:t>
            </a:r>
            <a:r>
              <a:rPr lang="ru-RU" sz="2000" b="1" dirty="0" smtClean="0"/>
              <a:t>10</a:t>
            </a:r>
            <a:r>
              <a:rPr lang="ru-RU" sz="2000" b="1" baseline="30000" dirty="0" smtClean="0"/>
              <a:t>3</a:t>
            </a:r>
            <a:r>
              <a:rPr lang="ru-RU" sz="2000" b="1" dirty="0" smtClean="0"/>
              <a:t> Дж =208,2 кДж</a:t>
            </a:r>
          </a:p>
          <a:p>
            <a:r>
              <a:rPr lang="ru-RU" sz="2000" b="1" dirty="0" smtClean="0"/>
              <a:t> 0,2 МДж &lt; 1,2 МДж                               Ответ: не достаточно</a:t>
            </a:r>
          </a:p>
          <a:p>
            <a:r>
              <a:rPr lang="ru-RU" sz="2000" b="1" dirty="0" smtClean="0"/>
              <a:t>                    </a:t>
            </a:r>
          </a:p>
          <a:p>
            <a:r>
              <a:rPr lang="ru-RU" dirty="0" smtClean="0"/>
              <a:t>                                                                </a:t>
            </a:r>
            <a:endParaRPr lang="ru-RU" baseline="-25000" dirty="0" smtClean="0"/>
          </a:p>
          <a:p>
            <a:r>
              <a:rPr lang="ru-RU" dirty="0" smtClean="0"/>
              <a:t>                                                                </a:t>
            </a:r>
            <a:endParaRPr lang="ru-RU" baseline="-25000" dirty="0" smtClean="0"/>
          </a:p>
          <a:p>
            <a:r>
              <a:rPr lang="ru-RU" dirty="0" smtClean="0"/>
              <a:t>                                                                </a:t>
            </a:r>
            <a:endParaRPr lang="ru-RU" baseline="-25000" dirty="0" smtClean="0"/>
          </a:p>
          <a:p>
            <a:r>
              <a:rPr lang="ru-RU" dirty="0" smtClean="0"/>
              <a:t>                                                                 </a:t>
            </a:r>
            <a:endParaRPr lang="ru-RU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5400000">
            <a:off x="1858150" y="3071016"/>
            <a:ext cx="2714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5180017" y="3106735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28596" y="4071942"/>
            <a:ext cx="60722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10" descr="F:\тушакова\стрелки\3str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14290"/>
            <a:ext cx="571504" cy="400053"/>
          </a:xfrm>
          <a:prstGeom prst="rect">
            <a:avLst/>
          </a:prstGeom>
          <a:noFill/>
        </p:spPr>
      </p:pic>
      <p:sp>
        <p:nvSpPr>
          <p:cNvPr id="54" name="AutoShape 6"/>
          <p:cNvSpPr>
            <a:spLocks noChangeArrowheads="1"/>
          </p:cNvSpPr>
          <p:nvPr/>
        </p:nvSpPr>
        <p:spPr bwMode="auto">
          <a:xfrm rot="10800000">
            <a:off x="500034" y="857232"/>
            <a:ext cx="8215370" cy="1071570"/>
          </a:xfrm>
          <a:prstGeom prst="wedgeRoundRectCallout">
            <a:avLst>
              <a:gd name="adj1" fmla="val 4690"/>
              <a:gd name="adj2" fmla="val 74648"/>
              <a:gd name="adj3" fmla="val 16667"/>
            </a:avLst>
          </a:prstGeom>
          <a:blipFill>
            <a:blip r:embed="rId4"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r>
              <a:rPr lang="ru-RU" sz="2000" b="1" dirty="0" smtClean="0"/>
              <a:t>Достаточно ли для вас потребление в течение дня съеденного вами полдника, если теплота сгорания суточного рациона питания для школьников вашего возраста составляет около 1,2 МДж?</a:t>
            </a:r>
            <a:endParaRPr lang="ru-RU" sz="20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3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F:\урок про диеты\картинки\мал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7715304" cy="5792887"/>
          </a:xfrm>
          <a:prstGeom prst="rect">
            <a:avLst/>
          </a:prstGeom>
          <a:noFill/>
          <a:scene3d>
            <a:camera prst="orthographicFront"/>
            <a:lightRig rig="brightRoom" dir="t"/>
          </a:scene3d>
        </p:spPr>
      </p:pic>
      <p:pic>
        <p:nvPicPr>
          <p:cNvPr id="2056" name="Picture 8" descr="линия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836613"/>
            <a:ext cx="8785225" cy="73025"/>
          </a:xfrm>
          <a:prstGeom prst="rect">
            <a:avLst/>
          </a:prstGeom>
          <a:noFill/>
        </p:spPr>
      </p:pic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1547813" y="188913"/>
            <a:ext cx="6191250" cy="50323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Здоровое питание</a:t>
            </a:r>
            <a:r>
              <a:rPr lang="ru-RU" sz="2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2055" name="Picture 7" descr="линия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597650"/>
            <a:ext cx="8785225" cy="73025"/>
          </a:xfrm>
          <a:prstGeom prst="rect">
            <a:avLst/>
          </a:prstGeom>
          <a:noFill/>
        </p:spPr>
      </p:pic>
      <p:pic>
        <p:nvPicPr>
          <p:cNvPr id="2058" name="Picture 10" descr="линия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2632075" y="3719513"/>
            <a:ext cx="5694363" cy="71437"/>
          </a:xfrm>
          <a:prstGeom prst="rect">
            <a:avLst/>
          </a:prstGeom>
          <a:noFill/>
        </p:spPr>
      </p:pic>
      <p:pic>
        <p:nvPicPr>
          <p:cNvPr id="2059" name="Picture 11" descr="линия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6081712" y="3719513"/>
            <a:ext cx="5694363" cy="71438"/>
          </a:xfrm>
          <a:prstGeom prst="rect">
            <a:avLst/>
          </a:prstGeom>
          <a:noFill/>
        </p:spPr>
      </p:pic>
      <p:pic>
        <p:nvPicPr>
          <p:cNvPr id="14" name="Picture 14" descr="F:\тушакова\цветы\1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0"/>
            <a:ext cx="866775" cy="124777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286116" y="928670"/>
            <a:ext cx="5643602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Судьбы наций находятся в зависимости от того, как они питаются. </a:t>
            </a:r>
            <a:r>
              <a:rPr lang="ru-RU" b="1" dirty="0" err="1" smtClean="0">
                <a:solidFill>
                  <a:schemeClr val="bg1"/>
                </a:solidFill>
              </a:rPr>
              <a:t>Антгельм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Брилья-Саварен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857224" y="1785926"/>
            <a:ext cx="764386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Классическая теория сбалансированного питания базируется на следующих фундаментальных положениях: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1) приток веществ должен точно соответствовать их расходу;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2) приток пищевых веществ обеспечивается за счет разрушения пищевых структур и всасывания полезных веществ —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нутриентов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необходимых для метаболизма и построения структур тела;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3)утилизация пищи осуществляется самим организмом;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4) метаболизм определяется уровнем аминокислот, моносахаридов, жирных кислот, витаминов и некоторых солей, следовательно, можно создать так называемые элементные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мономерные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диеты.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3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cw">
                                      <p:cBhvr override="childStyle">
                                        <p:cTn id="8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3D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линия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836613"/>
            <a:ext cx="8785225" cy="73025"/>
          </a:xfrm>
          <a:prstGeom prst="rect">
            <a:avLst/>
          </a:prstGeom>
          <a:noFill/>
        </p:spPr>
      </p:pic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1547813" y="188913"/>
            <a:ext cx="6191250" cy="50323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sz="28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Меню для поколения XXL</a:t>
            </a:r>
          </a:p>
          <a:p>
            <a:pPr algn="ctr"/>
            <a:endParaRPr lang="ru-RU" sz="28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5" name="Picture 7" descr="линия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597650"/>
            <a:ext cx="8785225" cy="73025"/>
          </a:xfrm>
          <a:prstGeom prst="rect">
            <a:avLst/>
          </a:prstGeom>
          <a:noFill/>
        </p:spPr>
      </p:pic>
      <p:pic>
        <p:nvPicPr>
          <p:cNvPr id="2058" name="Picture 10" descr="линия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632075" y="3719513"/>
            <a:ext cx="5694363" cy="71437"/>
          </a:xfrm>
          <a:prstGeom prst="rect">
            <a:avLst/>
          </a:prstGeom>
          <a:noFill/>
        </p:spPr>
      </p:pic>
      <p:pic>
        <p:nvPicPr>
          <p:cNvPr id="2059" name="Picture 11" descr="линия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6081712" y="3719513"/>
            <a:ext cx="5694363" cy="71438"/>
          </a:xfrm>
          <a:prstGeom prst="rect">
            <a:avLst/>
          </a:prstGeom>
          <a:noFill/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1025525"/>
            <a:ext cx="8785225" cy="5832475"/>
          </a:xfrm>
          <a:prstGeom prst="rect">
            <a:avLst/>
          </a:prstGeom>
          <a:solidFill>
            <a:srgbClr val="CCFFCC">
              <a:alpha val="4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3" name="Picture 2" descr="F:\урок про диеты\картинки\смачн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643182"/>
            <a:ext cx="1935525" cy="25161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roup 43"/>
          <p:cNvGrpSpPr>
            <a:grpSpLocks/>
          </p:cNvGrpSpPr>
          <p:nvPr/>
        </p:nvGrpSpPr>
        <p:grpSpPr bwMode="auto">
          <a:xfrm>
            <a:off x="312709" y="866758"/>
            <a:ext cx="9840914" cy="5761039"/>
            <a:chOff x="400" y="454"/>
            <a:chExt cx="6199" cy="3629"/>
          </a:xfrm>
        </p:grpSpPr>
        <p:pic>
          <p:nvPicPr>
            <p:cNvPr id="20" name="Picture 12" descr="hot dog with mustar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8" y="1843"/>
              <a:ext cx="816" cy="577"/>
            </a:xfrm>
            <a:prstGeom prst="rect">
              <a:avLst/>
            </a:prstGeom>
            <a:noFill/>
          </p:spPr>
        </p:pic>
        <p:sp>
          <p:nvSpPr>
            <p:cNvPr id="21" name="Rectangle 37"/>
            <p:cNvSpPr>
              <a:spLocks noChangeArrowheads="1"/>
            </p:cNvSpPr>
            <p:nvPr/>
          </p:nvSpPr>
          <p:spPr bwMode="auto">
            <a:xfrm>
              <a:off x="839" y="1616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pic>
          <p:nvPicPr>
            <p:cNvPr id="22" name="Picture 36" descr="croissan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8343135">
              <a:off x="211" y="643"/>
              <a:ext cx="816" cy="438"/>
            </a:xfrm>
            <a:prstGeom prst="rect">
              <a:avLst/>
            </a:prstGeom>
            <a:noFill/>
          </p:spPr>
        </p:pic>
        <p:pic>
          <p:nvPicPr>
            <p:cNvPr id="23" name="Picture 35" descr="baguett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98" y="3598"/>
              <a:ext cx="745" cy="485"/>
            </a:xfrm>
            <a:prstGeom prst="rect">
              <a:avLst/>
            </a:prstGeom>
            <a:noFill/>
          </p:spPr>
        </p:pic>
      </p:grpSp>
      <p:grpSp>
        <p:nvGrpSpPr>
          <p:cNvPr id="25" name="Group 44"/>
          <p:cNvGrpSpPr>
            <a:grpSpLocks/>
          </p:cNvGrpSpPr>
          <p:nvPr/>
        </p:nvGrpSpPr>
        <p:grpSpPr bwMode="auto">
          <a:xfrm>
            <a:off x="428596" y="1643051"/>
            <a:ext cx="8459790" cy="4865686"/>
            <a:chOff x="294" y="1170"/>
            <a:chExt cx="5329" cy="3065"/>
          </a:xfrm>
        </p:grpSpPr>
        <p:pic>
          <p:nvPicPr>
            <p:cNvPr id="26" name="Picture 11" descr="cabbag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19" y="3105"/>
              <a:ext cx="604" cy="582"/>
            </a:xfrm>
            <a:prstGeom prst="rect">
              <a:avLst/>
            </a:prstGeom>
            <a:noFill/>
          </p:spPr>
        </p:pic>
        <p:pic>
          <p:nvPicPr>
            <p:cNvPr id="27" name="Picture 10" descr="tomato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59" y="3780"/>
              <a:ext cx="438" cy="455"/>
            </a:xfrm>
            <a:prstGeom prst="rect">
              <a:avLst/>
            </a:prstGeom>
            <a:noFill/>
          </p:spPr>
        </p:pic>
        <p:pic>
          <p:nvPicPr>
            <p:cNvPr id="28" name="Picture 9" descr="orange pepper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79" y="1170"/>
              <a:ext cx="474" cy="495"/>
            </a:xfrm>
            <a:prstGeom prst="rect">
              <a:avLst/>
            </a:prstGeom>
            <a:noFill/>
          </p:spPr>
        </p:pic>
        <p:pic>
          <p:nvPicPr>
            <p:cNvPr id="29" name="Picture 8" descr="white oni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4" y="1665"/>
              <a:ext cx="403" cy="440"/>
            </a:xfrm>
            <a:prstGeom prst="rect">
              <a:avLst/>
            </a:prstGeom>
            <a:noFill/>
          </p:spPr>
        </p:pic>
        <p:pic>
          <p:nvPicPr>
            <p:cNvPr id="30" name="Picture 32" descr="artificial beet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4" y="1260"/>
              <a:ext cx="650" cy="531"/>
            </a:xfrm>
            <a:prstGeom prst="rect">
              <a:avLst/>
            </a:prstGeom>
            <a:noFill/>
          </p:spPr>
        </p:pic>
        <p:pic>
          <p:nvPicPr>
            <p:cNvPr id="31" name="Picture 31" descr="artificial carrot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074" y="3330"/>
              <a:ext cx="737" cy="413"/>
            </a:xfrm>
            <a:prstGeom prst="rect">
              <a:avLst/>
            </a:prstGeom>
            <a:noFill/>
          </p:spPr>
        </p:pic>
        <p:pic>
          <p:nvPicPr>
            <p:cNvPr id="32" name="Picture 30" descr="garlic bulb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704" y="2700"/>
              <a:ext cx="431" cy="495"/>
            </a:xfrm>
            <a:prstGeom prst="rect">
              <a:avLst/>
            </a:prstGeom>
            <a:noFill/>
          </p:spPr>
        </p:pic>
      </p:grpSp>
      <p:pic>
        <p:nvPicPr>
          <p:cNvPr id="36" name="Рисунок 7" descr="PEAR2.gi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86578" y="5500702"/>
            <a:ext cx="580644" cy="102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11" descr="LEMON4.gi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1024" y="3857628"/>
            <a:ext cx="86976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18" descr="PEACH.gif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29454" y="1000108"/>
            <a:ext cx="77284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9" descr="014_088 copy.gif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42976" y="928670"/>
            <a:ext cx="1441120" cy="106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5" descr="014_130 copy.gif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715272" y="2090093"/>
            <a:ext cx="1208979" cy="105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7" descr="7e8d8bf509c850d532.jp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714480" y="5643578"/>
            <a:ext cx="1214446" cy="9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6" descr="014_136 copy.gif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5400000">
            <a:off x="253133" y="3175835"/>
            <a:ext cx="785819" cy="86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10" descr="018_095 copy.gif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572396" y="5643578"/>
            <a:ext cx="1249405" cy="85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11" descr="be31a603f93c copy.gif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85720" y="4000504"/>
            <a:ext cx="1007887" cy="103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12" descr="BANANA01 copy.gif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 rot="2190747">
            <a:off x="4664881" y="5847828"/>
            <a:ext cx="1224551" cy="7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16" descr="d419af020a55d82473 copy.gif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000364" y="5643578"/>
            <a:ext cx="83729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8" descr="014_047 copy.gif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643834" y="1071546"/>
            <a:ext cx="1143008" cy="87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10" descr="014_058 copy.gif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642910" y="4643446"/>
            <a:ext cx="106843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8" descr="APPLE copy.gif"/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6929454" y="2428868"/>
            <a:ext cx="1000132" cy="67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3" name="Picture 1" descr="F:\урок про диеты\картинки\орехи.jpg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214282" y="5429264"/>
            <a:ext cx="1554160" cy="1166911"/>
          </a:xfrm>
          <a:prstGeom prst="rect">
            <a:avLst/>
          </a:prstGeom>
          <a:noFill/>
        </p:spPr>
      </p:pic>
      <p:sp>
        <p:nvSpPr>
          <p:cNvPr id="51" name="TextBox 50"/>
          <p:cNvSpPr txBox="1"/>
          <p:nvPr/>
        </p:nvSpPr>
        <p:spPr>
          <a:xfrm>
            <a:off x="5286380" y="435769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ЖИРЫ, ЯЙЦА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72066" y="485776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СЛАДОСТИ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714612" y="5286388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60066"/>
                </a:solidFill>
              </a:rPr>
              <a:t>МОЛОКО, МОЛОЧНЫЕ ПРОДУКТЫ</a:t>
            </a:r>
            <a:endParaRPr lang="ru-RU" b="1" dirty="0">
              <a:solidFill>
                <a:srgbClr val="660066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29256" y="285749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C00"/>
                </a:solidFill>
              </a:rPr>
              <a:t>СУХОФРУКТЫ</a:t>
            </a:r>
            <a:endParaRPr lang="ru-RU" b="1" dirty="0">
              <a:solidFill>
                <a:srgbClr val="FFCC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57818" y="3571876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КРУПЫ, ОРЕХИ, БОБОВЫЕ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14480" y="3929066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23B"/>
                </a:solidFill>
              </a:rPr>
              <a:t>ОВОЩИ, ЗЕЛЕНЬ, ГРИБЫ</a:t>
            </a:r>
            <a:endParaRPr lang="ru-RU" b="1" dirty="0">
              <a:solidFill>
                <a:srgbClr val="00823B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785918" y="485776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РЫБА, МОРЕПРОДУКТЫ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14678" y="235743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C3300"/>
                </a:solidFill>
              </a:rPr>
              <a:t>ХЛЕБ, МУЧНЫЕ ПРОДУКТЫ</a:t>
            </a:r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14480" y="2857496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МЯСНЫЕ ПРОДУКТЫ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500298" y="1000108"/>
            <a:ext cx="4572032" cy="132343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Составьте меню  для школьной столовой на завтра. </a:t>
            </a:r>
          </a:p>
          <a:p>
            <a:pPr algn="ctr"/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Найдите энергетическую ценность съеденного вами полдника. </a:t>
            </a:r>
            <a:endParaRPr lang="ru-RU" sz="20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3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785794"/>
            <a:ext cx="878522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2056" name="Picture 8" descr="линия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836613"/>
            <a:ext cx="8785225" cy="73025"/>
          </a:xfrm>
          <a:prstGeom prst="rect">
            <a:avLst/>
          </a:prstGeom>
          <a:noFill/>
        </p:spPr>
      </p:pic>
      <p:pic>
        <p:nvPicPr>
          <p:cNvPr id="2055" name="Picture 7" descr="линия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597650"/>
            <a:ext cx="8785225" cy="73025"/>
          </a:xfrm>
          <a:prstGeom prst="rect">
            <a:avLst/>
          </a:prstGeom>
          <a:noFill/>
        </p:spPr>
      </p:pic>
      <p:pic>
        <p:nvPicPr>
          <p:cNvPr id="2058" name="Picture 10" descr="линия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632075" y="3719513"/>
            <a:ext cx="5694363" cy="71437"/>
          </a:xfrm>
          <a:prstGeom prst="rect">
            <a:avLst/>
          </a:prstGeom>
          <a:noFill/>
        </p:spPr>
      </p:pic>
      <p:pic>
        <p:nvPicPr>
          <p:cNvPr id="2059" name="Picture 11" descr="линия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6081712" y="3719513"/>
            <a:ext cx="5694363" cy="71438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85720" y="928670"/>
            <a:ext cx="84296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r>
              <a:rPr lang="ru-RU" dirty="0" smtClean="0"/>
              <a:t>                                                                </a:t>
            </a:r>
            <a:endParaRPr lang="ru-RU" baseline="-25000" dirty="0" smtClean="0"/>
          </a:p>
          <a:p>
            <a:r>
              <a:rPr lang="ru-RU" dirty="0" smtClean="0"/>
              <a:t>                                                                </a:t>
            </a:r>
            <a:endParaRPr lang="ru-RU" baseline="-25000" dirty="0" smtClean="0"/>
          </a:p>
          <a:p>
            <a:r>
              <a:rPr lang="ru-RU" dirty="0" smtClean="0"/>
              <a:t>                                                                </a:t>
            </a:r>
            <a:endParaRPr lang="ru-RU" baseline="-25000" dirty="0" smtClean="0"/>
          </a:p>
          <a:p>
            <a:r>
              <a:rPr lang="ru-RU" dirty="0" smtClean="0"/>
              <a:t>                                                                 </a:t>
            </a:r>
            <a:endParaRPr lang="ru-RU" dirty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857232"/>
            <a:ext cx="8785225" cy="5832475"/>
          </a:xfrm>
          <a:prstGeom prst="rect">
            <a:avLst/>
          </a:prstGeom>
          <a:solidFill>
            <a:srgbClr val="CCFFCC">
              <a:alpha val="4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785794"/>
            <a:ext cx="878522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2056" name="Picture 8" descr="линия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836613"/>
            <a:ext cx="8785225" cy="73025"/>
          </a:xfrm>
          <a:prstGeom prst="rect">
            <a:avLst/>
          </a:prstGeom>
          <a:noFill/>
        </p:spPr>
      </p:pic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1547813" y="188913"/>
            <a:ext cx="6191250" cy="50323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Unicode MS" pitchFamily="34" charset="-128"/>
              </a:rPr>
              <a:t>Домашнее задание!</a:t>
            </a:r>
            <a:endParaRPr lang="ru-RU" sz="2800" b="1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pic>
        <p:nvPicPr>
          <p:cNvPr id="2055" name="Picture 7" descr="линия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597650"/>
            <a:ext cx="8785225" cy="73025"/>
          </a:xfrm>
          <a:prstGeom prst="rect">
            <a:avLst/>
          </a:prstGeom>
          <a:noFill/>
        </p:spPr>
      </p:pic>
      <p:pic>
        <p:nvPicPr>
          <p:cNvPr id="2058" name="Picture 10" descr="линия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632075" y="3719513"/>
            <a:ext cx="5694363" cy="71437"/>
          </a:xfrm>
          <a:prstGeom prst="rect">
            <a:avLst/>
          </a:prstGeom>
          <a:noFill/>
        </p:spPr>
      </p:pic>
      <p:pic>
        <p:nvPicPr>
          <p:cNvPr id="2059" name="Picture 11" descr="линия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6081712" y="3719513"/>
            <a:ext cx="5694363" cy="71438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85720" y="928670"/>
            <a:ext cx="84296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r>
              <a:rPr lang="ru-RU" dirty="0" smtClean="0"/>
              <a:t>                                                                </a:t>
            </a:r>
            <a:endParaRPr lang="ru-RU" baseline="-25000" dirty="0" smtClean="0"/>
          </a:p>
          <a:p>
            <a:r>
              <a:rPr lang="ru-RU" dirty="0" smtClean="0"/>
              <a:t>                                                                </a:t>
            </a:r>
            <a:endParaRPr lang="ru-RU" baseline="-25000" dirty="0" smtClean="0"/>
          </a:p>
          <a:p>
            <a:r>
              <a:rPr lang="ru-RU" dirty="0" smtClean="0"/>
              <a:t>                                                                </a:t>
            </a:r>
            <a:endParaRPr lang="ru-RU" baseline="-25000" dirty="0" smtClean="0"/>
          </a:p>
          <a:p>
            <a:r>
              <a:rPr lang="ru-RU" dirty="0" smtClean="0"/>
              <a:t>                                                                 </a:t>
            </a:r>
            <a:endParaRPr lang="ru-RU" dirty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857232"/>
            <a:ext cx="8785225" cy="5832475"/>
          </a:xfrm>
          <a:prstGeom prst="rect">
            <a:avLst/>
          </a:prstGeom>
          <a:solidFill>
            <a:srgbClr val="CCFFCC">
              <a:alpha val="4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42910" y="1142985"/>
            <a:ext cx="792961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marL="742950" indent="-742950" algn="just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              Повторить §44.</a:t>
            </a:r>
          </a:p>
          <a:p>
            <a:pPr marL="742950" indent="-742950" algn="just"/>
            <a:endParaRPr lang="ru-RU" sz="3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just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              Составить праздничное меню</a:t>
            </a:r>
          </a:p>
          <a:p>
            <a:pPr lvl="0" algn="just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(не менее 3-х блюд).</a:t>
            </a:r>
          </a:p>
          <a:p>
            <a:pPr lvl="0" algn="just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              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just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              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Подготовить сообщение или     презентацию по теме «Автомобили: от истоков до современности».</a:t>
            </a:r>
          </a:p>
          <a:p>
            <a:pPr algn="just"/>
            <a:endParaRPr lang="ru-RU" sz="2400" b="1" dirty="0" smtClean="0"/>
          </a:p>
          <a:p>
            <a:pPr algn="just"/>
            <a:endParaRPr lang="ru-RU" dirty="0"/>
          </a:p>
        </p:txBody>
      </p:sp>
      <p:pic>
        <p:nvPicPr>
          <p:cNvPr id="15" name="Picture 2" descr="F:\тушакова\шарики\4b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976318" cy="976318"/>
          </a:xfrm>
          <a:prstGeom prst="rect">
            <a:avLst/>
          </a:prstGeom>
          <a:noFill/>
        </p:spPr>
      </p:pic>
      <p:pic>
        <p:nvPicPr>
          <p:cNvPr id="16" name="Picture 6" descr="F:\тушакова\шарики\2b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285860"/>
            <a:ext cx="785818" cy="785818"/>
          </a:xfrm>
          <a:prstGeom prst="rect">
            <a:avLst/>
          </a:prstGeom>
          <a:noFill/>
        </p:spPr>
      </p:pic>
      <p:pic>
        <p:nvPicPr>
          <p:cNvPr id="17" name="Picture 6" descr="F:\тушакова\шарики\2b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357430"/>
            <a:ext cx="785818" cy="785818"/>
          </a:xfrm>
          <a:prstGeom prst="rect">
            <a:avLst/>
          </a:prstGeom>
          <a:noFill/>
        </p:spPr>
      </p:pic>
      <p:pic>
        <p:nvPicPr>
          <p:cNvPr id="18" name="Picture 6" descr="F:\тушакова\шарики\2b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071942"/>
            <a:ext cx="785818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3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536</Words>
  <PresentationFormat>Экран (4:3)</PresentationFormat>
  <Paragraphs>96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Человек есть то,  что он ест.                                  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аля</dc:creator>
  <cp:lastModifiedBy>www.PHILka.RU</cp:lastModifiedBy>
  <cp:revision>113</cp:revision>
  <dcterms:created xsi:type="dcterms:W3CDTF">2008-04-13T08:12:59Z</dcterms:created>
  <dcterms:modified xsi:type="dcterms:W3CDTF">2008-05-14T10:25:10Z</dcterms:modified>
</cp:coreProperties>
</file>