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3" r:id="rId9"/>
    <p:sldId id="268" r:id="rId10"/>
    <p:sldId id="266" r:id="rId11"/>
    <p:sldId id="270" r:id="rId12"/>
    <p:sldId id="272" r:id="rId13"/>
    <p:sldId id="271" r:id="rId14"/>
    <p:sldId id="273" r:id="rId15"/>
    <p:sldId id="274" r:id="rId16"/>
    <p:sldId id="275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7B3D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15" autoAdjust="0"/>
    <p:restoredTop sz="86477" autoAdjust="0"/>
  </p:normalViewPr>
  <p:slideViewPr>
    <p:cSldViewPr>
      <p:cViewPr varScale="1">
        <p:scale>
          <a:sx n="60" d="100"/>
          <a:sy n="60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image" Target="../media/image1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32EBC-C5D6-4F51-B7C1-281A0DECC9B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6114661-7538-47DB-B904-012E373CEA47}">
      <dgm:prSet phldrT="[Текст]" custT="1"/>
      <dgm:spPr/>
      <dgm:t>
        <a:bodyPr/>
        <a:lstStyle/>
        <a:p>
          <a:pPr algn="l"/>
          <a:r>
            <a:rPr lang="ru-RU" sz="800" dirty="0" smtClean="0">
              <a:solidFill>
                <a:srgbClr val="C00000"/>
              </a:solidFill>
            </a:rPr>
            <a:t>-«Да»  </a:t>
          </a:r>
          <a:r>
            <a:rPr lang="ru-RU" sz="800" dirty="0" smtClean="0"/>
            <a:t>ответили   90%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-«нет»  </a:t>
          </a:r>
          <a:r>
            <a:rPr lang="ru-RU" sz="800" dirty="0" smtClean="0"/>
            <a:t>ответили  0% 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-«затрудняюсь  ответить»  </a:t>
          </a:r>
          <a:r>
            <a:rPr lang="ru-RU" sz="800" dirty="0" smtClean="0"/>
            <a:t>ответили 10%</a:t>
          </a:r>
          <a:endParaRPr lang="ru-RU" sz="800" dirty="0"/>
        </a:p>
      </dgm:t>
    </dgm:pt>
    <dgm:pt modelId="{01252850-BDEB-4AF8-9869-3BD20F71A1FF}" type="parTrans" cxnId="{1F3FD3F6-D236-4640-B545-8495C0AAD079}">
      <dgm:prSet/>
      <dgm:spPr/>
      <dgm:t>
        <a:bodyPr/>
        <a:lstStyle/>
        <a:p>
          <a:endParaRPr lang="ru-RU"/>
        </a:p>
      </dgm:t>
    </dgm:pt>
    <dgm:pt modelId="{49010EE3-F9D7-4DCA-8946-C8FC4E31FE0B}" type="sibTrans" cxnId="{1F3FD3F6-D236-4640-B545-8495C0AAD079}">
      <dgm:prSet/>
      <dgm:spPr/>
      <dgm:t>
        <a:bodyPr/>
        <a:lstStyle/>
        <a:p>
          <a:endParaRPr lang="ru-RU"/>
        </a:p>
      </dgm:t>
    </dgm:pt>
    <dgm:pt modelId="{1CE42DBF-BBE4-4290-8D7D-91DEE81A7D52}">
      <dgm:prSet phldrT="[Текст]" custT="1"/>
      <dgm:spPr/>
      <dgm:t>
        <a:bodyPr/>
        <a:lstStyle/>
        <a:p>
          <a:pPr algn="l"/>
          <a:r>
            <a:rPr lang="ru-RU" sz="800" dirty="0" smtClean="0">
              <a:solidFill>
                <a:srgbClr val="C00000"/>
              </a:solidFill>
            </a:rPr>
            <a:t>-«Да»  </a:t>
          </a:r>
          <a:r>
            <a:rPr lang="ru-RU" sz="800" dirty="0" smtClean="0"/>
            <a:t>ответили   80%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-нет»  </a:t>
          </a:r>
          <a:r>
            <a:rPr lang="ru-RU" sz="800" dirty="0" smtClean="0"/>
            <a:t>ответили  10% 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-«затрудняюсь  ответить»  </a:t>
          </a:r>
          <a:r>
            <a:rPr lang="ru-RU" sz="800" dirty="0" smtClean="0"/>
            <a:t>ответили 10%</a:t>
          </a:r>
          <a:endParaRPr lang="ru-RU" sz="800" dirty="0"/>
        </a:p>
      </dgm:t>
    </dgm:pt>
    <dgm:pt modelId="{B399A318-A1A3-4D17-AFAC-5729706DF696}" type="parTrans" cxnId="{07D28C44-F28B-408C-B5B0-6EE13F6D1B47}">
      <dgm:prSet/>
      <dgm:spPr/>
      <dgm:t>
        <a:bodyPr/>
        <a:lstStyle/>
        <a:p>
          <a:endParaRPr lang="ru-RU"/>
        </a:p>
      </dgm:t>
    </dgm:pt>
    <dgm:pt modelId="{FC74DBE8-997E-4126-9E62-80FD8079F43F}" type="sibTrans" cxnId="{07D28C44-F28B-408C-B5B0-6EE13F6D1B47}">
      <dgm:prSet/>
      <dgm:spPr/>
      <dgm:t>
        <a:bodyPr/>
        <a:lstStyle/>
        <a:p>
          <a:endParaRPr lang="ru-RU"/>
        </a:p>
      </dgm:t>
    </dgm:pt>
    <dgm:pt modelId="{20721A01-2052-4AAE-A5C9-5D9637081C0A}">
      <dgm:prSet phldrT="[Текст]" custT="1"/>
      <dgm:spPr/>
      <dgm:t>
        <a:bodyPr/>
        <a:lstStyle/>
        <a:p>
          <a:pPr algn="l"/>
          <a:r>
            <a:rPr lang="ru-RU" sz="800" dirty="0" smtClean="0">
              <a:solidFill>
                <a:srgbClr val="C00000"/>
              </a:solidFill>
            </a:rPr>
            <a:t>-«Государство»  </a:t>
          </a:r>
          <a:r>
            <a:rPr lang="ru-RU" sz="800" dirty="0" smtClean="0"/>
            <a:t>ответили   60%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-«Дума»  </a:t>
          </a:r>
          <a:r>
            <a:rPr lang="ru-RU" sz="800" dirty="0" smtClean="0"/>
            <a:t>ответили  20%  респондентов</a:t>
          </a:r>
        </a:p>
        <a:p>
          <a:pPr algn="l"/>
          <a:r>
            <a:rPr lang="ru-RU" sz="800" dirty="0" smtClean="0">
              <a:solidFill>
                <a:srgbClr val="C00000"/>
              </a:solidFill>
            </a:rPr>
            <a:t>-«Затрудняюсь ответить»  </a:t>
          </a:r>
          <a:r>
            <a:rPr lang="ru-RU" sz="800" dirty="0" smtClean="0"/>
            <a:t>ответили 20%</a:t>
          </a:r>
          <a:endParaRPr lang="ru-RU" sz="800" dirty="0"/>
        </a:p>
      </dgm:t>
    </dgm:pt>
    <dgm:pt modelId="{263F6DA7-0598-4484-9716-97178307E71C}" type="parTrans" cxnId="{4D1DF79B-51B4-47E0-B033-E154E47BE956}">
      <dgm:prSet/>
      <dgm:spPr/>
      <dgm:t>
        <a:bodyPr/>
        <a:lstStyle/>
        <a:p>
          <a:endParaRPr lang="ru-RU"/>
        </a:p>
      </dgm:t>
    </dgm:pt>
    <dgm:pt modelId="{555F347E-37FE-4226-98DD-582FE1C9505C}" type="sibTrans" cxnId="{4D1DF79B-51B4-47E0-B033-E154E47BE956}">
      <dgm:prSet/>
      <dgm:spPr/>
      <dgm:t>
        <a:bodyPr/>
        <a:lstStyle/>
        <a:p>
          <a:endParaRPr lang="ru-RU"/>
        </a:p>
      </dgm:t>
    </dgm:pt>
    <dgm:pt modelId="{338D5C9D-FECA-4F4C-9B18-860C16258D25}" type="pres">
      <dgm:prSet presAssocID="{70732EBC-C5D6-4F51-B7C1-281A0DECC9BF}" presName="linearFlow" presStyleCnt="0">
        <dgm:presLayoutVars>
          <dgm:dir/>
          <dgm:resizeHandles val="exact"/>
        </dgm:presLayoutVars>
      </dgm:prSet>
      <dgm:spPr/>
    </dgm:pt>
    <dgm:pt modelId="{83F47B2D-4932-465D-94E5-04C51ABA10B5}" type="pres">
      <dgm:prSet presAssocID="{06114661-7538-47DB-B904-012E373CEA47}" presName="composite" presStyleCnt="0"/>
      <dgm:spPr/>
    </dgm:pt>
    <dgm:pt modelId="{EFAD0757-6C00-473F-B7A0-CC65B7EB1579}" type="pres">
      <dgm:prSet presAssocID="{06114661-7538-47DB-B904-012E373CEA47}" presName="imgShp" presStyleLbl="fgImgPlace1" presStyleIdx="0" presStyleCnt="3" custLinFactNeighborX="-10611" custLinFactNeighborY="-368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38CE914-C191-4A8A-AB49-A6278B38BC2F}" type="pres">
      <dgm:prSet presAssocID="{06114661-7538-47DB-B904-012E373CEA47}" presName="txShp" presStyleLbl="node1" presStyleIdx="0" presStyleCnt="3" custLinFactNeighborX="554" custLinFactNeighborY="-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B3925-33C6-4420-8340-0465B984A776}" type="pres">
      <dgm:prSet presAssocID="{49010EE3-F9D7-4DCA-8946-C8FC4E31FE0B}" presName="spacing" presStyleCnt="0"/>
      <dgm:spPr/>
    </dgm:pt>
    <dgm:pt modelId="{F5AAEC2F-933D-4C51-B637-47CDEB5E64C1}" type="pres">
      <dgm:prSet presAssocID="{1CE42DBF-BBE4-4290-8D7D-91DEE81A7D52}" presName="composite" presStyleCnt="0"/>
      <dgm:spPr/>
    </dgm:pt>
    <dgm:pt modelId="{BBFF53B9-6D0B-4226-A601-131577C2BA3F}" type="pres">
      <dgm:prSet presAssocID="{1CE42DBF-BBE4-4290-8D7D-91DEE81A7D52}" presName="imgShp" presStyleLbl="fgImgPlace1" presStyleIdx="1" presStyleCnt="3" custLinFactNeighborX="-5865" custLinFactNeighborY="-57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E185BF-603A-4DB5-A02A-47B70A727CDA}" type="pres">
      <dgm:prSet presAssocID="{1CE42DBF-BBE4-4290-8D7D-91DEE81A7D5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AB0E8-E75E-4531-86CC-A16B530EC0D6}" type="pres">
      <dgm:prSet presAssocID="{FC74DBE8-997E-4126-9E62-80FD8079F43F}" presName="spacing" presStyleCnt="0"/>
      <dgm:spPr/>
    </dgm:pt>
    <dgm:pt modelId="{33E1CDE5-9BDD-4DDF-BEE2-936E8565D0E6}" type="pres">
      <dgm:prSet presAssocID="{20721A01-2052-4AAE-A5C9-5D9637081C0A}" presName="composite" presStyleCnt="0"/>
      <dgm:spPr/>
    </dgm:pt>
    <dgm:pt modelId="{07DBE976-7C8A-4657-BC59-3B86A6E576EC}" type="pres">
      <dgm:prSet presAssocID="{20721A01-2052-4AAE-A5C9-5D9637081C0A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96AB634-8654-4EA2-AC27-5FB2AB0C0574}" type="pres">
      <dgm:prSet presAssocID="{20721A01-2052-4AAE-A5C9-5D9637081C0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5FDC5E-1F00-4307-9F28-AB1419B2CD63}" type="presOf" srcId="{1CE42DBF-BBE4-4290-8D7D-91DEE81A7D52}" destId="{1BE185BF-603A-4DB5-A02A-47B70A727CDA}" srcOrd="0" destOrd="0" presId="urn:microsoft.com/office/officeart/2005/8/layout/vList3"/>
    <dgm:cxn modelId="{1F3FD3F6-D236-4640-B545-8495C0AAD079}" srcId="{70732EBC-C5D6-4F51-B7C1-281A0DECC9BF}" destId="{06114661-7538-47DB-B904-012E373CEA47}" srcOrd="0" destOrd="0" parTransId="{01252850-BDEB-4AF8-9869-3BD20F71A1FF}" sibTransId="{49010EE3-F9D7-4DCA-8946-C8FC4E31FE0B}"/>
    <dgm:cxn modelId="{4F446990-DC6D-4413-8F40-5C211210AF14}" type="presOf" srcId="{20721A01-2052-4AAE-A5C9-5D9637081C0A}" destId="{396AB634-8654-4EA2-AC27-5FB2AB0C0574}" srcOrd="0" destOrd="0" presId="urn:microsoft.com/office/officeart/2005/8/layout/vList3"/>
    <dgm:cxn modelId="{DBCB5052-F6AC-486D-9BAC-1CF63204CF21}" type="presOf" srcId="{06114661-7538-47DB-B904-012E373CEA47}" destId="{B38CE914-C191-4A8A-AB49-A6278B38BC2F}" srcOrd="0" destOrd="0" presId="urn:microsoft.com/office/officeart/2005/8/layout/vList3"/>
    <dgm:cxn modelId="{07D28C44-F28B-408C-B5B0-6EE13F6D1B47}" srcId="{70732EBC-C5D6-4F51-B7C1-281A0DECC9BF}" destId="{1CE42DBF-BBE4-4290-8D7D-91DEE81A7D52}" srcOrd="1" destOrd="0" parTransId="{B399A318-A1A3-4D17-AFAC-5729706DF696}" sibTransId="{FC74DBE8-997E-4126-9E62-80FD8079F43F}"/>
    <dgm:cxn modelId="{4D1DF79B-51B4-47E0-B033-E154E47BE956}" srcId="{70732EBC-C5D6-4F51-B7C1-281A0DECC9BF}" destId="{20721A01-2052-4AAE-A5C9-5D9637081C0A}" srcOrd="2" destOrd="0" parTransId="{263F6DA7-0598-4484-9716-97178307E71C}" sibTransId="{555F347E-37FE-4226-98DD-582FE1C9505C}"/>
    <dgm:cxn modelId="{9093050E-2982-4519-ABFA-8734F4452147}" type="presOf" srcId="{70732EBC-C5D6-4F51-B7C1-281A0DECC9BF}" destId="{338D5C9D-FECA-4F4C-9B18-860C16258D25}" srcOrd="0" destOrd="0" presId="urn:microsoft.com/office/officeart/2005/8/layout/vList3"/>
    <dgm:cxn modelId="{92605646-A7F3-4AE7-956C-89EFC0546239}" type="presParOf" srcId="{338D5C9D-FECA-4F4C-9B18-860C16258D25}" destId="{83F47B2D-4932-465D-94E5-04C51ABA10B5}" srcOrd="0" destOrd="0" presId="urn:microsoft.com/office/officeart/2005/8/layout/vList3"/>
    <dgm:cxn modelId="{2D481CDA-9BD7-4AFD-AAB9-0C54111EA20C}" type="presParOf" srcId="{83F47B2D-4932-465D-94E5-04C51ABA10B5}" destId="{EFAD0757-6C00-473F-B7A0-CC65B7EB1579}" srcOrd="0" destOrd="0" presId="urn:microsoft.com/office/officeart/2005/8/layout/vList3"/>
    <dgm:cxn modelId="{A6080733-EA74-43B2-ABF9-016F6C496D39}" type="presParOf" srcId="{83F47B2D-4932-465D-94E5-04C51ABA10B5}" destId="{B38CE914-C191-4A8A-AB49-A6278B38BC2F}" srcOrd="1" destOrd="0" presId="urn:microsoft.com/office/officeart/2005/8/layout/vList3"/>
    <dgm:cxn modelId="{5149EC04-25D0-4038-900C-B42D94C1E2B3}" type="presParOf" srcId="{338D5C9D-FECA-4F4C-9B18-860C16258D25}" destId="{E30B3925-33C6-4420-8340-0465B984A776}" srcOrd="1" destOrd="0" presId="urn:microsoft.com/office/officeart/2005/8/layout/vList3"/>
    <dgm:cxn modelId="{D9DFDCE8-A084-4A6A-BBA9-F807D523B661}" type="presParOf" srcId="{338D5C9D-FECA-4F4C-9B18-860C16258D25}" destId="{F5AAEC2F-933D-4C51-B637-47CDEB5E64C1}" srcOrd="2" destOrd="0" presId="urn:microsoft.com/office/officeart/2005/8/layout/vList3"/>
    <dgm:cxn modelId="{0FF3A23F-0680-45BF-AEEC-8E9366E427AE}" type="presParOf" srcId="{F5AAEC2F-933D-4C51-B637-47CDEB5E64C1}" destId="{BBFF53B9-6D0B-4226-A601-131577C2BA3F}" srcOrd="0" destOrd="0" presId="urn:microsoft.com/office/officeart/2005/8/layout/vList3"/>
    <dgm:cxn modelId="{BF5B4D5C-47A0-4208-8856-3D9B4077AF6B}" type="presParOf" srcId="{F5AAEC2F-933D-4C51-B637-47CDEB5E64C1}" destId="{1BE185BF-603A-4DB5-A02A-47B70A727CDA}" srcOrd="1" destOrd="0" presId="urn:microsoft.com/office/officeart/2005/8/layout/vList3"/>
    <dgm:cxn modelId="{03BF7C72-7282-48F4-9E3A-217C9CEE5C9D}" type="presParOf" srcId="{338D5C9D-FECA-4F4C-9B18-860C16258D25}" destId="{3DFAB0E8-E75E-4531-86CC-A16B530EC0D6}" srcOrd="3" destOrd="0" presId="urn:microsoft.com/office/officeart/2005/8/layout/vList3"/>
    <dgm:cxn modelId="{1C92FBCA-245F-4F13-B104-B2147D26D8F1}" type="presParOf" srcId="{338D5C9D-FECA-4F4C-9B18-860C16258D25}" destId="{33E1CDE5-9BDD-4DDF-BEE2-936E8565D0E6}" srcOrd="4" destOrd="0" presId="urn:microsoft.com/office/officeart/2005/8/layout/vList3"/>
    <dgm:cxn modelId="{D1939088-E8FA-48D1-9CE5-6F481D50BBEC}" type="presParOf" srcId="{33E1CDE5-9BDD-4DDF-BEE2-936E8565D0E6}" destId="{07DBE976-7C8A-4657-BC59-3B86A6E576EC}" srcOrd="0" destOrd="0" presId="urn:microsoft.com/office/officeart/2005/8/layout/vList3"/>
    <dgm:cxn modelId="{46A9A0CF-BBD6-4702-862F-52F4D63A7575}" type="presParOf" srcId="{33E1CDE5-9BDD-4DDF-BEE2-936E8565D0E6}" destId="{396AB634-8654-4EA2-AC27-5FB2AB0C0574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jpe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BECA6-E1F9-43F0-845B-41412D99D6B3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96F13-5681-414E-9CCD-38111CA398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63FE7B6-FBE6-42FD-A80B-06C93ABD5E08}" type="datetimeFigureOut">
              <a:rPr lang="ru-RU" smtClean="0"/>
              <a:pPr/>
              <a:t>15.12.2008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45837BA-528E-4786-A2FB-18D230546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ЭХО  АФГАНСКОЙ  ВОЙНЫ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2250280"/>
            <a:ext cx="6215106" cy="35361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SC0100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p:blipFill>
        <p:spPr bwMode="auto">
          <a:xfrm>
            <a:off x="4143372" y="3500438"/>
            <a:ext cx="3214710" cy="219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298"/>
            <a:ext cx="2371555" cy="474028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714348" y="500042"/>
          <a:ext cx="7858576" cy="5892567"/>
        </p:xfrm>
        <a:graphic>
          <a:graphicData uri="http://schemas.openxmlformats.org/presentationml/2006/ole">
            <p:oleObj spid="_x0000_s8194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214950"/>
            <a:ext cx="4429156" cy="92869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Результаты     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исследования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428604"/>
            <a:ext cx="6786610" cy="392909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divot"/>
            <a:bevelB w="82550" h="44450" prst="angle"/>
            <a:contourClr>
              <a:srgbClr val="FFFFFF"/>
            </a:contourClr>
          </a:sp3d>
        </p:spPr>
        <p:txBody>
          <a:bodyPr>
            <a:normAutofit fontScale="40000" lnSpcReduction="20000"/>
          </a:bodyPr>
          <a:lstStyle/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 е т а.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____________________________________________________________________________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Укажите свой возраст</a:t>
            </a:r>
          </a:p>
          <a:p>
            <a:pPr algn="ctr"/>
            <a:endParaRPr lang="ru-RU" dirty="0" smtClean="0">
              <a:solidFill>
                <a:srgbClr val="FF3300"/>
              </a:solidFill>
            </a:endParaRPr>
          </a:p>
          <a:p>
            <a:pPr algn="l"/>
            <a:r>
              <a:rPr lang="ru-RU" sz="2500" b="1" dirty="0" smtClean="0">
                <a:solidFill>
                  <a:srgbClr val="FF3300"/>
                </a:solidFill>
              </a:rPr>
              <a:t>          </a:t>
            </a:r>
            <a:r>
              <a:rPr lang="ru-RU" sz="2500" dirty="0" smtClean="0">
                <a:solidFill>
                  <a:srgbClr val="FF3300"/>
                </a:solidFill>
              </a:rPr>
              <a:t>1.</a:t>
            </a:r>
            <a:r>
              <a:rPr lang="ru-RU" sz="2500" b="1" dirty="0" smtClean="0">
                <a:solidFill>
                  <a:srgbClr val="FF3300"/>
                </a:solidFill>
              </a:rPr>
              <a:t> </a:t>
            </a:r>
            <a:r>
              <a:rPr lang="ru-RU" sz="2500" dirty="0" smtClean="0">
                <a:solidFill>
                  <a:schemeClr val="bg1"/>
                </a:solidFill>
              </a:rPr>
              <a:t>Считаете ли вы, что проблема  возвращения на Родину бывших советских  </a:t>
            </a:r>
          </a:p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             военнослужащих, пропавших без вести или  захваченных в плен при        </a:t>
            </a:r>
          </a:p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             исполнении   интернационального долга в Афганистане действительно    </a:t>
            </a:r>
          </a:p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             существует?</a:t>
            </a:r>
          </a:p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Да                   </a:t>
            </a:r>
            <a:endParaRPr lang="en-US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нет   </a:t>
            </a:r>
            <a:endParaRPr lang="en-US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затрудняюсь ответить</a:t>
            </a:r>
          </a:p>
          <a:p>
            <a:pPr algn="l"/>
            <a:endParaRPr lang="ru-RU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2200" dirty="0" smtClean="0"/>
          </a:p>
          <a:p>
            <a:pPr algn="l"/>
            <a:r>
              <a:rPr lang="ru-RU" sz="2200" dirty="0" smtClean="0">
                <a:solidFill>
                  <a:schemeClr val="bg1"/>
                </a:solidFill>
              </a:rPr>
              <a:t>             </a:t>
            </a:r>
            <a:r>
              <a:rPr lang="ru-RU" sz="2500" dirty="0" smtClean="0">
                <a:solidFill>
                  <a:schemeClr val="bg1"/>
                </a:solidFill>
              </a:rPr>
              <a:t>2.  Необходимо ли решать эту проблему спустя 20 лет? </a:t>
            </a:r>
          </a:p>
          <a:p>
            <a:pPr algn="l"/>
            <a:endParaRPr lang="ru-RU" sz="2500" dirty="0" smtClean="0"/>
          </a:p>
          <a:p>
            <a:pPr algn="l"/>
            <a:r>
              <a:rPr lang="ru-RU" sz="23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Да                   </a:t>
            </a:r>
            <a:endParaRPr lang="en-US" sz="2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3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нет   </a:t>
            </a:r>
            <a:endParaRPr lang="en-US" sz="23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3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► затрудняюсь ответить</a:t>
            </a:r>
          </a:p>
          <a:p>
            <a:pPr algn="l"/>
            <a:r>
              <a:rPr lang="ru-RU" sz="2300" dirty="0" smtClean="0"/>
              <a:t>                                </a:t>
            </a:r>
          </a:p>
          <a:p>
            <a:pPr algn="l"/>
            <a:r>
              <a:rPr lang="ru-RU" sz="2300" dirty="0" smtClean="0">
                <a:solidFill>
                  <a:schemeClr val="bg1"/>
                </a:solidFill>
              </a:rPr>
              <a:t>                     </a:t>
            </a:r>
            <a:r>
              <a:rPr lang="ru-RU" sz="2500" dirty="0" smtClean="0">
                <a:solidFill>
                  <a:schemeClr val="bg1"/>
                </a:solidFill>
              </a:rPr>
              <a:t>Обоснуйте свое мнение.</a:t>
            </a:r>
          </a:p>
          <a:p>
            <a:pPr algn="l"/>
            <a:endParaRPr lang="ru-RU" sz="2500" dirty="0" smtClean="0">
              <a:solidFill>
                <a:schemeClr val="bg1"/>
              </a:solidFill>
            </a:endParaRPr>
          </a:p>
          <a:p>
            <a:pPr algn="l"/>
            <a:endParaRPr lang="ru-RU" sz="2500" dirty="0" smtClean="0">
              <a:solidFill>
                <a:schemeClr val="bg1"/>
              </a:solidFill>
            </a:endParaRPr>
          </a:p>
          <a:p>
            <a:pPr algn="l"/>
            <a:r>
              <a:rPr lang="ru-RU" sz="2500" dirty="0" smtClean="0">
                <a:solidFill>
                  <a:schemeClr val="bg1"/>
                </a:solidFill>
              </a:rPr>
              <a:t>            </a:t>
            </a:r>
            <a:r>
              <a:rPr lang="ru-RU" sz="2500" dirty="0" smtClean="0">
                <a:solidFill>
                  <a:srgbClr val="FF3300"/>
                </a:solidFill>
              </a:rPr>
              <a:t>3.</a:t>
            </a:r>
            <a:r>
              <a:rPr lang="ru-RU" sz="2500" dirty="0" smtClean="0">
                <a:solidFill>
                  <a:schemeClr val="bg1"/>
                </a:solidFill>
              </a:rPr>
              <a:t>  Что  вы можете предложить для решения этой проблемы?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4643438" y="3714752"/>
          <a:ext cx="4286280" cy="2889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фото афг\2 002.tif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 rot="5400000">
            <a:off x="2531585" y="-1388632"/>
            <a:ext cx="2286016" cy="592048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603" name="Picture 3" descr="E:\фото афг\афг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944805" y="1627303"/>
            <a:ext cx="3201162" cy="63759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E:\фото афг\афг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051572" y="-837182"/>
            <a:ext cx="5143538" cy="85323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71472" y="714356"/>
          <a:ext cx="8103336" cy="5357849"/>
        </p:xfrm>
        <a:graphic>
          <a:graphicData uri="http://schemas.openxmlformats.org/presentationml/2006/ole">
            <p:oleObj spid="_x0000_s27650" name="Документ" r:id="rId3" imgW="6591843" imgH="4075346" progId="Word.Documen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B3D17"/>
                </a:solidFill>
              </a:rPr>
              <a:t>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Пропавшие  без вести</a:t>
            </a:r>
            <a:endParaRPr lang="ru-RU" dirty="0">
              <a:solidFill>
                <a:srgbClr val="7B3D17"/>
              </a:solidFill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357290" y="1643050"/>
          <a:ext cx="6429420" cy="4820512"/>
        </p:xfrm>
        <a:graphic>
          <a:graphicData uri="http://schemas.openxmlformats.org/presentationml/2006/ole">
            <p:oleObj spid="_x0000_s28674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40100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714356"/>
            <a:ext cx="8062912" cy="2786082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нужна - </a:t>
            </a:r>
            <a:r>
              <a:rPr lang="ru-RU" b="1" u="sng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правда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понять и оценить то, что случилось на афганской войне.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Впереди нам нужна – </a:t>
            </a:r>
            <a:r>
              <a:rPr lang="ru-RU" b="1" u="sng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память</a:t>
            </a:r>
            <a:r>
              <a:rPr lang="ru-RU" b="1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endParaRPr lang="en-US" b="1" dirty="0" smtClean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чтобы помнить и знать всех, кто не вернулся оттуда. Не забывать,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каждый из них до конца выполнил свой долг и достоин нашей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памяти.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Нам нужна – </a:t>
            </a:r>
            <a:r>
              <a:rPr lang="ru-RU" b="1" u="sng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человечность</a:t>
            </a:r>
            <a:r>
              <a:rPr lang="ru-RU" b="1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endParaRPr lang="en-US" b="1" dirty="0" smtClean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матери и отцы тех, кто не вернулся, не чувствовали себя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одинокими.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2771" name="Picture 3" descr="C:\Documents and Settings\Shkola\Мои документы\мои док\картинки\Картинки\церкви\церков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928934"/>
            <a:ext cx="4572032" cy="335758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00372"/>
            <a:ext cx="8229600" cy="3357586"/>
          </a:xfrm>
        </p:spPr>
        <p:txBody>
          <a:bodyPr>
            <a:normAutofit/>
          </a:bodyPr>
          <a:lstStyle/>
          <a:p>
            <a:pPr algn="ctr"/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«В России не должно быть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забытых полков, батальонов, 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офицеров, солдат».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                                         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                                                </a:t>
            </a:r>
            <a:r>
              <a:rPr lang="en-US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C. 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Миронов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2" descr="C:\Documents and Settings\Shkola\Мои документы\мои док\картинки\Картинки\Конституция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424" y="785794"/>
            <a:ext cx="3123882" cy="19288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C:\Documents and Settings\Shkola\Мои документы\мои док\картинки\Картинки\Конституция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824" y="938194"/>
            <a:ext cx="3123882" cy="19288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70546" y="428604"/>
          <a:ext cx="8144858" cy="6107229"/>
        </p:xfrm>
        <a:graphic>
          <a:graphicData uri="http://schemas.openxmlformats.org/presentationml/2006/ole">
            <p:oleObj spid="_x0000_s2050" name="Презентация" r:id="rId3" imgW="4568900" imgH="3425883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75273" y="357166"/>
          <a:ext cx="8288729" cy="6215106"/>
        </p:xfrm>
        <a:graphic>
          <a:graphicData uri="http://schemas.openxmlformats.org/presentationml/2006/ole">
            <p:oleObj spid="_x0000_s3074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90182" y="571480"/>
          <a:ext cx="7882346" cy="5910390"/>
        </p:xfrm>
        <a:graphic>
          <a:graphicData uri="http://schemas.openxmlformats.org/presentationml/2006/ole">
            <p:oleObj spid="_x0000_s4098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14348" y="500042"/>
          <a:ext cx="7929684" cy="5945886"/>
        </p:xfrm>
        <a:graphic>
          <a:graphicData uri="http://schemas.openxmlformats.org/presentationml/2006/ole">
            <p:oleObj spid="_x0000_s5122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28596" y="322168"/>
          <a:ext cx="8286808" cy="6213666"/>
        </p:xfrm>
        <a:graphic>
          <a:graphicData uri="http://schemas.openxmlformats.org/presentationml/2006/ole">
            <p:oleObj spid="_x0000_s6147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SC00993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571472" y="654023"/>
            <a:ext cx="8177241" cy="587060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28596" y="322168"/>
          <a:ext cx="8215370" cy="6160100"/>
        </p:xfrm>
        <a:graphic>
          <a:graphicData uri="http://schemas.openxmlformats.org/presentationml/2006/ole">
            <p:oleObj spid="_x0000_s7171" name="Слайд" r:id="rId3" imgW="4568900" imgH="3425883" progId="PowerPoint.Slide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Изображение   документ 034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395288" y="476250"/>
            <a:ext cx="842486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358</TotalTime>
  <Words>266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Яркая</vt:lpstr>
      <vt:lpstr>Презентация</vt:lpstr>
      <vt:lpstr>Слайд</vt:lpstr>
      <vt:lpstr>Документ</vt:lpstr>
      <vt:lpstr>ЭХО  АФГАНСКОЙ  ВОЙНЫ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        Результаты                 исследования</vt:lpstr>
      <vt:lpstr>Слайд 12</vt:lpstr>
      <vt:lpstr>Слайд 13</vt:lpstr>
      <vt:lpstr>Слайд 14</vt:lpstr>
      <vt:lpstr>  Пропавшие  без вести</vt:lpstr>
      <vt:lpstr>Слайд 16</vt:lpstr>
      <vt:lpstr>«В России не должно быть забытых полков, батальонов, офицеров, солдат».                                                                                                                          C. Миронов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Shkola</dc:creator>
  <cp:lastModifiedBy>Shkola</cp:lastModifiedBy>
  <cp:revision>40</cp:revision>
  <dcterms:created xsi:type="dcterms:W3CDTF">2008-12-05T13:37:01Z</dcterms:created>
  <dcterms:modified xsi:type="dcterms:W3CDTF">2008-12-15T10:34:39Z</dcterms:modified>
</cp:coreProperties>
</file>