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4" r:id="rId2"/>
    <p:sldId id="268" r:id="rId3"/>
    <p:sldId id="265" r:id="rId4"/>
    <p:sldId id="266" r:id="rId5"/>
    <p:sldId id="271" r:id="rId6"/>
    <p:sldId id="256" r:id="rId7"/>
    <p:sldId id="267" r:id="rId8"/>
    <p:sldId id="272" r:id="rId9"/>
    <p:sldId id="258" r:id="rId10"/>
    <p:sldId id="274" r:id="rId11"/>
    <p:sldId id="261" r:id="rId12"/>
    <p:sldId id="273" r:id="rId13"/>
    <p:sldId id="260" r:id="rId14"/>
    <p:sldId id="270" r:id="rId15"/>
    <p:sldId id="275" r:id="rId16"/>
    <p:sldId id="277" r:id="rId17"/>
    <p:sldId id="276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D580CB-A1FA-4402-9066-E58087521AA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67DD80-825A-4DAF-ABFF-407EEB2D094B}">
      <dgm:prSet phldrT="[Текст]"/>
      <dgm:spPr/>
      <dgm:t>
        <a:bodyPr/>
        <a:lstStyle/>
        <a:p>
          <a:r>
            <a:rPr lang="ru-RU" dirty="0" smtClean="0"/>
            <a:t>подвижный блок</a:t>
          </a:r>
          <a:endParaRPr lang="ru-RU" dirty="0"/>
        </a:p>
      </dgm:t>
    </dgm:pt>
    <dgm:pt modelId="{0E67434E-CDB2-4B00-A910-B06E2AF10C25}" type="parTrans" cxnId="{1D9B2522-5F60-440E-B4E3-E52ED8800FBB}">
      <dgm:prSet/>
      <dgm:spPr/>
      <dgm:t>
        <a:bodyPr/>
        <a:lstStyle/>
        <a:p>
          <a:endParaRPr lang="ru-RU"/>
        </a:p>
      </dgm:t>
    </dgm:pt>
    <dgm:pt modelId="{C6B88B14-5048-4526-94BA-AF652A976F7B}" type="sibTrans" cxnId="{1D9B2522-5F60-440E-B4E3-E52ED8800FBB}">
      <dgm:prSet/>
      <dgm:spPr/>
      <dgm:t>
        <a:bodyPr/>
        <a:lstStyle/>
        <a:p>
          <a:endParaRPr lang="ru-RU"/>
        </a:p>
      </dgm:t>
    </dgm:pt>
    <dgm:pt modelId="{FC6D60AD-0DF1-4EDF-9DE7-DE657139DF15}">
      <dgm:prSet phldrT="[Текст]"/>
      <dgm:spPr/>
      <dgm:t>
        <a:bodyPr/>
        <a:lstStyle/>
        <a:p>
          <a:r>
            <a:rPr lang="ru-RU" dirty="0" smtClean="0"/>
            <a:t>неподвижный блок</a:t>
          </a:r>
          <a:endParaRPr lang="ru-RU" dirty="0"/>
        </a:p>
      </dgm:t>
    </dgm:pt>
    <dgm:pt modelId="{058CAAF7-35C8-4648-A9A2-1035BE023140}" type="parTrans" cxnId="{AC4D4F38-F2FC-4823-AF74-EB7D497B6B81}">
      <dgm:prSet/>
      <dgm:spPr/>
      <dgm:t>
        <a:bodyPr/>
        <a:lstStyle/>
        <a:p>
          <a:endParaRPr lang="ru-RU"/>
        </a:p>
      </dgm:t>
    </dgm:pt>
    <dgm:pt modelId="{F24F390E-E53E-4D73-B8EB-A9A85C89866F}" type="sibTrans" cxnId="{AC4D4F38-F2FC-4823-AF74-EB7D497B6B81}">
      <dgm:prSet/>
      <dgm:spPr/>
      <dgm:t>
        <a:bodyPr/>
        <a:lstStyle/>
        <a:p>
          <a:endParaRPr lang="ru-RU"/>
        </a:p>
      </dgm:t>
    </dgm:pt>
    <dgm:pt modelId="{A501B495-DA2A-4CBD-B3A9-ECE600F46542}">
      <dgm:prSet phldrT="[Текст]"/>
      <dgm:spPr/>
      <dgm:t>
        <a:bodyPr/>
        <a:lstStyle/>
        <a:p>
          <a:r>
            <a:rPr lang="ru-RU" dirty="0" smtClean="0"/>
            <a:t>ворот</a:t>
          </a:r>
          <a:endParaRPr lang="ru-RU" dirty="0"/>
        </a:p>
      </dgm:t>
    </dgm:pt>
    <dgm:pt modelId="{6361306D-F55E-42B8-AE2A-371FD2CF1085}" type="parTrans" cxnId="{12C8CFC4-174A-4BA9-A9E7-D1A9F29B5EB1}">
      <dgm:prSet/>
      <dgm:spPr/>
      <dgm:t>
        <a:bodyPr/>
        <a:lstStyle/>
        <a:p>
          <a:endParaRPr lang="ru-RU"/>
        </a:p>
      </dgm:t>
    </dgm:pt>
    <dgm:pt modelId="{AA96F21F-E03C-4611-95D1-3DBE4189452D}" type="sibTrans" cxnId="{12C8CFC4-174A-4BA9-A9E7-D1A9F29B5EB1}">
      <dgm:prSet/>
      <dgm:spPr/>
      <dgm:t>
        <a:bodyPr/>
        <a:lstStyle/>
        <a:p>
          <a:endParaRPr lang="ru-RU"/>
        </a:p>
      </dgm:t>
    </dgm:pt>
    <dgm:pt modelId="{5D878677-2C90-41E3-B9D8-83B2E2A4A86F}" type="pres">
      <dgm:prSet presAssocID="{61D580CB-A1FA-4402-9066-E58087521AA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903987-82E2-4322-929A-1D1A0FFCD94B}" type="pres">
      <dgm:prSet presAssocID="{E667DD80-825A-4DAF-ABFF-407EEB2D094B}" presName="comp" presStyleCnt="0"/>
      <dgm:spPr/>
    </dgm:pt>
    <dgm:pt modelId="{B11BEB5A-8D2F-4161-8824-B21372F23E9F}" type="pres">
      <dgm:prSet presAssocID="{E667DD80-825A-4DAF-ABFF-407EEB2D094B}" presName="box" presStyleLbl="node1" presStyleIdx="0" presStyleCnt="3" custLinFactY="-232004" custLinFactNeighborX="32169" custLinFactNeighborY="-300000"/>
      <dgm:spPr/>
      <dgm:t>
        <a:bodyPr/>
        <a:lstStyle/>
        <a:p>
          <a:endParaRPr lang="ru-RU"/>
        </a:p>
      </dgm:t>
    </dgm:pt>
    <dgm:pt modelId="{A95A450D-621E-4104-B1BA-B06A529DD621}" type="pres">
      <dgm:prSet presAssocID="{E667DD80-825A-4DAF-ABFF-407EEB2D094B}" presName="img" presStyleLbl="fgImgPlace1" presStyleIdx="0" presStyleCnt="3"/>
      <dgm:spPr/>
    </dgm:pt>
    <dgm:pt modelId="{9CC2F22F-76A4-48B4-A5F6-13FD6D249E60}" type="pres">
      <dgm:prSet presAssocID="{E667DD80-825A-4DAF-ABFF-407EEB2D094B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5D7A80-8DB4-4A00-9904-4B2745211411}" type="pres">
      <dgm:prSet presAssocID="{C6B88B14-5048-4526-94BA-AF652A976F7B}" presName="spacer" presStyleCnt="0"/>
      <dgm:spPr/>
    </dgm:pt>
    <dgm:pt modelId="{712F18BB-16C7-4418-9C90-3EA62AC0EE82}" type="pres">
      <dgm:prSet presAssocID="{FC6D60AD-0DF1-4EDF-9DE7-DE657139DF15}" presName="comp" presStyleCnt="0"/>
      <dgm:spPr/>
    </dgm:pt>
    <dgm:pt modelId="{23C56F7A-A206-4300-BF2A-5A9EB7245092}" type="pres">
      <dgm:prSet presAssocID="{FC6D60AD-0DF1-4EDF-9DE7-DE657139DF15}" presName="box" presStyleLbl="node1" presStyleIdx="1" presStyleCnt="3"/>
      <dgm:spPr/>
      <dgm:t>
        <a:bodyPr/>
        <a:lstStyle/>
        <a:p>
          <a:endParaRPr lang="ru-RU"/>
        </a:p>
      </dgm:t>
    </dgm:pt>
    <dgm:pt modelId="{5D12E85A-7491-42F9-B1CF-9A6550303751}" type="pres">
      <dgm:prSet presAssocID="{FC6D60AD-0DF1-4EDF-9DE7-DE657139DF15}" presName="img" presStyleLbl="fgImgPlace1" presStyleIdx="1" presStyleCnt="3"/>
      <dgm:spPr/>
    </dgm:pt>
    <dgm:pt modelId="{BDDF49FB-0246-4066-9549-35F179F0752E}" type="pres">
      <dgm:prSet presAssocID="{FC6D60AD-0DF1-4EDF-9DE7-DE657139DF15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3CC8D-6AF4-4097-B283-B2978B830829}" type="pres">
      <dgm:prSet presAssocID="{F24F390E-E53E-4D73-B8EB-A9A85C89866F}" presName="spacer" presStyleCnt="0"/>
      <dgm:spPr/>
    </dgm:pt>
    <dgm:pt modelId="{B7735397-173E-4274-9544-ED712FBCEAA8}" type="pres">
      <dgm:prSet presAssocID="{A501B495-DA2A-4CBD-B3A9-ECE600F46542}" presName="comp" presStyleCnt="0"/>
      <dgm:spPr/>
    </dgm:pt>
    <dgm:pt modelId="{3A0B8A05-9CE3-4015-983D-86A6C10613C4}" type="pres">
      <dgm:prSet presAssocID="{A501B495-DA2A-4CBD-B3A9-ECE600F46542}" presName="box" presStyleLbl="node1" presStyleIdx="2" presStyleCnt="3"/>
      <dgm:spPr/>
      <dgm:t>
        <a:bodyPr/>
        <a:lstStyle/>
        <a:p>
          <a:endParaRPr lang="ru-RU"/>
        </a:p>
      </dgm:t>
    </dgm:pt>
    <dgm:pt modelId="{CDA78772-2332-4EC5-A4A5-5251D6887B2D}" type="pres">
      <dgm:prSet presAssocID="{A501B495-DA2A-4CBD-B3A9-ECE600F46542}" presName="img" presStyleLbl="fgImgPlace1" presStyleIdx="2" presStyleCnt="3"/>
      <dgm:spPr/>
    </dgm:pt>
    <dgm:pt modelId="{19BFA08D-C8EC-4D95-847C-374F4A4D3BE0}" type="pres">
      <dgm:prSet presAssocID="{A501B495-DA2A-4CBD-B3A9-ECE600F4654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9B2522-5F60-440E-B4E3-E52ED8800FBB}" srcId="{61D580CB-A1FA-4402-9066-E58087521AAC}" destId="{E667DD80-825A-4DAF-ABFF-407EEB2D094B}" srcOrd="0" destOrd="0" parTransId="{0E67434E-CDB2-4B00-A910-B06E2AF10C25}" sibTransId="{C6B88B14-5048-4526-94BA-AF652A976F7B}"/>
    <dgm:cxn modelId="{A599B1F0-6945-4D4D-9A5F-6A4EE5AA5EE2}" type="presOf" srcId="{A501B495-DA2A-4CBD-B3A9-ECE600F46542}" destId="{19BFA08D-C8EC-4D95-847C-374F4A4D3BE0}" srcOrd="1" destOrd="0" presId="urn:microsoft.com/office/officeart/2005/8/layout/vList4"/>
    <dgm:cxn modelId="{0FE9E15F-3165-46AE-9CF0-8D5741CC76D9}" type="presOf" srcId="{61D580CB-A1FA-4402-9066-E58087521AAC}" destId="{5D878677-2C90-41E3-B9D8-83B2E2A4A86F}" srcOrd="0" destOrd="0" presId="urn:microsoft.com/office/officeart/2005/8/layout/vList4"/>
    <dgm:cxn modelId="{B01DB376-A6E2-4054-8379-3850BDE00C1B}" type="presOf" srcId="{E667DD80-825A-4DAF-ABFF-407EEB2D094B}" destId="{B11BEB5A-8D2F-4161-8824-B21372F23E9F}" srcOrd="0" destOrd="0" presId="urn:microsoft.com/office/officeart/2005/8/layout/vList4"/>
    <dgm:cxn modelId="{9D7F263A-4A44-41FB-9D83-39131A0E2C06}" type="presOf" srcId="{FC6D60AD-0DF1-4EDF-9DE7-DE657139DF15}" destId="{BDDF49FB-0246-4066-9549-35F179F0752E}" srcOrd="1" destOrd="0" presId="urn:microsoft.com/office/officeart/2005/8/layout/vList4"/>
    <dgm:cxn modelId="{C98BCD3B-7AF2-4E42-A88E-CB13B3DB5A50}" type="presOf" srcId="{FC6D60AD-0DF1-4EDF-9DE7-DE657139DF15}" destId="{23C56F7A-A206-4300-BF2A-5A9EB7245092}" srcOrd="0" destOrd="0" presId="urn:microsoft.com/office/officeart/2005/8/layout/vList4"/>
    <dgm:cxn modelId="{891D173A-5EC6-4877-926D-914A0D753EBD}" type="presOf" srcId="{E667DD80-825A-4DAF-ABFF-407EEB2D094B}" destId="{9CC2F22F-76A4-48B4-A5F6-13FD6D249E60}" srcOrd="1" destOrd="0" presId="urn:microsoft.com/office/officeart/2005/8/layout/vList4"/>
    <dgm:cxn modelId="{AC4D4F38-F2FC-4823-AF74-EB7D497B6B81}" srcId="{61D580CB-A1FA-4402-9066-E58087521AAC}" destId="{FC6D60AD-0DF1-4EDF-9DE7-DE657139DF15}" srcOrd="1" destOrd="0" parTransId="{058CAAF7-35C8-4648-A9A2-1035BE023140}" sibTransId="{F24F390E-E53E-4D73-B8EB-A9A85C89866F}"/>
    <dgm:cxn modelId="{10D3903F-CDF8-4D6F-88A7-D30657E90F40}" type="presOf" srcId="{A501B495-DA2A-4CBD-B3A9-ECE600F46542}" destId="{3A0B8A05-9CE3-4015-983D-86A6C10613C4}" srcOrd="0" destOrd="0" presId="urn:microsoft.com/office/officeart/2005/8/layout/vList4"/>
    <dgm:cxn modelId="{12C8CFC4-174A-4BA9-A9E7-D1A9F29B5EB1}" srcId="{61D580CB-A1FA-4402-9066-E58087521AAC}" destId="{A501B495-DA2A-4CBD-B3A9-ECE600F46542}" srcOrd="2" destOrd="0" parTransId="{6361306D-F55E-42B8-AE2A-371FD2CF1085}" sibTransId="{AA96F21F-E03C-4611-95D1-3DBE4189452D}"/>
    <dgm:cxn modelId="{434FE7DB-BEC0-4441-ADB4-7FC601B0D1EF}" type="presParOf" srcId="{5D878677-2C90-41E3-B9D8-83B2E2A4A86F}" destId="{A6903987-82E2-4322-929A-1D1A0FFCD94B}" srcOrd="0" destOrd="0" presId="urn:microsoft.com/office/officeart/2005/8/layout/vList4"/>
    <dgm:cxn modelId="{DFE918D8-481A-4254-9E7D-C6573B56E235}" type="presParOf" srcId="{A6903987-82E2-4322-929A-1D1A0FFCD94B}" destId="{B11BEB5A-8D2F-4161-8824-B21372F23E9F}" srcOrd="0" destOrd="0" presId="urn:microsoft.com/office/officeart/2005/8/layout/vList4"/>
    <dgm:cxn modelId="{9828E660-76E1-488D-A57D-A62D263AF7A5}" type="presParOf" srcId="{A6903987-82E2-4322-929A-1D1A0FFCD94B}" destId="{A95A450D-621E-4104-B1BA-B06A529DD621}" srcOrd="1" destOrd="0" presId="urn:microsoft.com/office/officeart/2005/8/layout/vList4"/>
    <dgm:cxn modelId="{FB02B8AC-3CF7-48A1-AC77-78EB1F01FA51}" type="presParOf" srcId="{A6903987-82E2-4322-929A-1D1A0FFCD94B}" destId="{9CC2F22F-76A4-48B4-A5F6-13FD6D249E60}" srcOrd="2" destOrd="0" presId="urn:microsoft.com/office/officeart/2005/8/layout/vList4"/>
    <dgm:cxn modelId="{55F6F353-8A42-412C-9F50-957C814DBD9D}" type="presParOf" srcId="{5D878677-2C90-41E3-B9D8-83B2E2A4A86F}" destId="{165D7A80-8DB4-4A00-9904-4B2745211411}" srcOrd="1" destOrd="0" presId="urn:microsoft.com/office/officeart/2005/8/layout/vList4"/>
    <dgm:cxn modelId="{F931CB03-4C88-4D65-9944-E7ED348C108A}" type="presParOf" srcId="{5D878677-2C90-41E3-B9D8-83B2E2A4A86F}" destId="{712F18BB-16C7-4418-9C90-3EA62AC0EE82}" srcOrd="2" destOrd="0" presId="urn:microsoft.com/office/officeart/2005/8/layout/vList4"/>
    <dgm:cxn modelId="{377E4277-1108-4088-982F-EB206F3940BD}" type="presParOf" srcId="{712F18BB-16C7-4418-9C90-3EA62AC0EE82}" destId="{23C56F7A-A206-4300-BF2A-5A9EB7245092}" srcOrd="0" destOrd="0" presId="urn:microsoft.com/office/officeart/2005/8/layout/vList4"/>
    <dgm:cxn modelId="{550C8F7B-2CBA-47BE-A171-5B18AA9A459D}" type="presParOf" srcId="{712F18BB-16C7-4418-9C90-3EA62AC0EE82}" destId="{5D12E85A-7491-42F9-B1CF-9A6550303751}" srcOrd="1" destOrd="0" presId="urn:microsoft.com/office/officeart/2005/8/layout/vList4"/>
    <dgm:cxn modelId="{C437D839-53D8-4220-ABFF-EC039528B206}" type="presParOf" srcId="{712F18BB-16C7-4418-9C90-3EA62AC0EE82}" destId="{BDDF49FB-0246-4066-9549-35F179F0752E}" srcOrd="2" destOrd="0" presId="urn:microsoft.com/office/officeart/2005/8/layout/vList4"/>
    <dgm:cxn modelId="{13C0A5A7-0674-4888-B4BC-6C6C310739A7}" type="presParOf" srcId="{5D878677-2C90-41E3-B9D8-83B2E2A4A86F}" destId="{E013CC8D-6AF4-4097-B283-B2978B830829}" srcOrd="3" destOrd="0" presId="urn:microsoft.com/office/officeart/2005/8/layout/vList4"/>
    <dgm:cxn modelId="{417DB038-2272-4F21-B462-BCCBC75CF27C}" type="presParOf" srcId="{5D878677-2C90-41E3-B9D8-83B2E2A4A86F}" destId="{B7735397-173E-4274-9544-ED712FBCEAA8}" srcOrd="4" destOrd="0" presId="urn:microsoft.com/office/officeart/2005/8/layout/vList4"/>
    <dgm:cxn modelId="{E3A402DD-6F94-4200-8DCC-B27D2A5CC232}" type="presParOf" srcId="{B7735397-173E-4274-9544-ED712FBCEAA8}" destId="{3A0B8A05-9CE3-4015-983D-86A6C10613C4}" srcOrd="0" destOrd="0" presId="urn:microsoft.com/office/officeart/2005/8/layout/vList4"/>
    <dgm:cxn modelId="{A6B0ECB2-4F40-4EFB-8D78-E99264882A26}" type="presParOf" srcId="{B7735397-173E-4274-9544-ED712FBCEAA8}" destId="{CDA78772-2332-4EC5-A4A5-5251D6887B2D}" srcOrd="1" destOrd="0" presId="urn:microsoft.com/office/officeart/2005/8/layout/vList4"/>
    <dgm:cxn modelId="{7A73ACE1-8D8B-4F11-8B72-0A3DD74B1479}" type="presParOf" srcId="{B7735397-173E-4274-9544-ED712FBCEAA8}" destId="{19BFA08D-C8EC-4D95-847C-374F4A4D3BE0}" srcOrd="2" destOrd="0" presId="urn:microsoft.com/office/officeart/2005/8/layout/vList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E0BD49-32B2-41EE-B4DD-9EA46B8BA747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87630F-77A5-41C5-9DA8-D441CD9B4F29}">
      <dgm:prSet phldrT="[Текст]"/>
      <dgm:spPr/>
      <dgm:t>
        <a:bodyPr/>
        <a:lstStyle/>
        <a:p>
          <a:r>
            <a:rPr lang="ru-RU" dirty="0" smtClean="0"/>
            <a:t>винт</a:t>
          </a:r>
          <a:endParaRPr lang="ru-RU" dirty="0"/>
        </a:p>
      </dgm:t>
    </dgm:pt>
    <dgm:pt modelId="{5F2607D3-CFA3-4E9A-B93D-57790FBF3E10}" type="parTrans" cxnId="{ABD81612-7C40-4C5C-B9C1-97C68A03147C}">
      <dgm:prSet/>
      <dgm:spPr/>
      <dgm:t>
        <a:bodyPr/>
        <a:lstStyle/>
        <a:p>
          <a:endParaRPr lang="ru-RU"/>
        </a:p>
      </dgm:t>
    </dgm:pt>
    <dgm:pt modelId="{D3A35DF2-C1FC-4926-9AF3-B557508B66F2}" type="sibTrans" cxnId="{ABD81612-7C40-4C5C-B9C1-97C68A03147C}">
      <dgm:prSet/>
      <dgm:spPr/>
      <dgm:t>
        <a:bodyPr/>
        <a:lstStyle/>
        <a:p>
          <a:endParaRPr lang="ru-RU"/>
        </a:p>
      </dgm:t>
    </dgm:pt>
    <dgm:pt modelId="{0D44473B-AB79-459E-A714-2CD958959BA2}">
      <dgm:prSet phldrT="[Текст]"/>
      <dgm:spPr/>
      <dgm:t>
        <a:bodyPr/>
        <a:lstStyle/>
        <a:p>
          <a:r>
            <a:rPr lang="ru-RU" dirty="0" smtClean="0"/>
            <a:t>клин</a:t>
          </a:r>
          <a:endParaRPr lang="ru-RU" dirty="0"/>
        </a:p>
      </dgm:t>
    </dgm:pt>
    <dgm:pt modelId="{85334C12-37B0-4339-A4AB-176215B7AFDC}" type="parTrans" cxnId="{124F5EC6-4412-42A4-8990-BC935FE0B93C}">
      <dgm:prSet/>
      <dgm:spPr/>
      <dgm:t>
        <a:bodyPr/>
        <a:lstStyle/>
        <a:p>
          <a:endParaRPr lang="ru-RU"/>
        </a:p>
      </dgm:t>
    </dgm:pt>
    <dgm:pt modelId="{D2F7A743-F5DA-4163-A49A-090CADF4EB1B}" type="sibTrans" cxnId="{124F5EC6-4412-42A4-8990-BC935FE0B93C}">
      <dgm:prSet/>
      <dgm:spPr/>
      <dgm:t>
        <a:bodyPr/>
        <a:lstStyle/>
        <a:p>
          <a:endParaRPr lang="ru-RU"/>
        </a:p>
      </dgm:t>
    </dgm:pt>
    <dgm:pt modelId="{0F7E2497-878B-40CE-AB38-CBA2EFF26FD2}" type="pres">
      <dgm:prSet presAssocID="{66E0BD49-32B2-41EE-B4DD-9EA46B8BA74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C70CB9-08E1-49A3-B97C-DA1070AC84EE}" type="pres">
      <dgm:prSet presAssocID="{2987630F-77A5-41C5-9DA8-D441CD9B4F29}" presName="comp" presStyleCnt="0"/>
      <dgm:spPr/>
    </dgm:pt>
    <dgm:pt modelId="{5F4458F5-7567-4F3F-AD70-03EE949DDA4E}" type="pres">
      <dgm:prSet presAssocID="{2987630F-77A5-41C5-9DA8-D441CD9B4F29}" presName="box" presStyleLbl="node1" presStyleIdx="0" presStyleCnt="2"/>
      <dgm:spPr/>
      <dgm:t>
        <a:bodyPr/>
        <a:lstStyle/>
        <a:p>
          <a:endParaRPr lang="ru-RU"/>
        </a:p>
      </dgm:t>
    </dgm:pt>
    <dgm:pt modelId="{1A81EE75-1385-4286-A98F-E0ABC4F5A434}" type="pres">
      <dgm:prSet presAssocID="{2987630F-77A5-41C5-9DA8-D441CD9B4F29}" presName="img" presStyleLbl="fgImgPlace1" presStyleIdx="0" presStyleCnt="2" custLinFactNeighborX="-1328" custLinFactNeighborY="-1560"/>
      <dgm:spPr/>
    </dgm:pt>
    <dgm:pt modelId="{9906A5EE-2143-4D04-A67A-4FFF59B34984}" type="pres">
      <dgm:prSet presAssocID="{2987630F-77A5-41C5-9DA8-D441CD9B4F29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3CD0D9-A404-4DB5-B608-AAE57840F330}" type="pres">
      <dgm:prSet presAssocID="{D3A35DF2-C1FC-4926-9AF3-B557508B66F2}" presName="spacer" presStyleCnt="0"/>
      <dgm:spPr/>
    </dgm:pt>
    <dgm:pt modelId="{7170F83F-7F06-4446-A710-8B984F39DB1D}" type="pres">
      <dgm:prSet presAssocID="{0D44473B-AB79-459E-A714-2CD958959BA2}" presName="comp" presStyleCnt="0"/>
      <dgm:spPr/>
    </dgm:pt>
    <dgm:pt modelId="{045551B4-C6A6-4D6B-B305-960788C1C030}" type="pres">
      <dgm:prSet presAssocID="{0D44473B-AB79-459E-A714-2CD958959BA2}" presName="box" presStyleLbl="node1" presStyleIdx="1" presStyleCnt="2"/>
      <dgm:spPr/>
      <dgm:t>
        <a:bodyPr/>
        <a:lstStyle/>
        <a:p>
          <a:endParaRPr lang="ru-RU"/>
        </a:p>
      </dgm:t>
    </dgm:pt>
    <dgm:pt modelId="{6D5293A2-C533-4DDE-ADD4-1061D582EADA}" type="pres">
      <dgm:prSet presAssocID="{0D44473B-AB79-459E-A714-2CD958959BA2}" presName="img" presStyleLbl="fgImgPlace1" presStyleIdx="1" presStyleCnt="2" custScaleX="102312" custScaleY="93675" custLinFactNeighborX="-172"/>
      <dgm:spPr/>
    </dgm:pt>
    <dgm:pt modelId="{D9CDE7C0-4001-45E5-88A4-94DE2E095EA4}" type="pres">
      <dgm:prSet presAssocID="{0D44473B-AB79-459E-A714-2CD958959BA2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94F626-C69A-4A0B-BC8F-43DADAF416C9}" type="presOf" srcId="{0D44473B-AB79-459E-A714-2CD958959BA2}" destId="{D9CDE7C0-4001-45E5-88A4-94DE2E095EA4}" srcOrd="1" destOrd="0" presId="urn:microsoft.com/office/officeart/2005/8/layout/vList4"/>
    <dgm:cxn modelId="{C33DDCCC-01DB-4FAE-BC2D-B58ADB5D9D36}" type="presOf" srcId="{0D44473B-AB79-459E-A714-2CD958959BA2}" destId="{045551B4-C6A6-4D6B-B305-960788C1C030}" srcOrd="0" destOrd="0" presId="urn:microsoft.com/office/officeart/2005/8/layout/vList4"/>
    <dgm:cxn modelId="{405E300A-93E5-4BF9-B54F-40A96DB501BF}" type="presOf" srcId="{66E0BD49-32B2-41EE-B4DD-9EA46B8BA747}" destId="{0F7E2497-878B-40CE-AB38-CBA2EFF26FD2}" srcOrd="0" destOrd="0" presId="urn:microsoft.com/office/officeart/2005/8/layout/vList4"/>
    <dgm:cxn modelId="{DA26A0BC-6AEE-475D-BBBC-954C9CA7E307}" type="presOf" srcId="{2987630F-77A5-41C5-9DA8-D441CD9B4F29}" destId="{9906A5EE-2143-4D04-A67A-4FFF59B34984}" srcOrd="1" destOrd="0" presId="urn:microsoft.com/office/officeart/2005/8/layout/vList4"/>
    <dgm:cxn modelId="{6F2B027E-6EEE-4E34-9487-A3A370374468}" type="presOf" srcId="{2987630F-77A5-41C5-9DA8-D441CD9B4F29}" destId="{5F4458F5-7567-4F3F-AD70-03EE949DDA4E}" srcOrd="0" destOrd="0" presId="urn:microsoft.com/office/officeart/2005/8/layout/vList4"/>
    <dgm:cxn modelId="{124F5EC6-4412-42A4-8990-BC935FE0B93C}" srcId="{66E0BD49-32B2-41EE-B4DD-9EA46B8BA747}" destId="{0D44473B-AB79-459E-A714-2CD958959BA2}" srcOrd="1" destOrd="0" parTransId="{85334C12-37B0-4339-A4AB-176215B7AFDC}" sibTransId="{D2F7A743-F5DA-4163-A49A-090CADF4EB1B}"/>
    <dgm:cxn modelId="{ABD81612-7C40-4C5C-B9C1-97C68A03147C}" srcId="{66E0BD49-32B2-41EE-B4DD-9EA46B8BA747}" destId="{2987630F-77A5-41C5-9DA8-D441CD9B4F29}" srcOrd="0" destOrd="0" parTransId="{5F2607D3-CFA3-4E9A-B93D-57790FBF3E10}" sibTransId="{D3A35DF2-C1FC-4926-9AF3-B557508B66F2}"/>
    <dgm:cxn modelId="{2E9EC233-56A2-4342-BCB1-D3B55178848F}" type="presParOf" srcId="{0F7E2497-878B-40CE-AB38-CBA2EFF26FD2}" destId="{CCC70CB9-08E1-49A3-B97C-DA1070AC84EE}" srcOrd="0" destOrd="0" presId="urn:microsoft.com/office/officeart/2005/8/layout/vList4"/>
    <dgm:cxn modelId="{117C1BE8-C95C-4F12-AFA8-A9BC48400D3D}" type="presParOf" srcId="{CCC70CB9-08E1-49A3-B97C-DA1070AC84EE}" destId="{5F4458F5-7567-4F3F-AD70-03EE949DDA4E}" srcOrd="0" destOrd="0" presId="urn:microsoft.com/office/officeart/2005/8/layout/vList4"/>
    <dgm:cxn modelId="{6BEA64E2-25EA-4EC5-A46B-6BC19ED881D0}" type="presParOf" srcId="{CCC70CB9-08E1-49A3-B97C-DA1070AC84EE}" destId="{1A81EE75-1385-4286-A98F-E0ABC4F5A434}" srcOrd="1" destOrd="0" presId="urn:microsoft.com/office/officeart/2005/8/layout/vList4"/>
    <dgm:cxn modelId="{1A95687C-EDFD-40FB-863A-67E5EFE961D7}" type="presParOf" srcId="{CCC70CB9-08E1-49A3-B97C-DA1070AC84EE}" destId="{9906A5EE-2143-4D04-A67A-4FFF59B34984}" srcOrd="2" destOrd="0" presId="urn:microsoft.com/office/officeart/2005/8/layout/vList4"/>
    <dgm:cxn modelId="{AFE1E125-C275-42EF-8E9C-8EB03CD6D57E}" type="presParOf" srcId="{0F7E2497-878B-40CE-AB38-CBA2EFF26FD2}" destId="{663CD0D9-A404-4DB5-B608-AAE57840F330}" srcOrd="1" destOrd="0" presId="urn:microsoft.com/office/officeart/2005/8/layout/vList4"/>
    <dgm:cxn modelId="{6CDB12B3-D66A-490B-A30B-79D245AC372C}" type="presParOf" srcId="{0F7E2497-878B-40CE-AB38-CBA2EFF26FD2}" destId="{7170F83F-7F06-4446-A710-8B984F39DB1D}" srcOrd="2" destOrd="0" presId="urn:microsoft.com/office/officeart/2005/8/layout/vList4"/>
    <dgm:cxn modelId="{C1FAF13F-F017-42A1-A430-3295612E9CCD}" type="presParOf" srcId="{7170F83F-7F06-4446-A710-8B984F39DB1D}" destId="{045551B4-C6A6-4D6B-B305-960788C1C030}" srcOrd="0" destOrd="0" presId="urn:microsoft.com/office/officeart/2005/8/layout/vList4"/>
    <dgm:cxn modelId="{83FC78BE-D498-4A77-B9DA-8822283B48CA}" type="presParOf" srcId="{7170F83F-7F06-4446-A710-8B984F39DB1D}" destId="{6D5293A2-C533-4DDE-ADD4-1061D582EADA}" srcOrd="1" destOrd="0" presId="urn:microsoft.com/office/officeart/2005/8/layout/vList4"/>
    <dgm:cxn modelId="{CF1F1914-9BB0-49FD-BCD7-963AFC9E7B8A}" type="presParOf" srcId="{7170F83F-7F06-4446-A710-8B984F39DB1D}" destId="{D9CDE7C0-4001-45E5-88A4-94DE2E095EA4}" srcOrd="2" destOrd="0" presId="urn:microsoft.com/office/officeart/2005/8/layout/vList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29C30-3FCE-4309-B3A3-F9F56334F44E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AEFEB-F86B-4464-9B37-2BA1D4CA4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AEFEB-F86B-4464-9B37-2BA1D4CA48B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E63F-D8F1-4229-9972-89CE6ADB56A5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B31B-B3CD-4846-9FF8-EE0F2CD87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E63F-D8F1-4229-9972-89CE6ADB56A5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B31B-B3CD-4846-9FF8-EE0F2CD87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E63F-D8F1-4229-9972-89CE6ADB56A5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B31B-B3CD-4846-9FF8-EE0F2CD87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E63F-D8F1-4229-9972-89CE6ADB56A5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B31B-B3CD-4846-9FF8-EE0F2CD87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E63F-D8F1-4229-9972-89CE6ADB56A5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B31B-B3CD-4846-9FF8-EE0F2CD87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E63F-D8F1-4229-9972-89CE6ADB56A5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B31B-B3CD-4846-9FF8-EE0F2CD87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E63F-D8F1-4229-9972-89CE6ADB56A5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B31B-B3CD-4846-9FF8-EE0F2CD87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E63F-D8F1-4229-9972-89CE6ADB56A5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B31B-B3CD-4846-9FF8-EE0F2CD87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E63F-D8F1-4229-9972-89CE6ADB56A5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B31B-B3CD-4846-9FF8-EE0F2CD87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E63F-D8F1-4229-9972-89CE6ADB56A5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B31B-B3CD-4846-9FF8-EE0F2CD87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E63F-D8F1-4229-9972-89CE6ADB56A5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8B31B-B3CD-4846-9FF8-EE0F2CD87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0E63F-D8F1-4229-9972-89CE6ADB56A5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8B31B-B3CD-4846-9FF8-EE0F2CD87B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6.xml"/><Relationship Id="rId7" Type="http://schemas.openxmlformats.org/officeDocument/2006/relationships/slide" Target="slide1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10" Type="http://schemas.openxmlformats.org/officeDocument/2006/relationships/slide" Target="slide20.xml"/><Relationship Id="rId4" Type="http://schemas.openxmlformats.org/officeDocument/2006/relationships/slide" Target="slide9.xml"/><Relationship Id="rId9" Type="http://schemas.openxmlformats.org/officeDocument/2006/relationships/slide" Target="slide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285992"/>
            <a:ext cx="7772400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Путешествие за «золотым правилом» механики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71736" y="4857760"/>
            <a:ext cx="6400800" cy="175260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Автор презентации: </a:t>
            </a:r>
          </a:p>
          <a:p>
            <a:pPr algn="r">
              <a:spcBef>
                <a:spcPts val="0"/>
              </a:spcBef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учитель физики МОУ «Средняя общеобразовательная школа № 56» г. Курска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Шевлякова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Алла Анатольевна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572008"/>
            <a:ext cx="1805940" cy="1814170"/>
          </a:xfrm>
          <a:prstGeom prst="rect">
            <a:avLst/>
          </a:prstGeom>
          <a:noFill/>
        </p:spPr>
      </p:pic>
      <p:pic>
        <p:nvPicPr>
          <p:cNvPr id="3078" name="Picture 6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285728"/>
            <a:ext cx="1571636" cy="1514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72518" cy="128586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Энергия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– физическая величина, характеризующая способность тела совершать работу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sz="1800" dirty="0" smtClean="0"/>
          </a:p>
          <a:p>
            <a:pPr>
              <a:buNone/>
            </a:pPr>
            <a:r>
              <a:rPr lang="en-US" sz="2400" b="1" dirty="0" smtClean="0"/>
              <a:t>   h</a:t>
            </a:r>
            <a:endParaRPr lang="ru-RU" sz="2400" b="1" dirty="0" smtClean="0"/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86578" y="3071810"/>
            <a:ext cx="1071570" cy="4286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4786314" y="2055935"/>
            <a:ext cx="3857652" cy="1741547"/>
            <a:chOff x="4786314" y="2055935"/>
            <a:chExt cx="3857652" cy="1741547"/>
          </a:xfrm>
        </p:grpSpPr>
        <p:sp>
          <p:nvSpPr>
            <p:cNvPr id="11" name="Прямоугольник 10"/>
            <p:cNvSpPr/>
            <p:nvPr/>
          </p:nvSpPr>
          <p:spPr>
            <a:xfrm rot="18966877">
              <a:off x="5353444" y="2055935"/>
              <a:ext cx="45719" cy="17415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786314" y="3500438"/>
              <a:ext cx="3857652" cy="714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5214942" y="2357430"/>
              <a:ext cx="428628" cy="428628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 rot="5400000">
              <a:off x="4357686" y="3000372"/>
              <a:ext cx="1000132" cy="1588"/>
            </a:xfrm>
            <a:prstGeom prst="straightConnector1">
              <a:avLst/>
            </a:prstGeom>
            <a:ln w="31750">
              <a:headEnd type="arrow" w="med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Прямоугольник 19"/>
          <p:cNvSpPr/>
          <p:nvPr/>
        </p:nvSpPr>
        <p:spPr>
          <a:xfrm>
            <a:off x="4786314" y="3929066"/>
            <a:ext cx="71438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9" name="Группа 38"/>
          <p:cNvGrpSpPr/>
          <p:nvPr/>
        </p:nvGrpSpPr>
        <p:grpSpPr>
          <a:xfrm>
            <a:off x="4857752" y="4286256"/>
            <a:ext cx="1000132" cy="285752"/>
            <a:chOff x="5072066" y="4286256"/>
            <a:chExt cx="1000132" cy="285752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 rot="5400000" flipH="1" flipV="1">
              <a:off x="5429256" y="4357694"/>
              <a:ext cx="285752" cy="142876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Группа 37"/>
            <p:cNvGrpSpPr/>
            <p:nvPr/>
          </p:nvGrpSpPr>
          <p:grpSpPr>
            <a:xfrm>
              <a:off x="5072066" y="4286256"/>
              <a:ext cx="1000132" cy="285752"/>
              <a:chOff x="5072066" y="4286256"/>
              <a:chExt cx="1000132" cy="285752"/>
            </a:xfrm>
          </p:grpSpPr>
          <p:cxnSp>
            <p:nvCxnSpPr>
              <p:cNvPr id="28" name="Прямая соединительная линия 27"/>
              <p:cNvCxnSpPr/>
              <p:nvPr/>
            </p:nvCxnSpPr>
            <p:spPr>
              <a:xfrm rot="5400000" flipH="1" flipV="1">
                <a:off x="5000628" y="4357694"/>
                <a:ext cx="285752" cy="142876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 flipH="1" flipV="1">
                <a:off x="5214942" y="4357694"/>
                <a:ext cx="285752" cy="142876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5400000" flipH="1" flipV="1">
                <a:off x="5643570" y="4357694"/>
                <a:ext cx="285752" cy="142876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 flipH="1" flipV="1">
                <a:off x="5857884" y="4357694"/>
                <a:ext cx="285752" cy="142876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rot="16200000" flipH="1">
                <a:off x="5107785" y="4393413"/>
                <a:ext cx="285752" cy="71438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rot="16200000" flipH="1">
                <a:off x="5322099" y="4393413"/>
                <a:ext cx="285752" cy="71438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rot="16200000" flipH="1">
                <a:off x="5536413" y="4393413"/>
                <a:ext cx="285752" cy="71438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Прямая соединительная линия 36"/>
            <p:cNvCxnSpPr/>
            <p:nvPr/>
          </p:nvCxnSpPr>
          <p:spPr>
            <a:xfrm rot="16200000" flipH="1">
              <a:off x="5750727" y="4393413"/>
              <a:ext cx="285752" cy="7143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Овал 39"/>
          <p:cNvSpPr/>
          <p:nvPr/>
        </p:nvSpPr>
        <p:spPr>
          <a:xfrm>
            <a:off x="5786446" y="4143380"/>
            <a:ext cx="571504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8143900" y="5072074"/>
            <a:ext cx="571504" cy="5000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2" name="Группа 51"/>
          <p:cNvGrpSpPr/>
          <p:nvPr/>
        </p:nvGrpSpPr>
        <p:grpSpPr>
          <a:xfrm>
            <a:off x="4857752" y="5072074"/>
            <a:ext cx="2786082" cy="357190"/>
            <a:chOff x="5072066" y="5072074"/>
            <a:chExt cx="2786082" cy="357190"/>
          </a:xfrm>
        </p:grpSpPr>
        <p:grpSp>
          <p:nvGrpSpPr>
            <p:cNvPr id="51" name="Группа 50"/>
            <p:cNvGrpSpPr/>
            <p:nvPr/>
          </p:nvGrpSpPr>
          <p:grpSpPr>
            <a:xfrm>
              <a:off x="5072066" y="5072074"/>
              <a:ext cx="2357454" cy="357190"/>
              <a:chOff x="5072066" y="5072074"/>
              <a:chExt cx="2357454" cy="357190"/>
            </a:xfrm>
          </p:grpSpPr>
          <p:cxnSp>
            <p:nvCxnSpPr>
              <p:cNvPr id="43" name="Прямая соединительная линия 42"/>
              <p:cNvCxnSpPr/>
              <p:nvPr/>
            </p:nvCxnSpPr>
            <p:spPr>
              <a:xfrm flipV="1">
                <a:off x="5072066" y="5072074"/>
                <a:ext cx="428628" cy="35719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flipV="1">
                <a:off x="5857884" y="5072074"/>
                <a:ext cx="428628" cy="35719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flipV="1">
                <a:off x="6643702" y="5072074"/>
                <a:ext cx="428628" cy="35719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rot="16200000" flipH="1">
                <a:off x="5500694" y="5072074"/>
                <a:ext cx="357190" cy="35719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16200000" flipH="1">
                <a:off x="6286512" y="5072074"/>
                <a:ext cx="357190" cy="35719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rot="16200000" flipH="1">
                <a:off x="7072330" y="5072074"/>
                <a:ext cx="357190" cy="35719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0" name="Прямая соединительная линия 49"/>
            <p:cNvCxnSpPr/>
            <p:nvPr/>
          </p:nvCxnSpPr>
          <p:spPr>
            <a:xfrm flipV="1">
              <a:off x="7429520" y="5072074"/>
              <a:ext cx="428628" cy="35719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Program Files\Microsoft Office\MEDIA\CAGCAT10\j0212957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285992"/>
            <a:ext cx="1830629" cy="1149401"/>
          </a:xfrm>
          <a:prstGeom prst="rect">
            <a:avLst/>
          </a:prstGeom>
          <a:noFill/>
        </p:spPr>
      </p:pic>
      <p:sp>
        <p:nvSpPr>
          <p:cNvPr id="56" name="Стрелка влево 55"/>
          <p:cNvSpPr/>
          <p:nvPr/>
        </p:nvSpPr>
        <p:spPr>
          <a:xfrm>
            <a:off x="714348" y="2857496"/>
            <a:ext cx="1785950" cy="285752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Program Files\Microsoft Office\MEDIA\CAGCAT10\j021508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929066"/>
            <a:ext cx="1571636" cy="2459517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4071942"/>
            <a:ext cx="1738274" cy="18278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643174" y="142852"/>
            <a:ext cx="3429024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Энергия </a:t>
            </a:r>
            <a:r>
              <a:rPr lang="en-US" sz="4000" dirty="0" smtClean="0"/>
              <a:t>E</a:t>
            </a:r>
            <a:r>
              <a:rPr lang="ru-RU" sz="4000" dirty="0" smtClean="0"/>
              <a:t>, Дж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1357298"/>
            <a:ext cx="2571768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кинетическая 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643570" y="1285860"/>
            <a:ext cx="2928958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потенциальная</a:t>
            </a:r>
            <a:endParaRPr lang="ru-RU" sz="2800" dirty="0"/>
          </a:p>
        </p:txBody>
      </p:sp>
      <p:sp>
        <p:nvSpPr>
          <p:cNvPr id="12" name="Стрелка вниз 11"/>
          <p:cNvSpPr/>
          <p:nvPr/>
        </p:nvSpPr>
        <p:spPr>
          <a:xfrm rot="2593537">
            <a:off x="2292661" y="942344"/>
            <a:ext cx="500066" cy="63485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9012512">
            <a:off x="5944240" y="867669"/>
            <a:ext cx="500066" cy="659274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28596" y="4500570"/>
            <a:ext cx="2643206" cy="107157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715008" y="4500570"/>
            <a:ext cx="2857520" cy="92869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 =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mgh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7158" y="2857496"/>
            <a:ext cx="3286148" cy="11430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характеризует  энергию движущегося тела</a:t>
            </a:r>
            <a:endParaRPr lang="ru-RU" sz="24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357818" y="2786058"/>
            <a:ext cx="3429024" cy="11430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характеризует  энергию взаимодействующих тел</a:t>
            </a:r>
            <a:endParaRPr lang="ru-RU" sz="2400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6786578" y="2214554"/>
            <a:ext cx="500066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1571604" y="2285992"/>
            <a:ext cx="500066" cy="50006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6858016" y="4000504"/>
            <a:ext cx="500066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1500166" y="4071942"/>
            <a:ext cx="500066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572008"/>
            <a:ext cx="1571636" cy="936084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19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786050" y="5572140"/>
            <a:ext cx="364333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Механическая </a:t>
            </a:r>
            <a:r>
              <a:rPr lang="ru-RU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Е=Е</a:t>
            </a:r>
            <a:r>
              <a:rPr lang="ru-RU" sz="4000" baseline="-2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</a:t>
            </a:r>
            <a:r>
              <a:rPr lang="ru-RU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+Е</a:t>
            </a:r>
            <a:r>
              <a:rPr lang="ru-RU" sz="4000" baseline="-2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</a:t>
            </a:r>
            <a:endParaRPr lang="ru-RU" sz="4000" baseline="-2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Стрелка вниз 25"/>
          <p:cNvSpPr/>
          <p:nvPr/>
        </p:nvSpPr>
        <p:spPr>
          <a:xfrm rot="19111540">
            <a:off x="1992867" y="5642425"/>
            <a:ext cx="428628" cy="57150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2132548">
            <a:off x="6769882" y="5643482"/>
            <a:ext cx="428628" cy="57150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 задач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 сколько увеличилась потенциальная энергия мальчика массой50 кг, который поднялся по лестнице своего дома на высоту 10м?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(1 уровень)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 какой скоростью должен бежать человек массой 80 кг, чтобы его кинетическая энергия была равна кинетической энергии пули массой 9 г, летящей со скоростью 600м/с?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(2 уровень)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Мальчик подсчитал, что на некотором участке пути потенциальная энергия свободно падающего мяча массой 50 г изменилась на 2 Дж. Какой длины путь имел в виду мальчик? Как и насколько изменилась при этом кинетическая энергия мяча?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(3 уровень)</a:t>
            </a:r>
            <a:endParaRPr lang="ru-RU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8" cy="4397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Энергия</a:t>
            </a:r>
            <a:b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5300" b="1" dirty="0"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42844" y="857232"/>
            <a:ext cx="4352956" cy="5786478"/>
          </a:xfrm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5900" b="1" dirty="0" smtClean="0">
                <a:solidFill>
                  <a:schemeClr val="accent2">
                    <a:lumMod val="75000"/>
                  </a:schemeClr>
                </a:solidFill>
              </a:rPr>
              <a:t>Вопросы для теоретиков</a:t>
            </a:r>
          </a:p>
          <a:p>
            <a:pPr marL="514350" indent="-514350">
              <a:buAutoNum type="arabicPeriod"/>
            </a:pPr>
            <a:r>
              <a:rPr lang="ru-RU" sz="5500" b="1" dirty="0" smtClean="0">
                <a:solidFill>
                  <a:schemeClr val="tx2">
                    <a:lumMod val="75000"/>
                  </a:schemeClr>
                </a:solidFill>
              </a:rPr>
              <a:t>Что называется энергией?</a:t>
            </a:r>
          </a:p>
          <a:p>
            <a:pPr marL="514350" indent="-514350">
              <a:buAutoNum type="arabicPeriod"/>
            </a:pPr>
            <a:r>
              <a:rPr lang="ru-RU" sz="5500" b="1" dirty="0" smtClean="0">
                <a:solidFill>
                  <a:schemeClr val="tx2">
                    <a:lumMod val="75000"/>
                  </a:schemeClr>
                </a:solidFill>
              </a:rPr>
              <a:t>Единицы измерения</a:t>
            </a:r>
          </a:p>
          <a:p>
            <a:pPr marL="514350" indent="-514350">
              <a:buAutoNum type="arabicPeriod"/>
            </a:pPr>
            <a:r>
              <a:rPr lang="ru-RU" sz="5500" b="1" dirty="0" smtClean="0">
                <a:solidFill>
                  <a:schemeClr val="tx2">
                    <a:lumMod val="75000"/>
                  </a:schemeClr>
                </a:solidFill>
              </a:rPr>
              <a:t>Определение кинетической энергии. От чего зависит?</a:t>
            </a:r>
          </a:p>
          <a:p>
            <a:pPr marL="514350" indent="-514350">
              <a:buAutoNum type="arabicPeriod"/>
            </a:pPr>
            <a:r>
              <a:rPr lang="ru-RU" sz="5500" b="1" dirty="0" smtClean="0">
                <a:solidFill>
                  <a:schemeClr val="tx2">
                    <a:lumMod val="75000"/>
                  </a:schemeClr>
                </a:solidFill>
              </a:rPr>
              <a:t>Определение потенциальной  энергии. От чего зависит?</a:t>
            </a:r>
          </a:p>
          <a:p>
            <a:pPr marL="514350" indent="-514350">
              <a:buAutoNum type="arabicPeriod"/>
            </a:pPr>
            <a:r>
              <a:rPr lang="ru-RU" sz="5500" b="1" dirty="0" smtClean="0">
                <a:solidFill>
                  <a:schemeClr val="tx2">
                    <a:lumMod val="75000"/>
                  </a:schemeClr>
                </a:solidFill>
              </a:rPr>
              <a:t>Какой энергией обладает пассажир, летящий в самолете, относительно Земли? Относительно самолета?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00562" y="857232"/>
            <a:ext cx="4429156" cy="5786478"/>
          </a:xfrm>
          <a:ln w="50800">
            <a:solidFill>
              <a:schemeClr val="accent2">
                <a:lumMod val="60000"/>
                <a:lumOff val="4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Задачи для практиков</a:t>
            </a:r>
          </a:p>
          <a:p>
            <a:pPr algn="just"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1 уровень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Чему равна потенциальная энергия  тела массой     200 кг на высоте 100 м?</a:t>
            </a:r>
          </a:p>
          <a:p>
            <a:pPr algn="just"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2 уровень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Чему равна кинетическая  энергия  тела массой 2т, движущегося со скоростью  40 м/с?</a:t>
            </a:r>
          </a:p>
          <a:p>
            <a:pPr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3  Уровень </a:t>
            </a: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Определите энергию птицы массой  100 г, летящей на высоте 200 м со скоростью  20м/с.</a:t>
            </a:r>
            <a:endParaRPr lang="ru-RU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643174" y="214290"/>
            <a:ext cx="3429024" cy="10715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Простые механизмы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1643050"/>
            <a:ext cx="2571768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рычаг</a:t>
            </a:r>
            <a:endParaRPr lang="ru-RU" sz="3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43636" y="1643050"/>
            <a:ext cx="2571768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наклонная плоскость</a:t>
            </a:r>
            <a:endParaRPr lang="ru-RU" sz="2800" b="1" dirty="0"/>
          </a:p>
        </p:txBody>
      </p:sp>
      <p:sp>
        <p:nvSpPr>
          <p:cNvPr id="12" name="Стрелка вниз 11"/>
          <p:cNvSpPr/>
          <p:nvPr/>
        </p:nvSpPr>
        <p:spPr>
          <a:xfrm rot="2593537">
            <a:off x="2118990" y="1097420"/>
            <a:ext cx="500066" cy="54492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9012512">
            <a:off x="6124042" y="1024183"/>
            <a:ext cx="500066" cy="558298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7215206" y="2643182"/>
            <a:ext cx="500066" cy="4286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1571604" y="2571744"/>
            <a:ext cx="500066" cy="50006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-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-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19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357158" y="3143248"/>
            <a:ext cx="3286148" cy="1428760"/>
            <a:chOff x="357158" y="3143248"/>
            <a:chExt cx="3286148" cy="1428760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357158" y="3143248"/>
              <a:ext cx="3286148" cy="1428760"/>
            </a:xfrm>
            <a:prstGeom prst="roundRect">
              <a:avLst/>
            </a:prstGeom>
            <a:solidFill>
              <a:schemeClr val="bg1"/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grpSp>
          <p:nvGrpSpPr>
            <p:cNvPr id="31" name="Группа 30"/>
            <p:cNvGrpSpPr/>
            <p:nvPr/>
          </p:nvGrpSpPr>
          <p:grpSpPr>
            <a:xfrm>
              <a:off x="571472" y="3357562"/>
              <a:ext cx="3000396" cy="857256"/>
              <a:chOff x="714348" y="3857628"/>
              <a:chExt cx="3000396" cy="857256"/>
            </a:xfrm>
          </p:grpSpPr>
          <p:sp>
            <p:nvSpPr>
              <p:cNvPr id="23" name="Прямоугольник 22"/>
              <p:cNvSpPr/>
              <p:nvPr/>
            </p:nvSpPr>
            <p:spPr>
              <a:xfrm>
                <a:off x="714348" y="3857628"/>
                <a:ext cx="3000396" cy="1428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Равнобедренный треугольник 23"/>
              <p:cNvSpPr/>
              <p:nvPr/>
            </p:nvSpPr>
            <p:spPr>
              <a:xfrm>
                <a:off x="1928794" y="4071942"/>
                <a:ext cx="285752" cy="14287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>
                <a:off x="928662" y="4071942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928662" y="4429132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3214678" y="4143380"/>
                <a:ext cx="285752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5" name="Группа 34"/>
          <p:cNvGrpSpPr/>
          <p:nvPr/>
        </p:nvGrpSpPr>
        <p:grpSpPr>
          <a:xfrm>
            <a:off x="5500694" y="3143248"/>
            <a:ext cx="3429024" cy="1357322"/>
            <a:chOff x="5500694" y="3143248"/>
            <a:chExt cx="3429024" cy="1357322"/>
          </a:xfrm>
        </p:grpSpPr>
        <p:grpSp>
          <p:nvGrpSpPr>
            <p:cNvPr id="32" name="Группа 31"/>
            <p:cNvGrpSpPr/>
            <p:nvPr/>
          </p:nvGrpSpPr>
          <p:grpSpPr>
            <a:xfrm>
              <a:off x="5500694" y="3143248"/>
              <a:ext cx="3429024" cy="1357322"/>
              <a:chOff x="5286380" y="3500438"/>
              <a:chExt cx="3429024" cy="1357322"/>
            </a:xfrm>
          </p:grpSpPr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5286380" y="3500438"/>
                <a:ext cx="3429024" cy="1357322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 dirty="0"/>
              </a:p>
            </p:txBody>
          </p:sp>
          <p:sp>
            <p:nvSpPr>
              <p:cNvPr id="28" name="Прямоугольный треугольник 27"/>
              <p:cNvSpPr/>
              <p:nvPr/>
            </p:nvSpPr>
            <p:spPr>
              <a:xfrm>
                <a:off x="5572132" y="3714752"/>
                <a:ext cx="2500330" cy="642942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9" name="Прямоугольник 28"/>
            <p:cNvSpPr/>
            <p:nvPr/>
          </p:nvSpPr>
          <p:spPr>
            <a:xfrm rot="987497">
              <a:off x="6745375" y="3279671"/>
              <a:ext cx="500066" cy="28575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39" name="Схема 38"/>
          <p:cNvGraphicFramePr/>
          <p:nvPr/>
        </p:nvGraphicFramePr>
        <p:xfrm>
          <a:off x="857224" y="4857760"/>
          <a:ext cx="3405190" cy="1746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2" descr="C:\Program Files\Microsoft Office\MEDIA\CAGCAT10\j0293570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4786322"/>
            <a:ext cx="1285884" cy="1857388"/>
          </a:xfrm>
          <a:prstGeom prst="rect">
            <a:avLst/>
          </a:prstGeom>
          <a:noFill/>
        </p:spPr>
      </p:pic>
      <p:graphicFrame>
        <p:nvGraphicFramePr>
          <p:cNvPr id="40" name="Схема 39"/>
          <p:cNvGraphicFramePr/>
          <p:nvPr/>
        </p:nvGraphicFramePr>
        <p:xfrm>
          <a:off x="5072066" y="4714884"/>
          <a:ext cx="3833850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27" name="PubTriangle"/>
          <p:cNvSpPr>
            <a:spLocks noEditPoints="1" noChangeArrowheads="1"/>
          </p:cNvSpPr>
          <p:nvPr/>
        </p:nvSpPr>
        <p:spPr bwMode="auto">
          <a:xfrm>
            <a:off x="4857752" y="5572140"/>
            <a:ext cx="1057276" cy="842962"/>
          </a:xfrm>
          <a:custGeom>
            <a:avLst/>
            <a:gdLst>
              <a:gd name="G0" fmla="+- 0 0 0"/>
              <a:gd name="G1" fmla="*/ 10800 1 2"/>
              <a:gd name="G2" fmla="*/ G1 10800 21600"/>
              <a:gd name="G3" fmla="+- 10800 0 G2"/>
              <a:gd name="G4" fmla="+- 10800 0 0"/>
              <a:gd name="G5" fmla="+- G1 10800 0"/>
              <a:gd name="G6" fmla="*/ 10800 1 2"/>
              <a:gd name="G7" fmla="+- 10800 0 0"/>
              <a:gd name="G8" fmla="+- G2 G6 G1"/>
              <a:gd name="G9" fmla="+- G8 10800 0"/>
              <a:gd name="G10" fmla="+- G6 10800 0"/>
              <a:gd name="T0" fmla="*/ 10800 w 21600"/>
              <a:gd name="T1" fmla="*/ 0 h 21600"/>
              <a:gd name="T2" fmla="*/ 5400 w 21600"/>
              <a:gd name="T3" fmla="*/ 10800 h 21600"/>
              <a:gd name="T4" fmla="*/ 0 w 21600"/>
              <a:gd name="T5" fmla="*/ 21600 h 21600"/>
              <a:gd name="T6" fmla="*/ 10800 w 21600"/>
              <a:gd name="T7" fmla="*/ 16200 h 21600"/>
              <a:gd name="T8" fmla="*/ 21600 w 21600"/>
              <a:gd name="T9" fmla="*/ 10800 h 21600"/>
              <a:gd name="T10" fmla="*/ 16200 w 21600"/>
              <a:gd name="T11" fmla="*/ 5400 h 21600"/>
              <a:gd name="T12" fmla="*/ G3 w 21600"/>
              <a:gd name="T13" fmla="*/ G6 h 21600"/>
              <a:gd name="T14" fmla="*/ G5 w 21600"/>
              <a:gd name="T15" fmla="*/ G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0" y="21600"/>
                </a:lnTo>
                <a:lnTo>
                  <a:pt x="21600" y="1080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48" name="Прямая соединительная линия 47"/>
          <p:cNvCxnSpPr>
            <a:stCxn id="43" idx="1"/>
            <a:endCxn id="43" idx="5"/>
          </p:cNvCxnSpPr>
          <p:nvPr/>
        </p:nvCxnSpPr>
        <p:spPr>
          <a:xfrm rot="5400000" flipH="1">
            <a:off x="5166497" y="4966733"/>
            <a:ext cx="83358" cy="387382"/>
          </a:xfrm>
          <a:prstGeom prst="line">
            <a:avLst/>
          </a:prstGeom>
          <a:ln w="508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Группа 59"/>
          <p:cNvGrpSpPr/>
          <p:nvPr/>
        </p:nvGrpSpPr>
        <p:grpSpPr>
          <a:xfrm rot="2916778">
            <a:off x="4677942" y="4472448"/>
            <a:ext cx="714380" cy="1747677"/>
            <a:chOff x="4094376" y="1824199"/>
            <a:chExt cx="714380" cy="1747677"/>
          </a:xfrm>
          <a:solidFill>
            <a:schemeClr val="bg2">
              <a:lumMod val="90000"/>
            </a:schemeClr>
          </a:solidFill>
        </p:grpSpPr>
        <p:sp>
          <p:nvSpPr>
            <p:cNvPr id="41" name="Равнобедренный треугольник 40"/>
            <p:cNvSpPr/>
            <p:nvPr/>
          </p:nvSpPr>
          <p:spPr>
            <a:xfrm rot="10800000">
              <a:off x="4214810" y="2285992"/>
              <a:ext cx="428628" cy="1285884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Хорда 41"/>
            <p:cNvSpPr/>
            <p:nvPr/>
          </p:nvSpPr>
          <p:spPr>
            <a:xfrm rot="6708845">
              <a:off x="4130095" y="1788480"/>
              <a:ext cx="642942" cy="714380"/>
            </a:xfrm>
            <a:prstGeom prst="chor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олилиния 42"/>
            <p:cNvSpPr/>
            <p:nvPr/>
          </p:nvSpPr>
          <p:spPr>
            <a:xfrm>
              <a:off x="4267200" y="2299855"/>
              <a:ext cx="360218" cy="263236"/>
            </a:xfrm>
            <a:custGeom>
              <a:avLst/>
              <a:gdLst>
                <a:gd name="connsiteX0" fmla="*/ 360218 w 360218"/>
                <a:gd name="connsiteY0" fmla="*/ 0 h 263236"/>
                <a:gd name="connsiteX1" fmla="*/ 318655 w 360218"/>
                <a:gd name="connsiteY1" fmla="*/ 27709 h 263236"/>
                <a:gd name="connsiteX2" fmla="*/ 166255 w 360218"/>
                <a:gd name="connsiteY2" fmla="*/ 180109 h 263236"/>
                <a:gd name="connsiteX3" fmla="*/ 83127 w 360218"/>
                <a:gd name="connsiteY3" fmla="*/ 207818 h 263236"/>
                <a:gd name="connsiteX4" fmla="*/ 41564 w 360218"/>
                <a:gd name="connsiteY4" fmla="*/ 221672 h 263236"/>
                <a:gd name="connsiteX5" fmla="*/ 0 w 360218"/>
                <a:gd name="connsiteY5" fmla="*/ 263236 h 263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0218" h="263236">
                  <a:moveTo>
                    <a:pt x="360218" y="0"/>
                  </a:moveTo>
                  <a:cubicBezTo>
                    <a:pt x="346364" y="9236"/>
                    <a:pt x="330857" y="16379"/>
                    <a:pt x="318655" y="27709"/>
                  </a:cubicBezTo>
                  <a:cubicBezTo>
                    <a:pt x="266010" y="76594"/>
                    <a:pt x="234410" y="157391"/>
                    <a:pt x="166255" y="180109"/>
                  </a:cubicBezTo>
                  <a:lnTo>
                    <a:pt x="83127" y="207818"/>
                  </a:lnTo>
                  <a:lnTo>
                    <a:pt x="41564" y="221672"/>
                  </a:lnTo>
                  <a:lnTo>
                    <a:pt x="0" y="263236"/>
                  </a:ln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2" name="Прямая соединительная линия 51"/>
            <p:cNvCxnSpPr/>
            <p:nvPr/>
          </p:nvCxnSpPr>
          <p:spPr>
            <a:xfrm flipH="1">
              <a:off x="4286248" y="2571744"/>
              <a:ext cx="318655" cy="235527"/>
            </a:xfrm>
            <a:prstGeom prst="line">
              <a:avLst/>
            </a:prstGeom>
            <a:grpFill/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>
              <a:stCxn id="41" idx="1"/>
            </p:cNvCxnSpPr>
            <p:nvPr/>
          </p:nvCxnSpPr>
          <p:spPr>
            <a:xfrm flipH="1">
              <a:off x="4357686" y="2928934"/>
              <a:ext cx="178595" cy="142876"/>
            </a:xfrm>
            <a:prstGeom prst="line">
              <a:avLst/>
            </a:prstGeom>
            <a:grpFill/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9" grpId="0" animBg="1"/>
      <p:bldP spid="20" grpId="0" animBg="1"/>
      <p:bldGraphic spid="39" grpId="0">
        <p:bldAsOne/>
      </p:bldGraphic>
      <p:bldGraphic spid="40" grpId="0">
        <p:bldAsOne/>
      </p:bldGraphic>
      <p:bldP spid="10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Рычаг. Условие равновесия рычага.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При каком условии рычаг будет находиться в равновесии?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(3 балла)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можно сказать об отношении сил и отношении длин плеч этих сил?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(4 балла)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На основе экспериментальных данных получить формулу, выражающую условие равновесия рычага.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(5 баллов)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60" y="5286388"/>
          <a:ext cx="8358246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041"/>
                <a:gridCol w="1393041"/>
                <a:gridCol w="1393041"/>
                <a:gridCol w="1393041"/>
                <a:gridCol w="1393041"/>
                <a:gridCol w="1393041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№ </a:t>
                      </a:r>
                      <a:r>
                        <a:rPr lang="ru-RU" sz="2800" dirty="0" err="1" smtClean="0"/>
                        <a:t>п</a:t>
                      </a:r>
                      <a:r>
                        <a:rPr lang="ru-RU" sz="2800" dirty="0" smtClean="0"/>
                        <a:t>/</a:t>
                      </a:r>
                      <a:r>
                        <a:rPr lang="ru-RU" sz="2800" dirty="0" err="1" smtClean="0"/>
                        <a:t>п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</a:t>
                      </a:r>
                      <a:r>
                        <a:rPr lang="en-US" sz="2800" baseline="-25000" dirty="0" smtClean="0"/>
                        <a:t>1</a:t>
                      </a:r>
                      <a:r>
                        <a:rPr lang="ru-RU" sz="2800" baseline="-25000" dirty="0" smtClean="0"/>
                        <a:t> </a:t>
                      </a:r>
                      <a:r>
                        <a:rPr lang="en-US" sz="2800" dirty="0" smtClean="0"/>
                        <a:t>,H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ru-RU" sz="2800" baseline="-25000" dirty="0" smtClean="0"/>
                        <a:t> </a:t>
                      </a:r>
                      <a:r>
                        <a:rPr lang="en-US" sz="2800" dirty="0" smtClean="0"/>
                        <a:t>,H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</a:t>
                      </a:r>
                      <a:r>
                        <a:rPr lang="en-US" sz="2800" baseline="-25000" dirty="0" smtClean="0"/>
                        <a:t>1</a:t>
                      </a:r>
                      <a:r>
                        <a:rPr lang="ru-RU" sz="2800" baseline="-25000" dirty="0" smtClean="0"/>
                        <a:t> </a:t>
                      </a:r>
                      <a:r>
                        <a:rPr lang="en-US" sz="2800" dirty="0" smtClean="0"/>
                        <a:t>,</a:t>
                      </a:r>
                      <a:r>
                        <a:rPr lang="ru-RU" sz="2800" dirty="0" smtClean="0"/>
                        <a:t> см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ru-RU" sz="2800" baseline="-25000" dirty="0" smtClean="0"/>
                        <a:t> </a:t>
                      </a:r>
                      <a:r>
                        <a:rPr lang="en-US" sz="2800" dirty="0" smtClean="0"/>
                        <a:t>,</a:t>
                      </a:r>
                      <a:r>
                        <a:rPr lang="ru-RU" sz="2800" dirty="0" smtClean="0"/>
                        <a:t> см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?</a:t>
                      </a:r>
                      <a:endParaRPr lang="ru-RU" sz="2800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439718"/>
          </a:xfrm>
        </p:spPr>
        <p:txBody>
          <a:bodyPr>
            <a:no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Простые механизмы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42844" y="857232"/>
            <a:ext cx="4352956" cy="5786478"/>
          </a:xfrm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500" b="1" dirty="0" smtClean="0">
                <a:solidFill>
                  <a:schemeClr val="accent2">
                    <a:lumMod val="75000"/>
                  </a:schemeClr>
                </a:solidFill>
              </a:rPr>
              <a:t>Вопросы для теоретиков</a:t>
            </a:r>
          </a:p>
          <a:p>
            <a:pPr marL="514350" indent="-514350">
              <a:buAutoNum type="arabicPeriod"/>
            </a:pPr>
            <a:r>
              <a:rPr lang="ru-RU" sz="4700" dirty="0" smtClean="0">
                <a:solidFill>
                  <a:schemeClr val="tx2">
                    <a:lumMod val="75000"/>
                  </a:schemeClr>
                </a:solidFill>
              </a:rPr>
              <a:t>Что называется простым механизмом?</a:t>
            </a:r>
          </a:p>
          <a:p>
            <a:pPr marL="514350" indent="-514350">
              <a:buAutoNum type="arabicPeriod"/>
            </a:pPr>
            <a:r>
              <a:rPr lang="ru-RU" sz="4700" dirty="0" smtClean="0">
                <a:solidFill>
                  <a:schemeClr val="tx2">
                    <a:lumMod val="75000"/>
                  </a:schemeClr>
                </a:solidFill>
              </a:rPr>
              <a:t>Разновидности простых механизмов.</a:t>
            </a:r>
          </a:p>
          <a:p>
            <a:pPr marL="514350" indent="-514350">
              <a:buAutoNum type="arabicPeriod"/>
            </a:pPr>
            <a:r>
              <a:rPr lang="ru-RU" sz="4700" dirty="0" smtClean="0">
                <a:solidFill>
                  <a:schemeClr val="tx2">
                    <a:lumMod val="75000"/>
                  </a:schemeClr>
                </a:solidFill>
              </a:rPr>
              <a:t>Условие равновесия рычага.</a:t>
            </a:r>
          </a:p>
          <a:p>
            <a:pPr marL="514350" indent="-514350">
              <a:buAutoNum type="arabicPeriod"/>
            </a:pPr>
            <a:r>
              <a:rPr lang="ru-RU" sz="4700" dirty="0" smtClean="0">
                <a:solidFill>
                  <a:schemeClr val="tx2">
                    <a:lumMod val="75000"/>
                  </a:schemeClr>
                </a:solidFill>
              </a:rPr>
              <a:t>Какой выигрыш в силе дает подвижный и неподвижный блок?</a:t>
            </a:r>
          </a:p>
          <a:p>
            <a:pPr marL="514350" indent="-514350">
              <a:buAutoNum type="arabicPeriod"/>
            </a:pPr>
            <a:r>
              <a:rPr lang="ru-RU" sz="4700" dirty="0" smtClean="0">
                <a:solidFill>
                  <a:schemeClr val="tx2">
                    <a:lumMod val="75000"/>
                  </a:schemeClr>
                </a:solidFill>
              </a:rPr>
              <a:t>К какому механизму можно отнести доску?</a:t>
            </a:r>
            <a:endParaRPr lang="ru-RU" sz="47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00562" y="857232"/>
            <a:ext cx="4429156" cy="5786478"/>
          </a:xfrm>
          <a:ln w="50800">
            <a:solidFill>
              <a:schemeClr val="accent2">
                <a:lumMod val="60000"/>
                <a:lumOff val="4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Задачи для практиков</a:t>
            </a:r>
          </a:p>
          <a:p>
            <a:pPr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1 уровень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Будет ли система находиться в равновесии?</a:t>
            </a:r>
          </a:p>
          <a:p>
            <a:pPr>
              <a:buNone/>
            </a:pPr>
            <a:endParaRPr lang="ru-RU" sz="2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2 уровень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Какую силу нужно приложить к правой части рычага, чтобы рычаг находился в равновесии?</a:t>
            </a:r>
          </a:p>
          <a:p>
            <a:pPr>
              <a:buNone/>
            </a:pPr>
            <a:endParaRPr lang="ru-RU" sz="2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F-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?    </a:t>
            </a:r>
          </a:p>
          <a:p>
            <a:pPr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3  уровень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 помощью подвижного блока человек поднимает груз, прикладывая силу 50Н. Какова масса поднимаемого груза?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29454" y="2357430"/>
            <a:ext cx="21431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929454" y="2571744"/>
            <a:ext cx="21431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286380" y="2357430"/>
            <a:ext cx="21431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6" name="Группа 25"/>
          <p:cNvGrpSpPr/>
          <p:nvPr/>
        </p:nvGrpSpPr>
        <p:grpSpPr>
          <a:xfrm>
            <a:off x="5143504" y="2143116"/>
            <a:ext cx="2714644" cy="285752"/>
            <a:chOff x="5143504" y="2143116"/>
            <a:chExt cx="2714644" cy="28575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5143504" y="2143116"/>
              <a:ext cx="2714644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Равнобедренный треугольник 7"/>
            <p:cNvSpPr/>
            <p:nvPr/>
          </p:nvSpPr>
          <p:spPr>
            <a:xfrm>
              <a:off x="6429388" y="2285992"/>
              <a:ext cx="142876" cy="1428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4" name="Прямая соединительная линия 13"/>
            <p:cNvCxnSpPr>
              <a:stCxn id="7" idx="0"/>
              <a:endCxn id="8" idx="0"/>
            </p:cNvCxnSpPr>
            <p:nvPr/>
          </p:nvCxnSpPr>
          <p:spPr>
            <a:xfrm rot="16200000" flipH="1">
              <a:off x="6429388" y="2214554"/>
              <a:ext cx="14287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16200000" flipH="1">
              <a:off x="6715934" y="2213760"/>
              <a:ext cx="14287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H="1">
              <a:off x="7001686" y="2213760"/>
              <a:ext cx="14287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H="1">
              <a:off x="7287438" y="2213760"/>
              <a:ext cx="14287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16200000" flipH="1">
              <a:off x="6144430" y="2213760"/>
              <a:ext cx="14287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H="1">
              <a:off x="5858678" y="2213760"/>
              <a:ext cx="14287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16200000" flipH="1">
              <a:off x="5572926" y="2213760"/>
              <a:ext cx="14287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6200000" flipH="1">
              <a:off x="5287174" y="2213760"/>
              <a:ext cx="14287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7573190" y="2213760"/>
            <a:ext cx="14287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7" name="Группа 26"/>
          <p:cNvGrpSpPr/>
          <p:nvPr/>
        </p:nvGrpSpPr>
        <p:grpSpPr>
          <a:xfrm>
            <a:off x="5286380" y="4071942"/>
            <a:ext cx="2714644" cy="285752"/>
            <a:chOff x="5143504" y="2143116"/>
            <a:chExt cx="2714644" cy="285752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5143504" y="2143116"/>
              <a:ext cx="2714644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Равнобедренный треугольник 28"/>
            <p:cNvSpPr/>
            <p:nvPr/>
          </p:nvSpPr>
          <p:spPr>
            <a:xfrm>
              <a:off x="6429388" y="2285992"/>
              <a:ext cx="142876" cy="1428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0" name="Прямая соединительная линия 29"/>
            <p:cNvCxnSpPr>
              <a:stCxn id="28" idx="0"/>
              <a:endCxn id="29" idx="0"/>
            </p:cNvCxnSpPr>
            <p:nvPr/>
          </p:nvCxnSpPr>
          <p:spPr>
            <a:xfrm rot="16200000" flipH="1">
              <a:off x="6429388" y="2214554"/>
              <a:ext cx="14287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6200000" flipH="1">
              <a:off x="6715934" y="2213760"/>
              <a:ext cx="14287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16200000" flipH="1">
              <a:off x="7001686" y="2213760"/>
              <a:ext cx="14287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6200000" flipH="1">
              <a:off x="7287438" y="2213760"/>
              <a:ext cx="14287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6200000" flipH="1">
              <a:off x="6144430" y="2213760"/>
              <a:ext cx="14287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6200000" flipH="1">
              <a:off x="5858678" y="2213760"/>
              <a:ext cx="14287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6200000" flipH="1">
              <a:off x="5572926" y="2213760"/>
              <a:ext cx="14287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6200000" flipH="1">
              <a:off x="5287174" y="2213760"/>
              <a:ext cx="14287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1" name="Прямая соединительная линия 40"/>
          <p:cNvCxnSpPr/>
          <p:nvPr/>
        </p:nvCxnSpPr>
        <p:spPr>
          <a:xfrm rot="5400000">
            <a:off x="7715272" y="4143380"/>
            <a:ext cx="14287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7643834" y="4286256"/>
            <a:ext cx="21431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7643834" y="4500570"/>
            <a:ext cx="21431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7643834" y="4714884"/>
            <a:ext cx="21431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 стрелкой 45"/>
          <p:cNvCxnSpPr/>
          <p:nvPr/>
        </p:nvCxnSpPr>
        <p:spPr>
          <a:xfrm rot="5400000">
            <a:off x="5750727" y="4536289"/>
            <a:ext cx="642942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КПД простого механизма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                                               </a:t>
            </a: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F</a:t>
            </a:r>
            <a:endParaRPr lang="ru-RU" sz="4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h</a:t>
            </a:r>
            <a:endParaRPr lang="ru-RU" sz="4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4286248" y="4071942"/>
            <a:ext cx="4143404" cy="1928826"/>
          </a:xfrm>
          <a:prstGeom prst="rt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     </a:t>
            </a:r>
            <a:r>
              <a:rPr lang="el-GR" sz="4400" dirty="0" smtClean="0"/>
              <a:t>α</a:t>
            </a:r>
            <a:endParaRPr lang="ru-RU" sz="4400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5438028" y="4326652"/>
            <a:ext cx="2125350" cy="921112"/>
            <a:chOff x="5438028" y="4326652"/>
            <a:chExt cx="2125350" cy="921112"/>
          </a:xfrm>
        </p:grpSpPr>
        <p:sp>
          <p:nvSpPr>
            <p:cNvPr id="7" name="Скругленный прямоугольник 6"/>
            <p:cNvSpPr/>
            <p:nvPr/>
          </p:nvSpPr>
          <p:spPr>
            <a:xfrm rot="1531550">
              <a:off x="6634684" y="4747698"/>
              <a:ext cx="928694" cy="500066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Стрелка влево 8"/>
            <p:cNvSpPr/>
            <p:nvPr/>
          </p:nvSpPr>
          <p:spPr>
            <a:xfrm rot="1487945">
              <a:off x="5438028" y="4326652"/>
              <a:ext cx="1285884" cy="324536"/>
            </a:xfrm>
            <a:prstGeom prst="lef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Дуга 9"/>
          <p:cNvSpPr/>
          <p:nvPr/>
        </p:nvSpPr>
        <p:spPr>
          <a:xfrm rot="16027228">
            <a:off x="7125587" y="5623558"/>
            <a:ext cx="714380" cy="642942"/>
          </a:xfrm>
          <a:prstGeom prst="arc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14612" y="1285860"/>
            <a:ext cx="3929090" cy="135732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η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=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</a:t>
            </a:r>
            <a:r>
              <a:rPr lang="ru-RU" sz="4000" b="1" baseline="-25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/А</a:t>
            </a:r>
            <a:r>
              <a:rPr lang="ru-RU" sz="40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*100%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000232" y="5357826"/>
            <a:ext cx="1000132" cy="50006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142976" y="4357694"/>
            <a:ext cx="214314" cy="178595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4286256"/>
            <a:ext cx="100013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42976" y="5929330"/>
            <a:ext cx="2000264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7158" y="3714752"/>
            <a:ext cx="1000132" cy="50006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>
            <a:off x="2357422" y="4572008"/>
            <a:ext cx="285752" cy="714380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429388" y="3143248"/>
            <a:ext cx="2071702" cy="7143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</a:t>
            </a:r>
            <a:r>
              <a:rPr lang="ru-RU" sz="3200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=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F*S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571604" y="3143248"/>
            <a:ext cx="1785950" cy="7143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r>
              <a:rPr lang="ru-RU" sz="3200" b="1" baseline="-25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mgh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3" name="Стрелка вниз 22"/>
          <p:cNvSpPr/>
          <p:nvPr/>
        </p:nvSpPr>
        <p:spPr>
          <a:xfrm rot="2336612">
            <a:off x="2479929" y="2602893"/>
            <a:ext cx="270780" cy="4855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8911494">
            <a:off x="6704018" y="2596626"/>
            <a:ext cx="270780" cy="4855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 задач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Груз, масса которого 1,2 кг, ученик равномерно переместил к вершине наклонной плоскости длиной 0,8 м и высотой 0,2 м. Динамометр, прикрепленной к грузу показал 5,4 Н. Каков КПД установки?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(2 уровень)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 помощью неподвижного блока груз массой 100кг поднят на высоту 5 м. определите совершенную при этом работу, если коэффициент полезного действия равен 70%?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(3 уровень)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«Золотое правило» механики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Задание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Собрать установку для поднятия груза 300 г на высоту 30 см.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Рассчитайте полезную работу.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Рассчитайте затраченную работу.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Сравните приложенные силы.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Сравните полезный и пройденный путь.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Сравните совершенную и полезные работы.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Рассчитайте КПД установки.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Сделайте общий вывод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2.BMP"/>
          <p:cNvPicPr>
            <a:picLocks noGrp="1" noChangeAspect="1"/>
          </p:cNvPicPr>
          <p:nvPr>
            <p:ph idx="1"/>
          </p:nvPr>
        </p:nvPicPr>
        <p:blipFill>
          <a:blip r:embed="rId3"/>
          <a:srcRect t="7093" r="54432" b="11820"/>
          <a:stretch>
            <a:fillRect/>
          </a:stretch>
        </p:blipFill>
        <p:spPr>
          <a:xfrm>
            <a:off x="142844" y="0"/>
            <a:ext cx="8215370" cy="685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928662" y="4071942"/>
            <a:ext cx="314327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Физический океан</a:t>
            </a:r>
            <a:endParaRPr lang="ru-RU" sz="3200" b="1" cap="none" spc="0" dirty="0">
              <a:ln/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00760" y="1643050"/>
            <a:ext cx="271051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Физический океан</a:t>
            </a:r>
            <a:endParaRPr lang="ru-RU" sz="2800" b="1" cap="none" spc="0" dirty="0">
              <a:ln/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85984" y="500042"/>
            <a:ext cx="17072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о. Теория</a:t>
            </a:r>
            <a:endParaRPr lang="ru-RU" sz="28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14744" y="3429000"/>
            <a:ext cx="21330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о. Практика</a:t>
            </a:r>
            <a:endParaRPr lang="ru-RU" sz="28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500430" y="1000108"/>
            <a:ext cx="785818" cy="4286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214678" y="1071546"/>
            <a:ext cx="214314" cy="21431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286248" y="1142984"/>
            <a:ext cx="214314" cy="214314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072066" y="1428736"/>
            <a:ext cx="214314" cy="214314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286248" y="2143116"/>
            <a:ext cx="214314" cy="214314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286512" y="3429000"/>
            <a:ext cx="214314" cy="214314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500694" y="3143248"/>
            <a:ext cx="214314" cy="214314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500826" y="4071942"/>
            <a:ext cx="214314" cy="214314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929322" y="4572008"/>
            <a:ext cx="214314" cy="214314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500694" y="5357826"/>
            <a:ext cx="214314" cy="21431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2086169">
            <a:off x="4576208" y="1182030"/>
            <a:ext cx="521673" cy="4286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8080699">
            <a:off x="4429124" y="1714488"/>
            <a:ext cx="785818" cy="4286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2037551">
            <a:off x="4392453" y="2548963"/>
            <a:ext cx="1215805" cy="4286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705198">
            <a:off x="5787651" y="3161907"/>
            <a:ext cx="487152" cy="4286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4115613">
            <a:off x="6385307" y="3654912"/>
            <a:ext cx="317268" cy="4286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rot="8130099">
            <a:off x="6167022" y="4217317"/>
            <a:ext cx="386329" cy="4286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7006053">
            <a:off x="5570802" y="4865476"/>
            <a:ext cx="441170" cy="4286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571736" y="1285860"/>
            <a:ext cx="113887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Работа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429124" y="642918"/>
            <a:ext cx="133241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</a:t>
            </a:r>
            <a:r>
              <a:rPr lang="ru-R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ощность</a:t>
            </a:r>
            <a:endParaRPr lang="ru-RU" sz="2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786314" y="1214422"/>
            <a:ext cx="200026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Энергия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142976" y="2000240"/>
            <a:ext cx="335758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Закон сохранения энергии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429256" y="2857496"/>
            <a:ext cx="264320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Простые механизмы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072198" y="3286124"/>
            <a:ext cx="178595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Рычаг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429388" y="3929066"/>
            <a:ext cx="113887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КПД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143240" y="5715016"/>
            <a:ext cx="464347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«Золотое правило» механики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7" name="Блок-схема: магнитный диск 36"/>
          <p:cNvSpPr/>
          <p:nvPr/>
        </p:nvSpPr>
        <p:spPr>
          <a:xfrm>
            <a:off x="5357818" y="5357826"/>
            <a:ext cx="571504" cy="285752"/>
          </a:xfrm>
          <a:prstGeom prst="flowChartMagneticDis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Физический диктант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Вариант 1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Механическая работа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Кинетическая энергия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Условие равновесия рычага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Скорость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Сила тяжести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Вариант 2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Мощность.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Потенциальная энергия.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КПД механизма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Масса тела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Давление твердого тела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4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Путевой листок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214282" y="714356"/>
          <a:ext cx="8715436" cy="5502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4"/>
                <a:gridCol w="5800396"/>
                <a:gridCol w="907863"/>
                <a:gridCol w="1149923"/>
              </a:tblGrid>
              <a:tr h="45948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№</a:t>
                      </a:r>
                      <a:endParaRPr lang="ru-RU" sz="2000" dirty="0"/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Название остановки</a:t>
                      </a:r>
                      <a:endParaRPr lang="ru-RU" sz="2000" dirty="0"/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балл</a:t>
                      </a:r>
                      <a:endParaRPr lang="ru-RU" sz="2000" dirty="0"/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роспись</a:t>
                      </a:r>
                      <a:endParaRPr lang="ru-RU" sz="2000" dirty="0"/>
                    </a:p>
                  </a:txBody>
                  <a:tcPr marL="95763" marR="95763"/>
                </a:tc>
              </a:tr>
              <a:tr h="42703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hlinkClick r:id="rId2" action="ppaction://hlinksldjump"/>
                        </a:rPr>
                        <a:t>Механическая работа</a:t>
                      </a:r>
                      <a:endParaRPr lang="ru-RU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5763" marR="95763"/>
                </a:tc>
              </a:tr>
              <a:tr h="42703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hlinkClick r:id="rId3" action="ppaction://hlinksldjump"/>
                        </a:rPr>
                        <a:t>Мощность</a:t>
                      </a:r>
                      <a:endParaRPr lang="ru-RU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5763" marR="95763"/>
                </a:tc>
              </a:tr>
              <a:tr h="43699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hlinkClick r:id="rId4" action="ppaction://hlinksldjump"/>
                        </a:rPr>
                        <a:t>Кинетическая и потенциальная</a:t>
                      </a:r>
                      <a:r>
                        <a:rPr lang="ru-RU" sz="2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hlinkClick r:id="rId4" action="ppaction://hlinksldjump"/>
                        </a:rPr>
                        <a:t> энергия</a:t>
                      </a:r>
                      <a:endParaRPr lang="ru-RU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5763" marR="95763"/>
                </a:tc>
              </a:tr>
              <a:tr h="42703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hlinkClick r:id="rId5" action="ppaction://hlinksldjump"/>
                        </a:rPr>
                        <a:t>Закон сохранения механической энергии</a:t>
                      </a:r>
                      <a:endParaRPr lang="ru-RU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5763" marR="95763"/>
                </a:tc>
              </a:tr>
              <a:tr h="42703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hlinkClick r:id="rId6" action="ppaction://hlinksldjump"/>
                        </a:rPr>
                        <a:t>Простые механизмы</a:t>
                      </a:r>
                      <a:endParaRPr lang="ru-RU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5763" marR="95763"/>
                </a:tc>
              </a:tr>
              <a:tr h="762553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ru-RU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hlinkClick r:id="rId7" action="ppaction://hlinksldjump"/>
                        </a:rPr>
                        <a:t>Рычаг. Выяснение условия равновесия рычага</a:t>
                      </a:r>
                      <a:endParaRPr lang="ru-RU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5763" marR="95763"/>
                </a:tc>
              </a:tr>
              <a:tr h="42703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7</a:t>
                      </a:r>
                      <a:endParaRPr lang="ru-RU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hlinkClick r:id="rId8" action="ppaction://hlinksldjump"/>
                        </a:rPr>
                        <a:t>КПД простого механизма</a:t>
                      </a:r>
                      <a:endParaRPr lang="ru-RU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5763" marR="95763"/>
                </a:tc>
              </a:tr>
              <a:tr h="42703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ru-RU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hlinkClick r:id="rId9" action="ppaction://hlinksldjump"/>
                        </a:rPr>
                        <a:t>«Золотое правило» механики </a:t>
                      </a:r>
                      <a:endParaRPr lang="ru-RU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5763" marR="95763"/>
                </a:tc>
              </a:tr>
              <a:tr h="42703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9</a:t>
                      </a:r>
                      <a:endParaRPr lang="ru-RU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hlinkClick r:id="rId10" action="ppaction://hlinksldjump"/>
                        </a:rPr>
                        <a:t>Решение задач</a:t>
                      </a:r>
                      <a:endParaRPr lang="ru-RU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5763" marR="95763"/>
                </a:tc>
              </a:tr>
              <a:tr h="42703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</a:t>
                      </a:r>
                      <a:endParaRPr lang="ru-RU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Контрольная работа</a:t>
                      </a:r>
                      <a:endParaRPr lang="ru-RU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5763" marR="95763"/>
                </a:tc>
              </a:tr>
              <a:tr h="42703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11</a:t>
                      </a:r>
                      <a:endParaRPr lang="ru-RU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Применение простых механизмов</a:t>
                      </a:r>
                      <a:endParaRPr lang="ru-RU" sz="2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95763" marR="95763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5763" marR="95763"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428728" y="5286388"/>
            <a:ext cx="178595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Механическая работа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282" y="1571612"/>
            <a:ext cx="4210080" cy="492922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А</a:t>
            </a:r>
            <a:r>
              <a:rPr lang="ru-RU" dirty="0" smtClean="0"/>
              <a:t> – механическая работа,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F</a:t>
            </a:r>
            <a:r>
              <a:rPr lang="ru-RU" dirty="0" smtClean="0"/>
              <a:t> – сила, действующая на тело (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ru-RU" dirty="0" smtClean="0"/>
              <a:t>),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r>
              <a:rPr lang="ru-RU" dirty="0" smtClean="0"/>
              <a:t> – путь, пройденный телом под действием данной силы (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ru-RU" dirty="0" smtClean="0"/>
              <a:t>)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81518" cy="490063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Условие совершение работы</a:t>
            </a:r>
            <a:endParaRPr lang="ru-RU" b="1" dirty="0">
              <a:solidFill>
                <a:schemeClr val="accent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00100" y="5286388"/>
            <a:ext cx="2428892" cy="8572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А=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F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*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  <a:endParaRPr lang="ru-RU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" name="Группа 24"/>
          <p:cNvGrpSpPr/>
          <p:nvPr/>
        </p:nvGrpSpPr>
        <p:grpSpPr>
          <a:xfrm>
            <a:off x="4786314" y="2571744"/>
            <a:ext cx="3143272" cy="1814170"/>
            <a:chOff x="5214942" y="2571744"/>
            <a:chExt cx="3143272" cy="1814170"/>
          </a:xfrm>
        </p:grpSpPr>
        <p:grpSp>
          <p:nvGrpSpPr>
            <p:cNvPr id="3" name="Группа 20"/>
            <p:cNvGrpSpPr/>
            <p:nvPr/>
          </p:nvGrpSpPr>
          <p:grpSpPr>
            <a:xfrm>
              <a:off x="5214942" y="2571744"/>
              <a:ext cx="3143272" cy="1814170"/>
              <a:chOff x="4643438" y="2786058"/>
              <a:chExt cx="3143272" cy="1814170"/>
            </a:xfrm>
          </p:grpSpPr>
          <p:pic>
            <p:nvPicPr>
              <p:cNvPr id="1026" name="Picture 2" descr="C:\Program Files\Microsoft Office\MEDIA\CAGCAT10\j0183328.wm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643438" y="2786058"/>
                <a:ext cx="1805940" cy="1814170"/>
              </a:xfrm>
              <a:prstGeom prst="rect">
                <a:avLst/>
              </a:prstGeom>
              <a:noFill/>
            </p:spPr>
          </p:pic>
          <p:sp>
            <p:nvSpPr>
              <p:cNvPr id="10" name="Стрелка вправо 9"/>
              <p:cNvSpPr/>
              <p:nvPr/>
            </p:nvSpPr>
            <p:spPr>
              <a:xfrm>
                <a:off x="6215074" y="3643314"/>
                <a:ext cx="1571636" cy="285752"/>
              </a:xfrm>
              <a:prstGeom prst="rightArrow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7143768" y="2928934"/>
                <a:ext cx="508473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en-US" sz="5400" b="1" cap="none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F</a:t>
                </a:r>
                <a:endParaRPr lang="ru-RU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</p:grpSp>
        <p:cxnSp>
          <p:nvCxnSpPr>
            <p:cNvPr id="13" name="Прямая со стрелкой 12"/>
            <p:cNvCxnSpPr/>
            <p:nvPr/>
          </p:nvCxnSpPr>
          <p:spPr>
            <a:xfrm>
              <a:off x="7786710" y="2857496"/>
              <a:ext cx="428628" cy="1588"/>
            </a:xfrm>
            <a:prstGeom prst="straightConnector1">
              <a:avLst/>
            </a:prstGeom>
            <a:ln w="508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23"/>
          <p:cNvGrpSpPr/>
          <p:nvPr/>
        </p:nvGrpSpPr>
        <p:grpSpPr>
          <a:xfrm>
            <a:off x="4857752" y="4214818"/>
            <a:ext cx="4002116" cy="1209082"/>
            <a:chOff x="4857752" y="4214818"/>
            <a:chExt cx="4002116" cy="1209082"/>
          </a:xfrm>
        </p:grpSpPr>
        <p:grpSp>
          <p:nvGrpSpPr>
            <p:cNvPr id="12" name="Группа 19"/>
            <p:cNvGrpSpPr/>
            <p:nvPr/>
          </p:nvGrpSpPr>
          <p:grpSpPr>
            <a:xfrm>
              <a:off x="4857752" y="4214818"/>
              <a:ext cx="4002116" cy="642942"/>
              <a:chOff x="4714082" y="4287050"/>
              <a:chExt cx="4002116" cy="642942"/>
            </a:xfrm>
          </p:grpSpPr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>
                <a:off x="4429124" y="4572008"/>
                <a:ext cx="571504" cy="1588"/>
              </a:xfrm>
              <a:prstGeom prst="line">
                <a:avLst/>
              </a:prstGeom>
              <a:ln w="3175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rot="5400000">
                <a:off x="8465371" y="4679165"/>
                <a:ext cx="500066" cy="1588"/>
              </a:xfrm>
              <a:prstGeom prst="line">
                <a:avLst/>
              </a:prstGeom>
              <a:ln w="31750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Прямая со стрелкой 18"/>
            <p:cNvCxnSpPr/>
            <p:nvPr/>
          </p:nvCxnSpPr>
          <p:spPr>
            <a:xfrm>
              <a:off x="4857752" y="4572008"/>
              <a:ext cx="4000528" cy="71438"/>
            </a:xfrm>
            <a:prstGeom prst="straightConnector1">
              <a:avLst/>
            </a:prstGeom>
            <a:ln w="31750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Прямоугольник 21"/>
            <p:cNvSpPr/>
            <p:nvPr/>
          </p:nvSpPr>
          <p:spPr>
            <a:xfrm>
              <a:off x="6572264" y="4500570"/>
              <a:ext cx="51809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S</a:t>
              </a:r>
              <a:endPara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23" name="Скругленный прямоугольник 22"/>
          <p:cNvSpPr/>
          <p:nvPr/>
        </p:nvSpPr>
        <p:spPr>
          <a:xfrm>
            <a:off x="5572132" y="5429264"/>
            <a:ext cx="2571768" cy="8572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Дж=Н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*м</a:t>
            </a:r>
          </a:p>
          <a:p>
            <a:pPr algn="ctr"/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 задач 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Какую работу надо совершить, чтобы поднять ящик массой 20 кг на кузов автомобиля высотой 1,5 м?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(1 уровень)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Лошадь тянет телегу с силой 2 кН. Какой путь она прошла, если при этом была совершена работа 40 кДж?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(2 уровень)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Ястреб, масса которого 500 г, воздушным потоком поднят на высоту 100 м. Определите работу силы, поднявшей птицу.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(3 уровень)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Механическая работа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42844" y="857232"/>
            <a:ext cx="4352956" cy="5786478"/>
          </a:xfrm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</a:rPr>
              <a:t>Вопросы для теоретиков</a:t>
            </a:r>
          </a:p>
          <a:p>
            <a:pPr marL="514350" indent="-514350">
              <a:buAutoNum type="arabicPeriod"/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Что называется работой?</a:t>
            </a:r>
          </a:p>
          <a:p>
            <a:pPr marL="514350" indent="-514350">
              <a:buAutoNum type="arabicPeriod"/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Формула</a:t>
            </a:r>
          </a:p>
          <a:p>
            <a:pPr marL="514350" indent="-514350">
              <a:buAutoNum type="arabicPeriod"/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Единицы измерения</a:t>
            </a:r>
          </a:p>
          <a:p>
            <a:pPr marL="514350" indent="-514350">
              <a:buAutoNum type="arabicPeriod"/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Условия, необходимые для совершения работы.</a:t>
            </a:r>
          </a:p>
          <a:p>
            <a:pPr marL="514350" indent="-514350">
              <a:buAutoNum type="arabicPeriod"/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Половину воды из бочки вычерпал младший брат, другую половину – старший. По- братски ли поступил старший брат?</a:t>
            </a:r>
            <a:endParaRPr lang="ru-RU" sz="3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429124" y="857232"/>
            <a:ext cx="4500594" cy="5786478"/>
          </a:xfrm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</a:rPr>
              <a:t>Задачи для практиков</a:t>
            </a:r>
          </a:p>
          <a:p>
            <a:pPr>
              <a:buNone/>
            </a:pPr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</a:rPr>
              <a:t>1 уровень.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Какую работу совершает сила трения, равная 5 Н, действующая на ящик, при его перемещении на 50 см?</a:t>
            </a:r>
          </a:p>
          <a:p>
            <a:pPr>
              <a:buNone/>
            </a:pPr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</a:rPr>
              <a:t>2 уровень.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Какой путь пройдет тело под действием силы 10 кН, если при этом была совершена работа 2 кДж?</a:t>
            </a:r>
          </a:p>
          <a:p>
            <a:pPr>
              <a:buNone/>
            </a:pPr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</a:rPr>
              <a:t>3 уровень.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 Камень массой  400 г падает на землю с высоты 5 м. Какую работу при этом совершает сила тяжести?</a:t>
            </a:r>
            <a:endParaRPr lang="ru-RU" sz="3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428728" y="5286388"/>
            <a:ext cx="178595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Мощность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282" y="1214422"/>
            <a:ext cx="4210080" cy="53578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– механическая работа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Дж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),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– мощность,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– время совершения работы (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281518" cy="53578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Определение работы через мощность</a:t>
            </a:r>
            <a:endParaRPr lang="ru-RU" b="1" dirty="0">
              <a:solidFill>
                <a:schemeClr val="accent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8662" y="4572008"/>
            <a:ext cx="2428892" cy="8572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A/t</a:t>
            </a:r>
            <a:endParaRPr lang="ru-RU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28662" y="5715016"/>
            <a:ext cx="2571768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Вт=Дж</a:t>
            </a:r>
            <a:r>
              <a:rPr lang="ru-RU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*с</a:t>
            </a:r>
          </a:p>
          <a:p>
            <a:pPr algn="ctr"/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500694" y="2643182"/>
            <a:ext cx="2428892" cy="8572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=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N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*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endParaRPr lang="ru-RU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C:\Program Files\Microsoft Office\MEDIA\CAGCAT10\j019928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857628"/>
            <a:ext cx="1841500" cy="1654175"/>
          </a:xfrm>
          <a:prstGeom prst="rect">
            <a:avLst/>
          </a:prstGeom>
          <a:noFill/>
        </p:spPr>
      </p:pic>
      <p:pic>
        <p:nvPicPr>
          <p:cNvPr id="2053" name="Picture 5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5357826"/>
            <a:ext cx="1000132" cy="1063509"/>
          </a:xfrm>
          <a:prstGeom prst="rect">
            <a:avLst/>
          </a:prstGeom>
          <a:noFill/>
        </p:spPr>
      </p:pic>
      <p:pic>
        <p:nvPicPr>
          <p:cNvPr id="2054" name="Picture 6" descr="C:\Program Files\Microsoft Office\MEDIA\CAGCAT10\j019928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3857628"/>
            <a:ext cx="1840871" cy="1653766"/>
          </a:xfrm>
          <a:prstGeom prst="rect">
            <a:avLst/>
          </a:prstGeom>
          <a:noFill/>
        </p:spPr>
      </p:pic>
      <p:sp>
        <p:nvSpPr>
          <p:cNvPr id="26" name="Скругленный прямоугольник 25"/>
          <p:cNvSpPr/>
          <p:nvPr/>
        </p:nvSpPr>
        <p:spPr>
          <a:xfrm>
            <a:off x="7358082" y="4643446"/>
            <a:ext cx="857256" cy="50006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929190" y="5715016"/>
            <a:ext cx="135318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 мин</a:t>
            </a:r>
            <a:endParaRPr lang="ru-RU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429520" y="5786454"/>
            <a:ext cx="135318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9 мин</a:t>
            </a:r>
            <a:endParaRPr lang="ru-RU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3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 задач 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Чему равна мощность двигателя, если за 20 минут он совершает работу 60 кДж?          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(1 уровень)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Какую работу может выполнить двигатель велосипеда «Иртыш» мощностью 600 Вт за 5 минут?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(2 уровень)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Определите какую мощность развивает мальчик массой 50 кг, если он поднимется по лестнице на 3 этаж (8 м) за 20 секунд?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(3 уровень)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439718"/>
          </a:xfrm>
        </p:spPr>
        <p:txBody>
          <a:bodyPr>
            <a:no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Мощность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42844" y="857232"/>
            <a:ext cx="4352956" cy="5786478"/>
          </a:xfrm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4500" b="1" dirty="0" smtClean="0">
                <a:solidFill>
                  <a:schemeClr val="accent2">
                    <a:lumMod val="75000"/>
                  </a:schemeClr>
                </a:solidFill>
              </a:rPr>
              <a:t>Вопросы для теоретиков</a:t>
            </a:r>
          </a:p>
          <a:p>
            <a:pPr marL="514350" indent="-514350">
              <a:buAutoNum type="arabicPeriod"/>
            </a:pPr>
            <a:r>
              <a:rPr lang="ru-RU" sz="4700" dirty="0" smtClean="0">
                <a:solidFill>
                  <a:schemeClr val="tx2">
                    <a:lumMod val="75000"/>
                  </a:schemeClr>
                </a:solidFill>
              </a:rPr>
              <a:t>Что называется мощностью?</a:t>
            </a:r>
          </a:p>
          <a:p>
            <a:pPr marL="514350" indent="-514350">
              <a:buAutoNum type="arabicPeriod"/>
            </a:pPr>
            <a:r>
              <a:rPr lang="ru-RU" sz="4700" dirty="0" smtClean="0">
                <a:solidFill>
                  <a:schemeClr val="tx2">
                    <a:lumMod val="75000"/>
                  </a:schemeClr>
                </a:solidFill>
              </a:rPr>
              <a:t>Формула</a:t>
            </a:r>
          </a:p>
          <a:p>
            <a:pPr marL="514350" indent="-514350">
              <a:buAutoNum type="arabicPeriod"/>
            </a:pPr>
            <a:r>
              <a:rPr lang="ru-RU" sz="4700" dirty="0" smtClean="0">
                <a:solidFill>
                  <a:schemeClr val="tx2">
                    <a:lumMod val="75000"/>
                  </a:schemeClr>
                </a:solidFill>
              </a:rPr>
              <a:t>Единицы измерения</a:t>
            </a:r>
          </a:p>
          <a:p>
            <a:pPr marL="514350" indent="-514350">
              <a:buAutoNum type="arabicPeriod"/>
            </a:pPr>
            <a:r>
              <a:rPr lang="ru-RU" sz="4700" dirty="0" smtClean="0">
                <a:solidFill>
                  <a:schemeClr val="tx2">
                    <a:lumMod val="75000"/>
                  </a:schemeClr>
                </a:solidFill>
              </a:rPr>
              <a:t>Как определить работу двигателя, зная его мощность и время работы?</a:t>
            </a:r>
          </a:p>
          <a:p>
            <a:pPr marL="514350" indent="-514350">
              <a:buAutoNum type="arabicPeriod"/>
            </a:pPr>
            <a:r>
              <a:rPr lang="ru-RU" sz="4700" dirty="0" smtClean="0">
                <a:solidFill>
                  <a:schemeClr val="tx2">
                    <a:lumMod val="75000"/>
                  </a:schemeClr>
                </a:solidFill>
              </a:rPr>
              <a:t>Ведро воды из колодца мальчик поднял за 20 с. А девочка тоже ведро – за 25 с. Одинакова ли была совершена работа детьми, одинакова ли их мощность? </a:t>
            </a:r>
            <a:endParaRPr lang="ru-RU" sz="47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00562" y="857232"/>
            <a:ext cx="4429156" cy="5786478"/>
          </a:xfrm>
          <a:ln w="50800">
            <a:solidFill>
              <a:schemeClr val="accent2">
                <a:lumMod val="60000"/>
                <a:lumOff val="4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Задачи для практиков</a:t>
            </a:r>
          </a:p>
          <a:p>
            <a:pPr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1 уровень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Чему равна мощность двигателя, если за 15 минут он совершает работу 90 КДж?</a:t>
            </a:r>
          </a:p>
          <a:p>
            <a:pPr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2 уровень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Определите работу, выполненную  насосом мощностью    50 КВт за 20 минут.</a:t>
            </a:r>
          </a:p>
          <a:p>
            <a:pPr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3  уровень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    Какова мощность насоса, если он откачал из шахты глубиной 60 м воду массой 1т за 10 минут?</a:t>
            </a:r>
            <a:endParaRPr lang="ru-RU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1103</Words>
  <Application>Microsoft Office PowerPoint</Application>
  <PresentationFormat>Экран (4:3)</PresentationFormat>
  <Paragraphs>190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Путешествие за «золотым правилом» механики</vt:lpstr>
      <vt:lpstr>Слайд 2</vt:lpstr>
      <vt:lpstr>Путевой листок</vt:lpstr>
      <vt:lpstr>Механическая работа</vt:lpstr>
      <vt:lpstr>Решение задач </vt:lpstr>
      <vt:lpstr>Механическая работа</vt:lpstr>
      <vt:lpstr>Мощность</vt:lpstr>
      <vt:lpstr>Решение задач </vt:lpstr>
      <vt:lpstr>Мощность</vt:lpstr>
      <vt:lpstr>Энергия  Е– физическая величина, характеризующая способность тела совершать работу</vt:lpstr>
      <vt:lpstr>Слайд 11</vt:lpstr>
      <vt:lpstr>Решение задач </vt:lpstr>
      <vt:lpstr> Энергия </vt:lpstr>
      <vt:lpstr>Слайд 14</vt:lpstr>
      <vt:lpstr>Рычаг. Условие равновесия рычага. </vt:lpstr>
      <vt:lpstr>Простые механизмы</vt:lpstr>
      <vt:lpstr>КПД простого механизма</vt:lpstr>
      <vt:lpstr>Решение задач </vt:lpstr>
      <vt:lpstr>«Золотое правило» механики</vt:lpstr>
      <vt:lpstr>Физический диктант</vt:lpstr>
    </vt:vector>
  </TitlesOfParts>
  <Company>школа 56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Механическая работа</dc:title>
  <dc:creator>школа 56</dc:creator>
  <cp:lastModifiedBy>Шевляковы</cp:lastModifiedBy>
  <cp:revision>43</cp:revision>
  <dcterms:created xsi:type="dcterms:W3CDTF">2008-04-11T06:14:19Z</dcterms:created>
  <dcterms:modified xsi:type="dcterms:W3CDTF">2009-01-13T18:02:22Z</dcterms:modified>
</cp:coreProperties>
</file>