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00CC"/>
    <a:srgbClr val="FF9900"/>
    <a:srgbClr val="6600CC"/>
    <a:srgbClr val="006600"/>
    <a:srgbClr val="008000"/>
    <a:srgbClr val="003300"/>
    <a:srgbClr val="CC00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0" autoAdjust="0"/>
  </p:normalViewPr>
  <p:slideViewPr>
    <p:cSldViewPr>
      <p:cViewPr>
        <p:scale>
          <a:sx n="100" d="100"/>
          <a:sy n="100" d="100"/>
        </p:scale>
        <p:origin x="-2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E5D13-B6E6-4169-A010-844932851BC4}" type="datetimeFigureOut">
              <a:rPr lang="ru-RU" smtClean="0"/>
              <a:pPr/>
              <a:t>14.01.2009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5BD9C-0A4E-4DE5-9A49-BCA727406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2143116"/>
            <a:ext cx="8458200" cy="44291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>    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>В страну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</a:br>
            <a:r>
              <a:rPr lang="en-US" sz="2800" cap="none" dirty="0" smtClean="0">
                <a:solidFill>
                  <a:srgbClr val="FFFF00"/>
                </a:solidFill>
                <a:latin typeface="+mn-lt"/>
              </a:rPr>
              <a:t>Zn(NO</a:t>
            </a:r>
            <a:r>
              <a:rPr lang="en-US" sz="1400" cap="none" dirty="0" smtClean="0">
                <a:solidFill>
                  <a:srgbClr val="FFFF00"/>
                </a:solidFill>
                <a:latin typeface="+mn-lt"/>
              </a:rPr>
              <a:t>3</a:t>
            </a:r>
            <a:r>
              <a:rPr lang="en-US" sz="2800" cap="none" dirty="0" smtClean="0">
                <a:solidFill>
                  <a:srgbClr val="FFFF00"/>
                </a:solidFill>
                <a:latin typeface="+mn-lt"/>
              </a:rPr>
              <a:t>)</a:t>
            </a:r>
            <a:r>
              <a:rPr lang="en-US" sz="1400" cap="none" dirty="0" smtClean="0">
                <a:solidFill>
                  <a:srgbClr val="FFFF00"/>
                </a:solidFill>
                <a:latin typeface="+mn-lt"/>
              </a:rPr>
              <a:t>2</a:t>
            </a:r>
            <a:br>
              <a:rPr lang="en-US" sz="1400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sz="1400" cap="none" dirty="0" smtClean="0">
                <a:solidFill>
                  <a:srgbClr val="FFFF00"/>
                </a:solidFill>
                <a:latin typeface="+mn-lt"/>
              </a:rPr>
              <a:t>                                                                                                                                   </a:t>
            </a:r>
            <a:r>
              <a:rPr lang="en-US" sz="2000" b="1" cap="none" dirty="0" smtClean="0">
                <a:solidFill>
                  <a:srgbClr val="CC00CC"/>
                </a:solidFill>
                <a:latin typeface="+mn-lt"/>
              </a:rPr>
              <a:t>SO</a:t>
            </a:r>
            <a:r>
              <a:rPr lang="en-US" sz="1400" b="1" cap="none" dirty="0" smtClean="0">
                <a:solidFill>
                  <a:srgbClr val="CC00CC"/>
                </a:solidFill>
                <a:latin typeface="+mn-lt"/>
              </a:rPr>
              <a:t>3</a:t>
            </a:r>
            <a:r>
              <a:rPr lang="en-US" sz="1400" cap="none" dirty="0" smtClean="0">
                <a:solidFill>
                  <a:srgbClr val="CC00CC"/>
                </a:solidFill>
                <a:latin typeface="+mn-lt"/>
              </a:rPr>
              <a:t/>
            </a:r>
            <a:br>
              <a:rPr lang="en-US" sz="1400" cap="none" dirty="0" smtClean="0">
                <a:solidFill>
                  <a:srgbClr val="CC00CC"/>
                </a:solidFill>
                <a:latin typeface="+mn-lt"/>
              </a:rPr>
            </a:br>
            <a:r>
              <a:rPr lang="ru-RU" sz="1400" cap="none" dirty="0" smtClean="0">
                <a:solidFill>
                  <a:srgbClr val="CC00CC"/>
                </a:solidFill>
                <a:latin typeface="+mn-lt"/>
              </a:rPr>
              <a:t>                                          </a:t>
            </a:r>
            <a:r>
              <a:rPr lang="ru-RU" sz="4400" cap="none" dirty="0" smtClean="0">
                <a:solidFill>
                  <a:srgbClr val="660066"/>
                </a:solidFill>
                <a:latin typeface="Benguiat" pitchFamily="2" charset="0"/>
              </a:rPr>
              <a:t>Химляндию     </a:t>
            </a:r>
            <a:r>
              <a:rPr lang="ru-RU" sz="2000" cap="none" dirty="0" smtClean="0">
                <a:solidFill>
                  <a:srgbClr val="660066"/>
                </a:solidFill>
                <a:latin typeface="Benguiat" pitchFamily="2" charset="0"/>
              </a:rPr>
              <a:t>             </a:t>
            </a:r>
            <a:r>
              <a:rPr lang="en-US" sz="2000" cap="none" dirty="0" smtClean="0">
                <a:solidFill>
                  <a:srgbClr val="FFC000"/>
                </a:solidFill>
                <a:latin typeface="Benguiat" pitchFamily="2" charset="0"/>
              </a:rPr>
              <a:t>HCI</a:t>
            </a:r>
            <a:br>
              <a:rPr lang="en-US" sz="2000" cap="none" dirty="0" smtClean="0">
                <a:solidFill>
                  <a:srgbClr val="FFC000"/>
                </a:solidFill>
                <a:latin typeface="Benguiat" pitchFamily="2" charset="0"/>
              </a:rPr>
            </a:br>
            <a:r>
              <a:rPr lang="en-US" sz="2000" b="1" cap="none" dirty="0" smtClean="0">
                <a:solidFill>
                  <a:srgbClr val="00B0F0"/>
                </a:solidFill>
              </a:rPr>
              <a:t>NaOH</a:t>
            </a:r>
            <a:br>
              <a:rPr lang="en-US" sz="2000" b="1" cap="none" dirty="0" smtClean="0">
                <a:solidFill>
                  <a:srgbClr val="00B0F0"/>
                </a:solidFill>
              </a:rPr>
            </a:br>
            <a:r>
              <a:rPr lang="en-US" sz="2000" b="1" cap="none" dirty="0" smtClean="0">
                <a:solidFill>
                  <a:srgbClr val="00B0F0"/>
                </a:solidFill>
              </a:rPr>
              <a:t/>
            </a:r>
            <a:br>
              <a:rPr lang="en-US" sz="2000" b="1" cap="none" dirty="0" smtClean="0">
                <a:solidFill>
                  <a:srgbClr val="00B0F0"/>
                </a:solidFill>
              </a:rPr>
            </a:br>
            <a:r>
              <a:rPr lang="en-US" sz="2000" b="1" cap="none" dirty="0" smtClean="0">
                <a:solidFill>
                  <a:srgbClr val="00B0F0"/>
                </a:solidFill>
              </a:rPr>
              <a:t>                                                                                   </a:t>
            </a:r>
            <a:r>
              <a:rPr lang="en-US" sz="1800" b="1" cap="none" dirty="0" smtClean="0">
                <a:solidFill>
                  <a:srgbClr val="008000"/>
                </a:solidFill>
                <a:latin typeface="Benguiat" pitchFamily="2" charset="0"/>
              </a:rPr>
              <a:t>K</a:t>
            </a:r>
            <a:r>
              <a:rPr lang="en-US" sz="1000" b="1" cap="none" dirty="0" smtClean="0">
                <a:solidFill>
                  <a:srgbClr val="008000"/>
                </a:solidFill>
                <a:latin typeface="Benguiat" pitchFamily="2" charset="0"/>
              </a:rPr>
              <a:t>3</a:t>
            </a:r>
            <a:r>
              <a:rPr lang="en-US" sz="1800" b="1" cap="none" dirty="0" smtClean="0">
                <a:solidFill>
                  <a:srgbClr val="008000"/>
                </a:solidFill>
                <a:latin typeface="Benguiat" pitchFamily="2" charset="0"/>
              </a:rPr>
              <a:t>PO</a:t>
            </a:r>
            <a:r>
              <a:rPr lang="en-US" sz="1000" b="1" cap="none" dirty="0" smtClean="0">
                <a:solidFill>
                  <a:srgbClr val="008000"/>
                </a:solidFill>
                <a:latin typeface="Benguiat" pitchFamily="2" charset="0"/>
              </a:rPr>
              <a:t>4</a:t>
            </a:r>
            <a:r>
              <a:rPr lang="en-US" sz="2000" b="1" cap="none" dirty="0" smtClean="0">
                <a:solidFill>
                  <a:srgbClr val="00B0F0"/>
                </a:solidFill>
              </a:rPr>
              <a:t/>
            </a:r>
            <a:br>
              <a:rPr lang="en-US" sz="2000" b="1" cap="none" dirty="0" smtClean="0">
                <a:solidFill>
                  <a:srgbClr val="00B0F0"/>
                </a:solidFill>
              </a:rPr>
            </a:br>
            <a:r>
              <a:rPr lang="en-US" sz="2000" b="1" cap="none" dirty="0" smtClean="0">
                <a:solidFill>
                  <a:srgbClr val="00B0F0"/>
                </a:solidFill>
              </a:rPr>
              <a:t>                          </a:t>
            </a:r>
            <a:r>
              <a:rPr lang="en-US" sz="2800" b="1" cap="none" dirty="0" smtClean="0">
                <a:solidFill>
                  <a:srgbClr val="000066"/>
                </a:solidFill>
              </a:rPr>
              <a:t>CuCO</a:t>
            </a:r>
            <a:r>
              <a:rPr lang="en-US" sz="1400" b="1" cap="none" dirty="0" smtClean="0">
                <a:solidFill>
                  <a:srgbClr val="000066"/>
                </a:solidFill>
              </a:rPr>
              <a:t>3</a:t>
            </a:r>
            <a:r>
              <a:rPr lang="en-US" sz="2000" b="1" cap="none" dirty="0" smtClean="0">
                <a:solidFill>
                  <a:srgbClr val="000066"/>
                </a:solidFill>
              </a:rPr>
              <a:t/>
            </a:r>
            <a:br>
              <a:rPr lang="en-US" sz="2000" b="1" cap="none" dirty="0" smtClean="0">
                <a:solidFill>
                  <a:srgbClr val="000066"/>
                </a:solidFill>
              </a:rPr>
            </a:br>
            <a:r>
              <a:rPr lang="en-US" sz="2000" b="1" cap="none" dirty="0" smtClean="0">
                <a:solidFill>
                  <a:srgbClr val="000066"/>
                </a:solidFill>
              </a:rPr>
              <a:t>                                                            </a:t>
            </a:r>
            <a:r>
              <a:rPr lang="en-US" sz="2000" b="1" cap="none" dirty="0" smtClean="0">
                <a:solidFill>
                  <a:srgbClr val="CC0000"/>
                </a:solidFill>
              </a:rPr>
              <a:t>AICI</a:t>
            </a:r>
            <a:r>
              <a:rPr lang="en-US" sz="1000" b="1" cap="none" dirty="0" smtClean="0">
                <a:solidFill>
                  <a:srgbClr val="CC0000"/>
                </a:solidFill>
              </a:rPr>
              <a:t>3</a:t>
            </a:r>
            <a:r>
              <a:rPr lang="en-US" sz="2000" b="1" cap="none" dirty="0" smtClean="0">
                <a:solidFill>
                  <a:srgbClr val="CC0000"/>
                </a:solidFill>
              </a:rPr>
              <a:t/>
            </a:r>
            <a:br>
              <a:rPr lang="en-US" sz="2000" b="1" cap="none" dirty="0" smtClean="0">
                <a:solidFill>
                  <a:srgbClr val="CC0000"/>
                </a:solidFill>
              </a:rPr>
            </a:br>
            <a:r>
              <a:rPr lang="en-US" sz="2000" b="1" cap="none" dirty="0" smtClean="0">
                <a:solidFill>
                  <a:srgbClr val="CC0000"/>
                </a:solidFill>
              </a:rPr>
              <a:t/>
            </a:r>
            <a:br>
              <a:rPr lang="en-US" sz="2000" b="1" cap="none" dirty="0" smtClean="0">
                <a:solidFill>
                  <a:srgbClr val="CC0000"/>
                </a:solidFill>
              </a:rPr>
            </a:br>
            <a:r>
              <a:rPr lang="en-US" sz="2000" b="1" cap="none" dirty="0" smtClean="0">
                <a:solidFill>
                  <a:srgbClr val="CC0000"/>
                </a:solidFill>
              </a:rPr>
              <a:t>       </a:t>
            </a:r>
            <a:r>
              <a:rPr lang="en-US" sz="2800" b="1" cap="none" dirty="0" smtClean="0">
                <a:solidFill>
                  <a:srgbClr val="6600CC"/>
                </a:solidFill>
                <a:latin typeface="Benguiat" pitchFamily="2" charset="0"/>
              </a:rPr>
              <a:t>BaSO</a:t>
            </a:r>
            <a:r>
              <a:rPr lang="en-US" sz="1600" b="1" cap="none" dirty="0" smtClean="0">
                <a:solidFill>
                  <a:srgbClr val="6600CC"/>
                </a:solidFill>
                <a:latin typeface="Benguiat" pitchFamily="2" charset="0"/>
              </a:rPr>
              <a:t>4                                                                             </a:t>
            </a:r>
            <a:r>
              <a:rPr lang="en-US" sz="1600" b="1" cap="none" dirty="0" smtClean="0">
                <a:solidFill>
                  <a:schemeClr val="bg1"/>
                </a:solidFill>
                <a:latin typeface="Benguiat" pitchFamily="2" charset="0"/>
              </a:rPr>
              <a:t>HF</a:t>
            </a:r>
            <a:endParaRPr lang="ru-RU" sz="2800" b="1" dirty="0">
              <a:solidFill>
                <a:srgbClr val="6600CC"/>
              </a:solidFill>
              <a:latin typeface="Benguia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928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          </a:t>
            </a:r>
            <a:r>
              <a:rPr lang="en-US" sz="3600" dirty="0" smtClean="0">
                <a:solidFill>
                  <a:srgbClr val="7030A0"/>
                </a:solidFill>
              </a:rPr>
              <a:t>            </a:t>
            </a:r>
            <a:r>
              <a:rPr lang="en-US" sz="1600" dirty="0" smtClean="0">
                <a:solidFill>
                  <a:srgbClr val="7030A0"/>
                </a:solidFill>
                <a:latin typeface="Benguiat" pitchFamily="2" charset="0"/>
              </a:rPr>
              <a:t>CaSO4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                   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HNO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_Bragga" pitchFamily="82" charset="-52"/>
              </a:rPr>
              <a:t>CO</a:t>
            </a:r>
            <a:r>
              <a:rPr lang="en-US" sz="1000" dirty="0" smtClean="0">
                <a:solidFill>
                  <a:srgbClr val="FF0000"/>
                </a:solidFill>
                <a:latin typeface="a_Bragga" pitchFamily="82" charset="-52"/>
              </a:rPr>
              <a:t>2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>   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>Урок – путешествие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enguiat" pitchFamily="2" charset="0"/>
              </a:rPr>
              <a:t>       </a:t>
            </a:r>
            <a:r>
              <a:rPr lang="en-US" sz="2000" dirty="0" smtClean="0">
                <a:solidFill>
                  <a:srgbClr val="00B050"/>
                </a:solidFill>
                <a:latin typeface="Benguiat" pitchFamily="2" charset="0"/>
              </a:rPr>
              <a:t>Fe(OH)</a:t>
            </a:r>
            <a:r>
              <a:rPr lang="en-US" sz="1400" dirty="0" smtClean="0">
                <a:solidFill>
                  <a:srgbClr val="00B050"/>
                </a:solidFill>
                <a:latin typeface="Benguiat" pitchFamily="2" charset="0"/>
              </a:rPr>
              <a:t>3</a:t>
            </a:r>
            <a:endParaRPr lang="ru-RU" sz="2000" dirty="0" smtClean="0">
              <a:solidFill>
                <a:srgbClr val="00B050"/>
              </a:solidFill>
              <a:latin typeface="a_BosaNova" pitchFamily="82" charset="-52"/>
            </a:endParaRP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Benguia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721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_BentTitul" pitchFamily="82" charset="-52"/>
              </a:rPr>
              <a:t>         </a:t>
            </a: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Презентация выполнена</a:t>
            </a:r>
            <a:b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     учителем химии Красноборской средней общеобразовательной школы</a:t>
            </a:r>
            <a:b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            </a:t>
            </a:r>
            <a:r>
              <a:rPr lang="ru-RU" sz="2400" dirty="0" err="1" smtClean="0">
                <a:solidFill>
                  <a:srgbClr val="0000FF"/>
                </a:solidFill>
                <a:latin typeface="a_BentTitul" pitchFamily="82" charset="-52"/>
              </a:rPr>
              <a:t>Шатковского</a:t>
            </a: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 района</a:t>
            </a:r>
            <a:b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          Нижегородской области</a:t>
            </a:r>
            <a:b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</a:br>
            <a:r>
              <a:rPr lang="ru-RU" sz="2400" dirty="0" smtClean="0">
                <a:solidFill>
                  <a:srgbClr val="0000FF"/>
                </a:solidFill>
                <a:latin typeface="a_BentTitul" pitchFamily="82" charset="-52"/>
              </a:rPr>
              <a:t>  </a:t>
            </a:r>
            <a:r>
              <a:rPr lang="ru-RU" sz="2400" b="1" dirty="0" err="1" smtClean="0">
                <a:solidFill>
                  <a:srgbClr val="0000FF"/>
                </a:solidFill>
                <a:latin typeface="a_BentTitul" pitchFamily="82" charset="-52"/>
              </a:rPr>
              <a:t>Еристовой</a:t>
            </a:r>
            <a:r>
              <a:rPr lang="ru-RU" sz="2400" b="1" dirty="0" smtClean="0">
                <a:solidFill>
                  <a:srgbClr val="0000FF"/>
                </a:solidFill>
                <a:latin typeface="a_BentTitul" pitchFamily="82" charset="-52"/>
              </a:rPr>
              <a:t> Мариной Владимировной</a:t>
            </a:r>
            <a:endParaRPr lang="ru-RU" sz="2400" dirty="0">
              <a:solidFill>
                <a:srgbClr val="0000FF"/>
              </a:solidFill>
              <a:latin typeface="a_BentTitul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_Bragga" pitchFamily="82" charset="-52"/>
              </a:rPr>
              <a:t> Таможенная декларация</a:t>
            </a:r>
            <a:endParaRPr lang="ru-RU" sz="2800" dirty="0">
              <a:solidFill>
                <a:srgbClr val="7030A0"/>
              </a:solidFill>
              <a:latin typeface="a_Bragga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7731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_BosaNovaCps" pitchFamily="82" charset="-52"/>
              </a:rPr>
              <a:t>          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BosaNovaCps" pitchFamily="82" charset="-52"/>
              </a:rPr>
              <a:t>Правила заполнения таможенной декларации: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BosaNovaCps" pitchFamily="82" charset="-52"/>
              </a:rPr>
              <a:t>Из первого столбика (простые вещества) вычеркнуть сложные вещества, оставив только простые. Из второго (сложные) – оставить только сложные вещества, а простые вычеркнуть.</a:t>
            </a:r>
          </a:p>
          <a:p>
            <a:pPr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_BosaNovaCps" pitchFamily="82" charset="-52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BosaNovaCps" pitchFamily="82" charset="-52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2571744"/>
          <a:ext cx="7000924" cy="2595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500462"/>
                <a:gridCol w="35004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Простые</a:t>
                      </a:r>
                      <a:r>
                        <a:rPr lang="ru-RU" baseline="0" dirty="0" smtClean="0"/>
                        <a:t> вещества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Сложные вещества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1.Кислород, серебро, оксид серы (VI), азот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O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FeS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Zn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К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Мg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NaOH;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1.Иод, сульфид натрия, хлорид калия, кремний.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Cu; Ag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O; Na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O; Ca(OH)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O;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КОН;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S; H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H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Fe; FeCI</a:t>
                      </a:r>
                      <a:r>
                        <a:rPr kumimoji="0"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Изображение0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Изображе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_CooperBlackRg" pitchFamily="18" charset="-52"/>
              </a:rPr>
              <a:t>    </a:t>
            </a:r>
            <a:r>
              <a:rPr lang="ru-RU" dirty="0" smtClean="0">
                <a:solidFill>
                  <a:srgbClr val="00B0F0"/>
                </a:solidFill>
                <a:latin typeface="a_CooperBlackRg" pitchFamily="18" charset="-52"/>
              </a:rPr>
              <a:t>Вода – ты сама жизнь</a:t>
            </a:r>
            <a:endParaRPr lang="ru-RU" dirty="0">
              <a:solidFill>
                <a:srgbClr val="FFFF00"/>
              </a:solidFill>
              <a:latin typeface="a_CooperBlackRg" pitchFamily="18" charset="-52"/>
            </a:endParaRPr>
          </a:p>
        </p:txBody>
      </p:sp>
      <p:pic>
        <p:nvPicPr>
          <p:cNvPr id="1027" name="Picture 3" descr="E:\Картинки\Природа\природа\014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3929066"/>
            <a:ext cx="3786214" cy="2698753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endParaRPr lang="ru-RU" dirty="0"/>
          </a:p>
        </p:txBody>
      </p:sp>
      <p:pic>
        <p:nvPicPr>
          <p:cNvPr id="1033" name="Picture 9" descr="E:\Картинки\Природа\природа\sunr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571900" cy="2786082"/>
          </a:xfrm>
          <a:prstGeom prst="rect">
            <a:avLst/>
          </a:prstGeom>
          <a:noFill/>
        </p:spPr>
      </p:pic>
      <p:pic>
        <p:nvPicPr>
          <p:cNvPr id="1026" name="Picture 2" descr="E:\Картинки\Природа\природа\001-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3929090" cy="2500330"/>
          </a:xfrm>
          <a:prstGeom prst="rect">
            <a:avLst/>
          </a:prstGeom>
          <a:noFill/>
        </p:spPr>
      </p:pic>
      <p:pic>
        <p:nvPicPr>
          <p:cNvPr id="4" name="Picture 5" descr="E:\Картинки\Природа\природа\punch_bowl_fa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71546"/>
            <a:ext cx="3071834" cy="3286148"/>
          </a:xfrm>
          <a:prstGeom prst="rect">
            <a:avLst/>
          </a:prstGeom>
          <a:noFill/>
        </p:spPr>
      </p:pic>
      <p:pic>
        <p:nvPicPr>
          <p:cNvPr id="5" name="Picture 6" descr="E:\Картинки\Природа\природа\NLA_0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143116"/>
            <a:ext cx="307183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0000CC"/>
                </a:solidFill>
                <a:latin typeface="a_DomInoRevObl" pitchFamily="66" charset="-52"/>
                <a:cs typeface="Times New Roman" pitchFamily="18" charset="0"/>
              </a:rPr>
              <a:t>Для человеческого организма вода     </a:t>
            </a:r>
            <a:br>
              <a:rPr lang="ru-RU" sz="2400" dirty="0" smtClean="0">
                <a:solidFill>
                  <a:srgbClr val="0000CC"/>
                </a:solidFill>
                <a:latin typeface="a_DomInoRevObl" pitchFamily="66" charset="-52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_DomInoRevObl" pitchFamily="66" charset="-52"/>
                <a:cs typeface="Times New Roman" pitchFamily="18" charset="0"/>
              </a:rPr>
              <a:t>                                необходима как горючее для машины</a:t>
            </a:r>
            <a:endParaRPr lang="ru-RU" sz="2400" dirty="0">
              <a:solidFill>
                <a:srgbClr val="0000CC"/>
              </a:solidFill>
              <a:latin typeface="a_DomInoRevObl" pitchFamily="66" charset="-52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482042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857364"/>
          <a:ext cx="6119834" cy="2788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59917"/>
                <a:gridCol w="3059917"/>
              </a:tblGrid>
              <a:tr h="43719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Вода в организме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        человека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Ее содержание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                (%)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Мозг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   Кровь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Мышцы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Кости</a:t>
                      </a:r>
                      <a:endParaRPr lang="ru-RU" dirty="0">
                        <a:solidFill>
                          <a:srgbClr val="6600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81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50 – 75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22 – 34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                                     </a:t>
                      </a:r>
                      <a:r>
                        <a:rPr lang="ru-RU" baseline="0" dirty="0" smtClean="0">
                          <a:solidFill>
                            <a:srgbClr val="6600CC"/>
                          </a:solidFill>
                        </a:rPr>
                        <a:t>                        </a:t>
                      </a:r>
                      <a:r>
                        <a:rPr lang="ru-RU" dirty="0" smtClean="0">
                          <a:solidFill>
                            <a:srgbClr val="6600CC"/>
                          </a:solidFill>
                        </a:rPr>
                        <a:t>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Изображе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721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660066"/>
                </a:solidFill>
                <a:latin typeface="a_RewinderDemi" pitchFamily="82" charset="-52"/>
              </a:rPr>
              <a:t>       </a:t>
            </a: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Вот мы с вами и финишировали.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Сейчас прозвенит долгожданный звонок.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en-US" sz="2800" dirty="0" smtClean="0">
                <a:solidFill>
                  <a:srgbClr val="660066"/>
                </a:solidFill>
                <a:latin typeface="a_RewinderDemi" pitchFamily="82" charset="-52"/>
              </a:rPr>
              <a:t>    </a:t>
            </a: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Увы, но к концу подошел наш урок.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en-US" sz="2800" dirty="0" smtClean="0">
                <a:solidFill>
                  <a:srgbClr val="660066"/>
                </a:solidFill>
                <a:latin typeface="a_RewinderDemi" pitchFamily="82" charset="-52"/>
              </a:rPr>
              <a:t>   </a:t>
            </a: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Я благодарность вам всем объявляю,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 Отметки в журнал я вам всем выставляю.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       Большое спасибо я вам говорю.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  <a:t>        Мы цели достигли. Благодарю!</a:t>
            </a:r>
            <a:br>
              <a:rPr lang="ru-RU" sz="2800" dirty="0" smtClean="0">
                <a:solidFill>
                  <a:srgbClr val="660066"/>
                </a:solidFill>
                <a:latin typeface="a_RewinderDemi" pitchFamily="82" charset="-52"/>
              </a:rPr>
            </a:br>
            <a:endParaRPr lang="ru-RU" sz="2800" dirty="0">
              <a:solidFill>
                <a:srgbClr val="660066"/>
              </a:solidFill>
              <a:latin typeface="a_RewinderDemi" pitchFamily="82" charset="-5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181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              В страну Zn(NO3)2                                                                                                                                    SO3                                           Химляндию                  HCI NaOH                                                                                     K3PO4                           CuCO3                                                             AICI3         BaSO4                                                                             HF</vt:lpstr>
      <vt:lpstr> Таможенная декларация</vt:lpstr>
      <vt:lpstr>Слайд 3</vt:lpstr>
      <vt:lpstr>Слайд 4</vt:lpstr>
      <vt:lpstr>    Вода – ты сама жизнь</vt:lpstr>
      <vt:lpstr>         Для человеческого организма вода                                      необходима как горючее для машины</vt:lpstr>
      <vt:lpstr>Слайд 7</vt:lpstr>
      <vt:lpstr>Слайд 8</vt:lpstr>
      <vt:lpstr>       Вот мы с вами и финишировали. Сейчас прозвенит долгожданный звонок.     Увы, но к концу подошел наш урок.    Я благодарность вам всем объявляю,  Отметки в журнал я вам всем выставляю.        Большое спасибо я вам говорю.         Мы цели достигли. Благодарю! </vt:lpstr>
      <vt:lpstr>         Презентация выполнена      учителем химии Красноборской средней общеобразовательной школы             Шатковского района           Нижегородской области   Еристовой Мариной Владимировной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2009-01-09T12:30:04Z</dcterms:created>
  <dcterms:modified xsi:type="dcterms:W3CDTF">2009-01-14T14:02:02Z</dcterms:modified>
</cp:coreProperties>
</file>