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47F69F-EB9F-4570-BB69-A1CA48C139B2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8D0143-738A-4A4E-B0E2-33CC2B6A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ru-RU" sz="2000" smtClean="0"/>
              <a:t>Природные 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 marL="457200" indent="-457200" algn="l"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Географическая среда-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Проблемы взаимодействия человеческого общества и природы: 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Природные ресурсы, виды-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</a:rPr>
              <a:t>Ресурсообеспеченность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 –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Топливные ресурсы – 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Угольные бассейны и месторождения _____ тыс. Площадь ____% земной суши.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Три региона по запасам каменного угля :а)_____, б) _______ в) _______.</a:t>
            </a:r>
          </a:p>
          <a:p>
            <a:pPr marL="457200" indent="-457200" algn="l">
              <a:buSzPct val="100000"/>
              <a:buFont typeface="Arial" charset="0"/>
              <a:buAutoNum type="arabicPeriod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Ведущие страны по запасам каменного угля :а)__________, б)_______,</a:t>
            </a:r>
          </a:p>
          <a:p>
            <a:pPr marL="457200" indent="-457200" algn="l">
              <a:buSzPct val="100000"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в)________, г)_________.</a:t>
            </a:r>
          </a:p>
          <a:p>
            <a:pPr marL="457200" indent="-457200" algn="l">
              <a:buSzPct val="100000"/>
              <a:buFont typeface="+mj-lt"/>
              <a:buAutoNum type="arabicPeriod" startAt="9"/>
              <a:defRPr/>
            </a:pPr>
            <a:r>
              <a:rPr lang="ru-RU" sz="1600" dirty="0" smtClean="0">
                <a:latin typeface="Calibri" pitchFamily="34" charset="0"/>
              </a:rPr>
              <a:t>Нефтегазоносных бассейнов  разведано   ________</a:t>
            </a:r>
          </a:p>
          <a:p>
            <a:pPr marL="457200" indent="-4572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Разрабатывается нефтегазоносных бассейнов _________</a:t>
            </a:r>
          </a:p>
          <a:p>
            <a:pPr marL="457200" indent="-4572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Ведущие страны по запасам нефти ________________________________________</a:t>
            </a:r>
          </a:p>
          <a:p>
            <a:pPr marL="457200" indent="-4572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По запасам урана ведущие страны _________________________</a:t>
            </a:r>
          </a:p>
          <a:p>
            <a:pPr marL="457200" indent="-4572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Рудные пояса Земли а) ________________, б)______________</a:t>
            </a:r>
          </a:p>
          <a:p>
            <a:pPr marL="457200" indent="-4572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Поиски полезных ископаемых идут по двум направлениям а) _____, б) ____</a:t>
            </a:r>
          </a:p>
          <a:p>
            <a:pPr marL="342900" indent="-3429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Пресной воды от общего объема гидросферы  составляют __________________</a:t>
            </a:r>
          </a:p>
          <a:p>
            <a:pPr marL="342900" indent="-3429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Пути решения водной проблемы а)_____________, б) ____________,</a:t>
            </a:r>
          </a:p>
          <a:p>
            <a:pPr marL="342900" indent="-3429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1/3 гидроресурсов сосредоточено в странах _________________________</a:t>
            </a:r>
          </a:p>
          <a:p>
            <a:pPr marL="342900" indent="-342900" algn="l">
              <a:buSzPct val="100000"/>
              <a:buFont typeface="+mj-lt"/>
              <a:buAutoNum type="arabicPeriod" startAt="10"/>
              <a:defRPr/>
            </a:pPr>
            <a:r>
              <a:rPr lang="ru-RU" sz="1600" dirty="0" smtClean="0">
                <a:latin typeface="Calibri" pitchFamily="34" charset="0"/>
              </a:rPr>
              <a:t>По числу крупных водохранилищ выделяются страны ____________________________</a:t>
            </a:r>
          </a:p>
          <a:p>
            <a:pPr marL="457200" indent="-457200" algn="l">
              <a:defRPr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6455583" y="883427"/>
            <a:ext cx="152400" cy="366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5400000">
            <a:off x="6465107" y="1107265"/>
            <a:ext cx="142876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ru-RU" sz="1600" dirty="0" smtClean="0">
                <a:latin typeface="Calibri" pitchFamily="34" charset="0"/>
              </a:rPr>
              <a:t>Мировой </a:t>
            </a:r>
            <a:r>
              <a:rPr lang="ru-RU" sz="1600" dirty="0">
                <a:latin typeface="Calibri" pitchFamily="34" charset="0"/>
              </a:rPr>
              <a:t>земельный фонд составляет _____________________________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600" dirty="0">
                <a:latin typeface="Calibri" pitchFamily="34" charset="0"/>
              </a:rPr>
              <a:t>Пахотные (обрабатываемые земли) составляют __________%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600" dirty="0">
                <a:latin typeface="Calibri" pitchFamily="34" charset="0"/>
              </a:rPr>
              <a:t>Два процесса воздействуют на структуру земельного фонда:</a:t>
            </a:r>
          </a:p>
          <a:p>
            <a:pPr marL="342900" indent="-342900">
              <a:buFont typeface="+mj-lt"/>
              <a:buAutoNum type="arabicPeriod" startAt="20"/>
            </a:pPr>
            <a:endParaRPr lang="ru-RU" sz="1600" dirty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 startAt="20"/>
            </a:pPr>
            <a:r>
              <a:rPr lang="ru-RU" sz="1600" dirty="0">
                <a:latin typeface="Calibri" pitchFamily="34" charset="0"/>
              </a:rPr>
              <a:t>Опустынивание раздвигает свои границы в пустынях __________________________________________________________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600" dirty="0">
                <a:latin typeface="Calibri" pitchFamily="34" charset="0"/>
              </a:rPr>
              <a:t>Четыре степени опустынивания:  а)______________, б)___________________</a:t>
            </a:r>
          </a:p>
          <a:p>
            <a:pPr marL="342900" indent="-342900"/>
            <a:r>
              <a:rPr lang="ru-RU" sz="1600" dirty="0">
                <a:latin typeface="Calibri" pitchFamily="34" charset="0"/>
              </a:rPr>
              <a:t>в) ____________________, г)__________________________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ru-RU" sz="1600" dirty="0">
                <a:latin typeface="Calibri" pitchFamily="34" charset="0"/>
              </a:rPr>
              <a:t>Назовите страны по обеспеченности земельными ресурсами: 1м___________,</a:t>
            </a:r>
          </a:p>
          <a:p>
            <a:pPr marL="342900" indent="-342900"/>
            <a:r>
              <a:rPr lang="ru-RU" sz="1600" dirty="0">
                <a:latin typeface="Calibri" pitchFamily="34" charset="0"/>
              </a:rPr>
              <a:t>2м_________________,3м__________________</a:t>
            </a:r>
          </a:p>
          <a:p>
            <a:pPr marL="342900" indent="-342900">
              <a:buFont typeface="+mj-lt"/>
              <a:buAutoNum type="arabicPeriod" startAt="2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62200" y="1143000"/>
            <a:ext cx="138098" cy="285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86314" y="1142984"/>
            <a:ext cx="138098" cy="285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591"/>
            <a:ext cx="9144000" cy="6064818"/>
          </a:xfrm>
          <a:prstGeom prst="rect">
            <a:avLst/>
          </a:prstGeom>
          <a:effectLst>
            <a:softEdge rad="63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03"/>
            <a:ext cx="9144000" cy="657939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31"/>
            <a:ext cx="9144000" cy="606653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786"/>
            <a:ext cx="9144000" cy="60224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378"/>
            <a:ext cx="9144000" cy="569724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177"/>
            <a:ext cx="9144000" cy="478564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186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Природные ресурсы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aim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aim</dc:creator>
  <cp:lastModifiedBy>aim</cp:lastModifiedBy>
  <cp:revision>7</cp:revision>
  <dcterms:created xsi:type="dcterms:W3CDTF">2009-01-06T14:53:20Z</dcterms:created>
  <dcterms:modified xsi:type="dcterms:W3CDTF">2009-01-06T15:13:30Z</dcterms:modified>
</cp:coreProperties>
</file>