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34704-AA20-4EA9-97C1-595B146A8D08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4C66D-326B-4586-8A0A-5061173E4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4C66D-326B-4586-8A0A-5061173E43C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8F13-41AA-42EC-BCF6-498E691029F1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F88-7BA2-4A7E-B69A-030DC6ABA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8F13-41AA-42EC-BCF6-498E691029F1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F88-7BA2-4A7E-B69A-030DC6ABA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8F13-41AA-42EC-BCF6-498E691029F1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F88-7BA2-4A7E-B69A-030DC6ABA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8F13-41AA-42EC-BCF6-498E691029F1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F88-7BA2-4A7E-B69A-030DC6ABA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8F13-41AA-42EC-BCF6-498E691029F1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F88-7BA2-4A7E-B69A-030DC6ABA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8F13-41AA-42EC-BCF6-498E691029F1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F88-7BA2-4A7E-B69A-030DC6ABA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8F13-41AA-42EC-BCF6-498E691029F1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F88-7BA2-4A7E-B69A-030DC6ABA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8F13-41AA-42EC-BCF6-498E691029F1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F88-7BA2-4A7E-B69A-030DC6ABA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8F13-41AA-42EC-BCF6-498E691029F1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F88-7BA2-4A7E-B69A-030DC6ABA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8F13-41AA-42EC-BCF6-498E691029F1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F88-7BA2-4A7E-B69A-030DC6ABA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8F13-41AA-42EC-BCF6-498E691029F1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F9CF88-7BA2-4A7E-B69A-030DC6ABA2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AB8F13-41AA-42EC-BCF6-498E691029F1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F9CF88-7BA2-4A7E-B69A-030DC6ABA23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images.google.ru/imgres?imgurl=http://www.europe-nikon.com/resources/sY=/uOxKXBBNZPO7PflZW1ewsPlMGNg6UkgC/Zifz2cTip5LfGVlRRVIO3ma9tDH6eEd4/Pzvb6lESFZhfud~UEqjAvJdnyNAv9CRh/mZDIXDXyq.jpg&amp;imgrefurl=http://www.europe-nikon.com/home/ru_RU/local_content/broad/455/1.html&amp;h=358&amp;w=533&amp;sz=178&amp;hl=ru&amp;start=387&amp;tbnid=_lQA7sJ3_FDBnM:&amp;tbnh=89&amp;tbnw=132&amp;prev=/images?q=%D0%B4%D0%B5%D1%82%D0%B8&amp;start=380&amp;ndsp=20&amp;hl=ru&amp;newwindow=1&amp;sa=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ru/imgres?imgurl=http://basik.ru/images/3509/short.jpg&amp;imgrefurl=http://basik.ru/photo_children/3509/short/&amp;h=485&amp;w=600&amp;sz=109&amp;hl=ru&amp;start=377&amp;tbnid=2VGdkVQxfj5vzM:&amp;tbnh=109&amp;tbnw=135&amp;prev=/images?q=%D0%B4%D0%B5%D1%82%D0%B8&amp;start=360&amp;ndsp=20&amp;hl=ru&amp;newwindow=1&amp;sa=N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images.google.ru/imgres?imgurl=http://img-fotki.yandex.ru/get/21/malpiasty.15/0_ff97_89e8fd9b_-1-L&amp;imgrefurl=http://www.liveinternet.ru/users/topfotki/post74776328/&amp;h=356&amp;w=500&amp;sz=60&amp;hl=ru&amp;start=853&amp;tbnid=bGlj4ZJvb7LzVM:&amp;tbnh=93&amp;tbnw=130&amp;prev=/images?q=%D0%B4%D0%B5%D1%82%D0%B8&amp;start=840&amp;ndsp=20&amp;hl=ru&amp;newwindow=1&amp;sa=N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7885014" cy="3214710"/>
          </a:xfrm>
        </p:spPr>
        <p:txBody>
          <a:bodyPr>
            <a:normAutofit/>
          </a:bodyPr>
          <a:lstStyle/>
          <a:p>
            <a:pPr algn="ctr"/>
            <a:r>
              <a:rPr lang="ru-RU" sz="3600" b="0" dirty="0" smtClean="0">
                <a:solidFill>
                  <a:schemeClr val="tx1"/>
                </a:solidFill>
              </a:rPr>
              <a:t>Использование</a:t>
            </a:r>
            <a:r>
              <a:rPr lang="ru-RU" sz="2400" b="0" dirty="0" smtClean="0">
                <a:solidFill>
                  <a:schemeClr val="tx1"/>
                </a:solidFill>
              </a:rPr>
              <a:t> </a:t>
            </a:r>
            <a:r>
              <a:rPr lang="ru-RU" sz="3600" b="0" dirty="0" smtClean="0">
                <a:solidFill>
                  <a:schemeClr val="tx1"/>
                </a:solidFill>
              </a:rPr>
              <a:t>опытно-экспериментальной</a:t>
            </a:r>
            <a:r>
              <a:rPr lang="ru-RU" sz="2400" b="0" dirty="0" smtClean="0">
                <a:solidFill>
                  <a:schemeClr val="tx1"/>
                </a:solidFill>
              </a:rPr>
              <a:t> </a:t>
            </a:r>
            <a:r>
              <a:rPr lang="ru-RU" sz="3600" b="0" dirty="0" smtClean="0">
                <a:solidFill>
                  <a:schemeClr val="tx1"/>
                </a:solidFill>
              </a:rPr>
              <a:t>деятельности в процессе познавательного развития детей дошкольного возраста</a:t>
            </a:r>
            <a:endParaRPr lang="ru-RU" sz="3600" b="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572008"/>
            <a:ext cx="7854696" cy="150019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600" dirty="0" smtClean="0"/>
              <a:t>Из опыта работы </a:t>
            </a:r>
            <a:r>
              <a:rPr lang="ru-RU" sz="1600" dirty="0" err="1" smtClean="0"/>
              <a:t>Кокоревич</a:t>
            </a:r>
            <a:r>
              <a:rPr lang="ru-RU" sz="1600" dirty="0" smtClean="0"/>
              <a:t> Р. Н., воспитателя МОУ прогимназии № 4  </a:t>
            </a:r>
            <a:endParaRPr lang="ru-RU" sz="1600" dirty="0" smtClean="0"/>
          </a:p>
          <a:p>
            <a:pPr algn="ctr"/>
            <a:r>
              <a:rPr lang="ru-RU" sz="1600" dirty="0" smtClean="0"/>
              <a:t> </a:t>
            </a:r>
            <a:r>
              <a:rPr lang="ru-RU" sz="1600" dirty="0" smtClean="0"/>
              <a:t>г. Новочеркасска </a:t>
            </a:r>
          </a:p>
          <a:p>
            <a:pPr algn="ctr"/>
            <a:r>
              <a:rPr lang="ru-RU" sz="1600" dirty="0" smtClean="0"/>
              <a:t>В работе использованы методические рекомендации</a:t>
            </a:r>
          </a:p>
          <a:p>
            <a:pPr algn="ctr"/>
            <a:r>
              <a:rPr lang="ru-RU" sz="1600" dirty="0" smtClean="0"/>
              <a:t>доктора педагогических наук Н.А. Рыжовой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Приложение 1</a:t>
            </a:r>
            <a:endParaRPr lang="ru-RU" sz="1600" dirty="0" smtClean="0"/>
          </a:p>
          <a:p>
            <a:pPr algn="ctr"/>
            <a:endParaRPr lang="ru-RU" sz="1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Documents and Settings\Администратор\Мои документы\Мои рисунки\DSC0085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4073528" cy="3500462"/>
          </a:xfrm>
          <a:prstGeom prst="rect">
            <a:avLst/>
          </a:prstGeom>
          <a:noFill/>
        </p:spPr>
      </p:pic>
      <p:pic>
        <p:nvPicPr>
          <p:cNvPr id="3078" name="Picture 6" descr="C:\Documents and Settings\Администратор\Мои документы\Мои рисунки\DSC0088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500306"/>
            <a:ext cx="4064000" cy="3976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Администратор\Мои документы\Мои рисунки\DSC0087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2" y="785794"/>
            <a:ext cx="4143403" cy="4000528"/>
          </a:xfrm>
          <a:prstGeom prst="rect">
            <a:avLst/>
          </a:prstGeom>
          <a:noFill/>
        </p:spPr>
      </p:pic>
      <p:pic>
        <p:nvPicPr>
          <p:cNvPr id="4099" name="Picture 3" descr="C:\Documents and Settings\Администратор\Мои документы\Мои рисунки\DSC0084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0" y="2143116"/>
            <a:ext cx="4064000" cy="4333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Результативность работы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00188"/>
          <a:ext cx="8401080" cy="5143521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257412"/>
                <a:gridCol w="1943128"/>
                <a:gridCol w="2100270"/>
                <a:gridCol w="2100270"/>
              </a:tblGrid>
              <a:tr h="81591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Начало года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Середина года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Конец года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517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Продуктивность (общее количество заданных вопросов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5-6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6-8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10-11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591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вопросов высокого уровня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0-1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2-3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8-9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591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прямых вопросов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3-4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3-4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1-2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591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абсурдных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2-3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1-2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468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Гибкость – изменение стратегии постановки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23%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32%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071546"/>
            <a:ext cx="7543824" cy="3454086"/>
          </a:xfr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sz="32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None/>
            </a:pP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  <a:t>«Детское экспериментирование претендует на роль ведущей деятельности   в период дошкольного развития ребенка»</a:t>
            </a:r>
          </a:p>
          <a:p>
            <a:pPr algn="ctr">
              <a:buNone/>
            </a:pP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Н.Н.Поддьяков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7" name="Picture 3" descr="C:\Documents and Settings\Оператор\Мои документы\Мои рисунки\Рисунки\341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786322"/>
            <a:ext cx="2475692" cy="1609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2471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Задачи опытно-экспериментальной деятельности</a:t>
            </a:r>
            <a:endParaRPr lang="ru-RU" sz="2800" dirty="0">
              <a:ln>
                <a:solidFill>
                  <a:sysClr val="windowText" lastClr="00000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>
            <a:normAutofit fontScale="32500" lnSpcReduction="20000"/>
          </a:bodyPr>
          <a:lstStyle/>
          <a:p>
            <a:pPr lvl="0" algn="just"/>
            <a:r>
              <a:rPr lang="ru-RU" sz="9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способности видеть многообразие мира в системе взаимосвязей; </a:t>
            </a:r>
          </a:p>
          <a:p>
            <a:pPr lvl="0" algn="just"/>
            <a:r>
              <a:rPr lang="ru-RU" sz="9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включение детей в мыслительные, моделирующие и преобразующие действия;</a:t>
            </a:r>
          </a:p>
          <a:p>
            <a:pPr lvl="0" algn="just"/>
            <a:r>
              <a:rPr lang="ru-RU" sz="9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обогащение наглядных средств (эталонов, символов, условных заместителей);</a:t>
            </a:r>
          </a:p>
          <a:p>
            <a:pPr lvl="0" algn="just"/>
            <a:r>
              <a:rPr lang="ru-RU" sz="9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расширение перспектив развития поисково-познавательной деятельности, поддержание у детей инициативы, сообразительности, пытливости, критичности, самостоятельности.</a:t>
            </a:r>
          </a:p>
          <a:p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Направления работы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lvl="0" algn="just"/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живая природа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: характерные особенности сезонов  разных природно-климатических зон, многообразие живых организмов и их приспособленность к окружающей среде;</a:t>
            </a:r>
          </a:p>
          <a:p>
            <a:pPr lvl="0" algn="just"/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неживая природа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: воздух, почва, вода, магниты, звук, свет;</a:t>
            </a:r>
          </a:p>
          <a:p>
            <a:pPr lvl="0" algn="just"/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человек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: функционирование организма, рукотворный мир, материалы и их свойства;</a:t>
            </a:r>
          </a:p>
          <a:p>
            <a:pPr lvl="0" algn="just"/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преобразование 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предметов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7929618" cy="785818"/>
          </a:xfrm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Направления оснащения развивающей среды</a:t>
            </a:r>
            <a:endParaRPr lang="ru-RU" sz="2400" dirty="0"/>
          </a:p>
        </p:txBody>
      </p:sp>
      <p:sp>
        <p:nvSpPr>
          <p:cNvPr id="15" name="Текст 1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1785926"/>
            <a:ext cx="5111750" cy="446247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/>
          <a:lstStyle/>
          <a:p>
            <a:r>
              <a:rPr lang="ru-RU" dirty="0" smtClean="0"/>
              <a:t>«Песок и вода»</a:t>
            </a:r>
          </a:p>
          <a:p>
            <a:r>
              <a:rPr lang="ru-RU" dirty="0" smtClean="0"/>
              <a:t>  «Звук»</a:t>
            </a:r>
          </a:p>
          <a:p>
            <a:r>
              <a:rPr lang="ru-RU" dirty="0" smtClean="0"/>
              <a:t> «Магниты» </a:t>
            </a:r>
          </a:p>
          <a:p>
            <a:r>
              <a:rPr lang="ru-RU" dirty="0" smtClean="0"/>
              <a:t>«Бумага»</a:t>
            </a:r>
          </a:p>
          <a:p>
            <a:r>
              <a:rPr lang="ru-RU" dirty="0" smtClean="0"/>
              <a:t> «Свет» </a:t>
            </a:r>
          </a:p>
          <a:p>
            <a:r>
              <a:rPr lang="ru-RU" dirty="0" smtClean="0"/>
              <a:t>«Стекло и пластмасса»</a:t>
            </a:r>
          </a:p>
          <a:p>
            <a:r>
              <a:rPr lang="ru-RU" dirty="0" smtClean="0"/>
              <a:t> «Резина»</a:t>
            </a:r>
            <a:endParaRPr lang="ru-RU" dirty="0"/>
          </a:p>
        </p:txBody>
      </p:sp>
      <p:pic>
        <p:nvPicPr>
          <p:cNvPr id="16" name="Picture 5" descr="C:\Documents and Settings\Администратор\Мои документы\Мои рисунки\мои документы 0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485" y="1624524"/>
            <a:ext cx="3259333" cy="514750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Оборудование уголка экспериментирования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приборы-помощники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: лупы, весы, песочные часы, компас, магниты;</a:t>
            </a:r>
          </a:p>
          <a:p>
            <a:pPr lvl="0" algn="just"/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сосуды из различных материалов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(пластмасса, стекло, металл, керамика);</a:t>
            </a:r>
          </a:p>
          <a:p>
            <a:pPr lvl="0" algn="just"/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природный материал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: камешки, глина, песок, ракушки, шишки, перья, мох, листья;</a:t>
            </a:r>
          </a:p>
          <a:p>
            <a:pPr lvl="0" algn="just"/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утилизированный материал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: проволока, кусочки кожи, меха, ткани, пластмассы, пробки;</a:t>
            </a:r>
          </a:p>
          <a:p>
            <a:pPr lvl="0" algn="just"/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технические материалы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: гайки, скрепки, болты, гвоздики;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07196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разные виды бумаги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: обычная, картон, наждачная, копировальная;</a:t>
            </a:r>
          </a:p>
          <a:p>
            <a:pPr lvl="0" algn="just"/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красители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: пищевые и непищевые (гуашь, акварельные краски);</a:t>
            </a:r>
          </a:p>
          <a:p>
            <a:pPr lvl="0" algn="just"/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медицинские материалы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: пипетки, колбы, деревянные палочки, шприцы (без игл), мерные ложки, резиновые груши;</a:t>
            </a:r>
          </a:p>
          <a:p>
            <a:pPr lvl="0" algn="just"/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прочие материалы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: зеркала, воздушные шары, масло, мука, соль, сахар, цветные и прозрачные стекла, сито.</a:t>
            </a:r>
          </a:p>
          <a:p>
            <a:endParaRPr lang="ru-RU" dirty="0"/>
          </a:p>
        </p:txBody>
      </p:sp>
      <p:pic>
        <p:nvPicPr>
          <p:cNvPr id="7" name="Рисунок 6" descr="http://tbn0.google.com/images?q=tbn:_lQA7sJ3_FDBnM:http://www.europe-nikon.com/resources/sY%3D/uOxKXBBNZPO7PflZW1ewsPlMGNg6UkgC/Zifz2cTip5LfGVlRRVIO3ma9tDH6eEd4/Pzvb6lESFZhfud~UEqjAvJdnyNAv9CRh/mZDIXDXyq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786322"/>
            <a:ext cx="221457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tbn0.google.com/images?q=tbn:bGlj4ZJvb7LzVM:http://img-fotki.yandex.ru/get/21/malpiasty.15/0_ff97_89e8fd9b_-1-L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14744" y="4429132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tbn0.google.com/images?q=tbn:2VGdkVQxfj5vzM:http://basik.ru/images/3509/short.jpg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60" y="5000636"/>
            <a:ext cx="2357454" cy="16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71504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Требования к оборудованию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48" y="1643050"/>
            <a:ext cx="4500594" cy="46815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безопасность для жизни и здоровья   детей</a:t>
            </a:r>
          </a:p>
          <a:p>
            <a:pPr lvl="0" algn="just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достаточность</a:t>
            </a:r>
          </a:p>
          <a:p>
            <a:pPr lvl="0"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доступность расположения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Documents and Settings\Администратор\Мои документы\Мои рисунки\DSC008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643050"/>
            <a:ext cx="4071966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785818"/>
          </a:xfrm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Алгоритм экспериментирования: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ребенок выделяет и ставит проблему, которую необходимо;</a:t>
            </a:r>
          </a:p>
          <a:p>
            <a:pPr lvl="0"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предлагает различные варианты ее решения;</a:t>
            </a:r>
          </a:p>
          <a:p>
            <a:pPr lvl="0"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проверяет эти возможные решения, исходя из данных;</a:t>
            </a:r>
          </a:p>
          <a:p>
            <a:pPr lvl="0"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делает выводы.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274</TotalTime>
  <Words>429</Words>
  <Application>Microsoft Office PowerPoint</Application>
  <PresentationFormat>Экран (4:3)</PresentationFormat>
  <Paragraphs>74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Использование опытно-экспериментальной деятельности в процессе познавательного развития детей дошкольного возраста</vt:lpstr>
      <vt:lpstr>Слайд 2</vt:lpstr>
      <vt:lpstr>Задачи опытно-экспериментальной деятельности</vt:lpstr>
      <vt:lpstr>Направления работы</vt:lpstr>
      <vt:lpstr>Направления оснащения развивающей среды</vt:lpstr>
      <vt:lpstr>Оборудование уголка экспериментирования</vt:lpstr>
      <vt:lpstr>Слайд 7</vt:lpstr>
      <vt:lpstr>Требования к оборудованию</vt:lpstr>
      <vt:lpstr>Алгоритм экспериментирования:</vt:lpstr>
      <vt:lpstr>Слайд 10</vt:lpstr>
      <vt:lpstr>Слайд 11</vt:lpstr>
      <vt:lpstr>Результативность работы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опытно-экспериментальной деятельности в процессе познавательного развития детей дошкольного возраста</dc:title>
  <dc:creator>-</dc:creator>
  <cp:lastModifiedBy>Наташа</cp:lastModifiedBy>
  <cp:revision>32</cp:revision>
  <dcterms:created xsi:type="dcterms:W3CDTF">2008-06-25T07:37:53Z</dcterms:created>
  <dcterms:modified xsi:type="dcterms:W3CDTF">2009-01-19T15:31:35Z</dcterms:modified>
</cp:coreProperties>
</file>