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24A0-65B9-465D-AA9A-E9CCE84C27F9}" type="datetimeFigureOut">
              <a:rPr lang="ru-RU" smtClean="0"/>
              <a:pPr/>
              <a:t>02.01.2009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6F01-D1AA-46B2-81E9-0005F712E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24A0-65B9-465D-AA9A-E9CCE84C27F9}" type="datetimeFigureOut">
              <a:rPr lang="ru-RU" smtClean="0"/>
              <a:pPr/>
              <a:t>02.01.2009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6F01-D1AA-46B2-81E9-0005F712E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24A0-65B9-465D-AA9A-E9CCE84C27F9}" type="datetimeFigureOut">
              <a:rPr lang="ru-RU" smtClean="0"/>
              <a:pPr/>
              <a:t>02.01.2009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6F01-D1AA-46B2-81E9-0005F712E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24A0-65B9-465D-AA9A-E9CCE84C27F9}" type="datetimeFigureOut">
              <a:rPr lang="ru-RU" smtClean="0"/>
              <a:pPr/>
              <a:t>02.01.2009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6F01-D1AA-46B2-81E9-0005F712E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24A0-65B9-465D-AA9A-E9CCE84C27F9}" type="datetimeFigureOut">
              <a:rPr lang="ru-RU" smtClean="0"/>
              <a:pPr/>
              <a:t>02.01.2009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6F01-D1AA-46B2-81E9-0005F712E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24A0-65B9-465D-AA9A-E9CCE84C27F9}" type="datetimeFigureOut">
              <a:rPr lang="ru-RU" smtClean="0"/>
              <a:pPr/>
              <a:t>02.01.2009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6F01-D1AA-46B2-81E9-0005F712E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24A0-65B9-465D-AA9A-E9CCE84C27F9}" type="datetimeFigureOut">
              <a:rPr lang="ru-RU" smtClean="0"/>
              <a:pPr/>
              <a:t>02.01.2009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6F01-D1AA-46B2-81E9-0005F712E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24A0-65B9-465D-AA9A-E9CCE84C27F9}" type="datetimeFigureOut">
              <a:rPr lang="ru-RU" smtClean="0"/>
              <a:pPr/>
              <a:t>02.01.2009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6F01-D1AA-46B2-81E9-0005F712E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24A0-65B9-465D-AA9A-E9CCE84C27F9}" type="datetimeFigureOut">
              <a:rPr lang="ru-RU" smtClean="0"/>
              <a:pPr/>
              <a:t>02.01.2009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6F01-D1AA-46B2-81E9-0005F712E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24A0-65B9-465D-AA9A-E9CCE84C27F9}" type="datetimeFigureOut">
              <a:rPr lang="ru-RU" smtClean="0"/>
              <a:pPr/>
              <a:t>02.01.2009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6F01-D1AA-46B2-81E9-0005F712E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24A0-65B9-465D-AA9A-E9CCE84C27F9}" type="datetimeFigureOut">
              <a:rPr lang="ru-RU" smtClean="0"/>
              <a:pPr/>
              <a:t>02.01.2009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6F01-D1AA-46B2-81E9-0005F712E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524A0-65B9-465D-AA9A-E9CCE84C27F9}" type="datetimeFigureOut">
              <a:rPr lang="ru-RU" smtClean="0"/>
              <a:pPr/>
              <a:t>02.01.2009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86F01-D1AA-46B2-81E9-0005F712E1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0"/>
            <a:ext cx="7715304" cy="1200329"/>
          </a:xfrm>
          <a:prstGeom prst="rect">
            <a:avLst/>
          </a:prstGeom>
          <a:noFill/>
          <a:effectLst>
            <a:innerShdw blurRad="63500" dist="50800" dir="8100000">
              <a:schemeClr val="tx1">
                <a:lumMod val="95000"/>
                <a:lumOff val="5000"/>
                <a:alpha val="50000"/>
              </a:scheme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Напишите</a:t>
            </a:r>
            <a:b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уравнения реакций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1357298"/>
            <a:ext cx="8643998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Нитрат серебра + Хлорид железа (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III)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Хлорид серебра +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Н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итрат железа (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III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3071810"/>
            <a:ext cx="885828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Карбонат натрия + Соляная кислота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Хлорид натрия + Углекислый газ + Вода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4786322"/>
            <a:ext cx="8786874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калия + Азотная кислота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Нитрат калия + Вода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2500306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3AgNO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FeCl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3AgCl↓ + Fe(NO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endParaRPr lang="ru-RU" sz="32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4143380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+ 2HCl = 2NaCl + CO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5857892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KOH + HNO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KNO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140"/>
                            </p:stCondLst>
                            <p:childTnLst>
                              <p:par>
                                <p:cTn id="14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7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1" animBg="1"/>
      <p:bldP spid="9" grpId="0" animBg="1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21429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Расставьте коэффициенты и </a:t>
            </a:r>
            <a:b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определите тип химических реакций 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643050"/>
            <a:ext cx="8643998" cy="4597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CaCl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H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2. K + H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  KOH + H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3. Al +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HCl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AlCl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H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4. Ca + O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CaO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5. KClO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KCl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O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endParaRPr lang="ru-RU" sz="40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000108"/>
            <a:ext cx="80010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HCl =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CaCl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H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2.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 +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 =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KOH + H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3.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Al +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6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HCl =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AlCl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4.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 + O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=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CaO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5.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KClO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=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KCl +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endParaRPr lang="ru-RU" sz="40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95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5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75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35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142852"/>
            <a:ext cx="47887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Решите задачу.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142984"/>
            <a:ext cx="87868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Рассчитайте объём водорода(н.у.), полученного при взаимодействии  </a:t>
            </a:r>
            <a: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14,4 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цинка, содержащего </a:t>
            </a:r>
            <a: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10%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примесей с избытком соляной кислоты.  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142852"/>
            <a:ext cx="5327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Решение задачи.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214422"/>
            <a:ext cx="30003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M(Zn) = 14,4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10%</a:t>
            </a: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н.у.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714480" y="2571744"/>
            <a:ext cx="271464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3357562"/>
            <a:ext cx="307180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2844" y="3429000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V(H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- ?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0" y="1571612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Zn + 2HCl = ZnCl</a:t>
            </a:r>
            <a:r>
              <a:rPr lang="en-US" sz="3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3240" y="2786058"/>
            <a:ext cx="600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M(Zn) = 65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г/моль,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m(Zn)=65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571868" y="2214554"/>
            <a:ext cx="64294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00430" y="2143116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65г.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3240" y="3571876"/>
            <a:ext cx="600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m(Zn)=14,4*0,9 =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12,96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43240" y="1142984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12,96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00958" y="2143116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22,4 л.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7572396" y="2214554"/>
            <a:ext cx="107157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43834" y="1142984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л.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43240" y="442913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86182" y="4214818"/>
            <a:ext cx="12858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12,96г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65г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>
            <a:stCxn id="21" idx="1"/>
            <a:endCxn id="21" idx="3"/>
          </p:cNvCxnSpPr>
          <p:nvPr/>
        </p:nvCxnSpPr>
        <p:spPr>
          <a:xfrm rot="10800000" flipH="1">
            <a:off x="3786182" y="4753427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43504" y="4429132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2132" y="4214818"/>
            <a:ext cx="11430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22,4л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единительная линия 26"/>
          <p:cNvCxnSpPr>
            <a:stCxn id="24" idx="3"/>
          </p:cNvCxnSpPr>
          <p:nvPr/>
        </p:nvCxnSpPr>
        <p:spPr>
          <a:xfrm flipV="1">
            <a:off x="5643570" y="4716472"/>
            <a:ext cx="928694" cy="5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858016" y="4359052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Х=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4,46 л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00596" y="5500702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V(H2) =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,46л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6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6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66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98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66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66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16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16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2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7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700"/>
                            </p:stCondLst>
                            <p:childTnLst>
                              <p:par>
                                <p:cTn id="6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7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700"/>
                            </p:stCondLst>
                            <p:childTnLst>
                              <p:par>
                                <p:cTn id="7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820"/>
                            </p:stCondLst>
                            <p:childTnLst>
                              <p:par>
                                <p:cTn id="7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320"/>
                            </p:stCondLst>
                            <p:childTnLst>
                              <p:par>
                                <p:cTn id="9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400"/>
                            </p:stCondLst>
                            <p:childTnLst>
                              <p:par>
                                <p:cTn id="9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7900"/>
                            </p:stCondLst>
                            <p:childTnLst>
                              <p:par>
                                <p:cTn id="10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260"/>
                            </p:stCondLst>
                            <p:childTnLst>
                              <p:par>
                                <p:cTn id="1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/>
      <p:bldP spid="24" grpId="0"/>
      <p:bldP spid="25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34290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Выберите реакцию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разложения.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Найдите реакцию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обмена.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Выберите реакцию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соединения.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Найдите реакцию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замещения.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В каких уравнениях реакций сумма коэффициентов в левой части уравнения равна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В каких уравнениях реакций сумма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всех.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коэффициентов равна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0"/>
            <a:ext cx="10696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Тест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71480"/>
            <a:ext cx="8929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Даны уравнения реакций. Расставьте коэффициенты и выберите вариант ответа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1643050"/>
            <a:ext cx="65008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NaNO</a:t>
            </a:r>
            <a:r>
              <a:rPr lang="en-US" sz="2800" b="1" baseline="-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→NaNO</a:t>
            </a:r>
            <a:r>
              <a:rPr lang="en-US" sz="2800" b="1" baseline="-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O</a:t>
            </a:r>
            <a:r>
              <a:rPr lang="en-US" sz="2800" b="1" baseline="-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lang="ru-RU" sz="28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KCl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AgNO</a:t>
            </a:r>
            <a:r>
              <a:rPr lang="en-US" sz="2800" b="1" baseline="-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 KNO</a:t>
            </a:r>
            <a:r>
              <a:rPr lang="en-US" sz="2800" b="1" baseline="-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AgCl</a:t>
            </a:r>
            <a:endParaRPr lang="ru-RU" sz="28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SiO</a:t>
            </a:r>
            <a:r>
              <a:rPr lang="en-US" sz="2800" b="1" baseline="-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Mg→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MgO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Si</a:t>
            </a:r>
            <a:endParaRPr lang="ru-RU" sz="28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SO</a:t>
            </a:r>
            <a:r>
              <a:rPr lang="en-US" sz="2800" b="1" baseline="-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O</a:t>
            </a:r>
            <a:r>
              <a:rPr lang="en-US" sz="2800" b="1" baseline="-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 SO</a:t>
            </a:r>
            <a:r>
              <a:rPr lang="en-US" sz="2800" b="1" baseline="-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180"/>
                            </p:stCondLst>
                            <p:childTnLst>
                              <p:par>
                                <p:cTn id="1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860"/>
                            </p:stCondLst>
                            <p:childTnLst>
                              <p:par>
                                <p:cTn id="2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40"/>
                            </p:stCondLst>
                            <p:childTnLst>
                              <p:par>
                                <p:cTn id="2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420"/>
                            </p:stCondLst>
                            <p:childTnLst>
                              <p:par>
                                <p:cTn id="3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940"/>
                            </p:stCondLst>
                            <p:childTnLst>
                              <p:par>
                                <p:cTn id="3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100"/>
                            </p:stCondLst>
                            <p:childTnLst>
                              <p:par>
                                <p:cTn id="4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60"/>
                            </p:stCondLst>
                            <p:childTnLst>
                              <p:par>
                                <p:cTn id="5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220"/>
                            </p:stCondLst>
                            <p:childTnLst>
                              <p:par>
                                <p:cTn id="5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300"/>
                            </p:stCondLst>
                            <p:childTnLst>
                              <p:par>
                                <p:cTn id="6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140"/>
                            </p:stCondLst>
                            <p:childTnLst>
                              <p:par>
                                <p:cTn id="6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142984"/>
            <a:ext cx="86439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NaNO</a:t>
            </a:r>
            <a:r>
              <a:rPr lang="en-US" sz="2800" b="1" baseline="-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800" b="1" baseline="-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ru-RU" sz="2800" b="1" baseline="-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NaNO</a:t>
            </a:r>
            <a:r>
              <a:rPr lang="en-US" sz="2800" b="1" baseline="-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O</a:t>
            </a:r>
            <a:r>
              <a:rPr lang="en-US" sz="2800" b="1" baseline="-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lang="ru-RU" sz="28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KCl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AgNO</a:t>
            </a:r>
            <a:r>
              <a:rPr lang="en-US" sz="2800" b="1" baseline="-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KNO</a:t>
            </a:r>
            <a:r>
              <a:rPr lang="en-US" sz="2800" b="1" baseline="-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AgCl</a:t>
            </a:r>
            <a:endParaRPr lang="ru-RU" sz="28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SiO</a:t>
            </a:r>
            <a:r>
              <a:rPr lang="en-US" sz="2800" b="1" baseline="-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Mg</a:t>
            </a: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MgO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Si</a:t>
            </a:r>
            <a:endParaRPr lang="ru-RU" sz="28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lang="en-US" sz="2800" b="1" baseline="-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sz="2800" b="1" baseline="-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lang="en-US" sz="2800" b="1" baseline="-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3286124"/>
            <a:ext cx="835824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а.</a:t>
            </a: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б.</a:t>
            </a: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г.</a:t>
            </a: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в.</a:t>
            </a: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а,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142852"/>
            <a:ext cx="34422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Ответы на тест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432</Words>
  <Application>Microsoft Office PowerPoint</Application>
  <PresentationFormat>Экран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</dc:creator>
  <cp:lastModifiedBy>Алексе</cp:lastModifiedBy>
  <cp:revision>22</cp:revision>
  <dcterms:created xsi:type="dcterms:W3CDTF">2009-01-02T07:08:07Z</dcterms:created>
  <dcterms:modified xsi:type="dcterms:W3CDTF">2009-01-02T11:04:58Z</dcterms:modified>
</cp:coreProperties>
</file>