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93" r:id="rId3"/>
    <p:sldId id="265" r:id="rId4"/>
    <p:sldId id="266" r:id="rId5"/>
    <p:sldId id="268" r:id="rId6"/>
    <p:sldId id="269" r:id="rId7"/>
    <p:sldId id="270" r:id="rId8"/>
    <p:sldId id="272" r:id="rId9"/>
    <p:sldId id="273" r:id="rId10"/>
    <p:sldId id="295" r:id="rId11"/>
    <p:sldId id="294" r:id="rId12"/>
    <p:sldId id="282" r:id="rId13"/>
    <p:sldId id="283" r:id="rId14"/>
    <p:sldId id="284" r:id="rId15"/>
    <p:sldId id="285" r:id="rId16"/>
    <p:sldId id="287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19A57-03C6-4CE1-A25B-38D0175932EE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B1D3-455B-4CDC-A8BF-21F717DB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C12B-9B51-417E-BE31-AC2BB49CB21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754D-425F-4290-AE69-198DC54B052C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C9B1-068F-480C-8E10-E902A801F7FC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ED7F-8263-4E8C-A4A2-552909793D83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5043-5873-499C-A279-8DC2178C351B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8F40-7AF4-4696-B273-6E4CC944734D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0A2-8059-4845-9065-57DE040E362E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4C16-5151-4FBB-94DA-8B0B41FBDDA8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FFAD-2666-4E60-8A8F-64455A266012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EFB-6338-4CCE-9950-A76E86C35DEE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1E3A-4434-446C-B716-FBC4DD7B8151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4AD2-4BE9-4499-80B9-27B3270FE40E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0F6C-836D-47E4-8797-F1C7FA22438B}" type="datetime1">
              <a:rPr lang="ru-RU" smtClean="0"/>
              <a:pPr/>
              <a:t>19.01.2009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23E7-7350-4C8A-95A7-5C8ABA47D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F18CDE-1EC1-465E-8907-3FEEFDEB8F0C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FFFD82-0159-4B1F-8021-85A5D73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9" y="357166"/>
            <a:ext cx="7786742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4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/>
              </a:rPr>
              <a:t>Учебный электронный ресурс (УЭР) по курсу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/>
              </a:rPr>
              <a:t> </a:t>
            </a:r>
            <a:r>
              <a:rPr lang="ru-RU" sz="2800" b="1" cap="none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/>
              </a:rPr>
              <a:t>«Изобразительное искусство и художественный труд»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/>
              </a:rPr>
              <a:t>(4 – 5 класс)</a:t>
            </a:r>
            <a:endParaRPr lang="ru-RU" sz="2800" b="1" cap="none" spc="50" dirty="0" smtClean="0">
              <a:ln w="12700" cmpd="sng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/>
            </a:endParaRPr>
          </a:p>
          <a:p>
            <a:pPr algn="ctr"/>
            <a:r>
              <a:rPr lang="ru-RU" sz="40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Тема: </a:t>
            </a:r>
            <a:r>
              <a:rPr lang="ru-RU" sz="4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«История русского народного костюма»</a:t>
            </a:r>
          </a:p>
          <a:p>
            <a:pPr algn="ctr"/>
            <a:endParaRPr lang="ru-RU" sz="4000" b="1" spc="5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Лищенко Марина Зарьяновна </a:t>
            </a:r>
            <a:endParaRPr lang="ru-RU" sz="2800" b="1" spc="5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4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педагог  дополнительного образования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МОУ гимназия №22, г.Калининград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2538" y="6492875"/>
            <a:ext cx="471462" cy="365125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</a:t>
            </a:fld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1142984"/>
            <a:ext cx="6673924" cy="52048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Макошь</a:t>
            </a:r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богиня плодородия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65008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10</a:t>
            </a:r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енский костюм южн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2500306"/>
            <a:ext cx="2051943" cy="3571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 descr="Сарафанный комплекс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0430" y="2500306"/>
            <a:ext cx="1785950" cy="36292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 descr="Женский понёвный комплекс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57290" y="2578240"/>
            <a:ext cx="2071702" cy="35783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Праздничный девичий наряд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00892" y="571480"/>
            <a:ext cx="1428760" cy="292833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Группа 11"/>
          <p:cNvGrpSpPr/>
          <p:nvPr/>
        </p:nvGrpSpPr>
        <p:grpSpPr>
          <a:xfrm>
            <a:off x="2357422" y="642918"/>
            <a:ext cx="3929090" cy="1785950"/>
            <a:chOff x="2500298" y="142852"/>
            <a:chExt cx="2214578" cy="1785950"/>
          </a:xfrm>
        </p:grpSpPr>
        <p:sp>
          <p:nvSpPr>
            <p:cNvPr id="11" name="Горизонтальный свиток 10"/>
            <p:cNvSpPr/>
            <p:nvPr/>
          </p:nvSpPr>
          <p:spPr>
            <a:xfrm>
              <a:off x="2500298" y="142852"/>
              <a:ext cx="2214578" cy="178595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1358" y="500042"/>
              <a:ext cx="2053518" cy="10464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Какова пряха, такова               на ней и рубаха.</a:t>
              </a:r>
            </a:p>
            <a:p>
              <a:r>
                <a:rPr lang="ru-RU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                                                   (Пословица)</a:t>
              </a:r>
              <a:endParaRPr lang="ru-RU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01100" y="6499202"/>
            <a:ext cx="542900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11</a:t>
            </a:fld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7" name="Рисунок 6" descr="Сарафанный комплекс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00034" y="500042"/>
            <a:ext cx="1633495" cy="257176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649">
            <a:off x="832284" y="1877472"/>
            <a:ext cx="1513359" cy="43642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img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221">
            <a:off x="6578787" y="1369876"/>
            <a:ext cx="1846401" cy="43541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 descr="img4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1851">
            <a:off x="2574885" y="1339224"/>
            <a:ext cx="1690104" cy="42777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 descr="img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43050"/>
            <a:ext cx="1748382" cy="45005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28572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Вырежи  детали русского костюма. Наклей.  Дорисуй мотивы узора 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72538" y="6499202"/>
            <a:ext cx="471462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12</a:t>
            </a:fld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785926"/>
            <a:ext cx="4572429" cy="292895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Рисунок 2" descr="img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3071834" cy="48088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Примеры выполнения творческих заданий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2538" y="6499202"/>
            <a:ext cx="471462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13</a:t>
            </a:fld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214422"/>
            <a:ext cx="2286016" cy="27691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img0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86116" y="2214554"/>
            <a:ext cx="2802374" cy="37147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img3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1571612"/>
            <a:ext cx="2300662" cy="32439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500042"/>
            <a:ext cx="57864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русского костюма в живописи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И.Аргунов. «Портрет неизвестной в русском </a:t>
            </a: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Костюме»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357298"/>
            <a:ext cx="2428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Д.Левицкий «Портрет А.Д.Левицкой (Агаши), дочери художника</a:t>
            </a:r>
            <a:r>
              <a:rPr lang="ru-RU" sz="1400" b="1" dirty="0" smtClean="0">
                <a:solidFill>
                  <a:srgbClr val="008000"/>
                </a:solidFill>
              </a:rPr>
              <a:t>»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000636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А.Г.Венецианов. «Крестьянка с васильками»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1100" y="6499202"/>
            <a:ext cx="542900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14</a:t>
            </a:fld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500174"/>
            <a:ext cx="3143272" cy="31178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Рисунок 2" descr="img3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1500174"/>
            <a:ext cx="1847117" cy="24740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 descr="img3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2071678"/>
            <a:ext cx="2357454" cy="35877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6072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Образы крестьян в живописи Зинаиды Серебряковой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Сидящая крестьянка с горшком . Этюд 1914г.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4143380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Крестьяне.1914г.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85789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Молодуха.1909г.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1100" y="6499202"/>
            <a:ext cx="542900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15</a:t>
            </a:fld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71480"/>
            <a:ext cx="4143404" cy="2668883"/>
          </a:xfrm>
          <a:prstGeom prst="rect">
            <a:avLst/>
          </a:prstGeom>
          <a:ln w="38100">
            <a:noFill/>
          </a:ln>
        </p:spPr>
      </p:pic>
      <p:grpSp>
        <p:nvGrpSpPr>
          <p:cNvPr id="3" name="Группа 5"/>
          <p:cNvGrpSpPr/>
          <p:nvPr/>
        </p:nvGrpSpPr>
        <p:grpSpPr>
          <a:xfrm>
            <a:off x="3786182" y="3000372"/>
            <a:ext cx="4878833" cy="3195630"/>
            <a:chOff x="1336240" y="1428736"/>
            <a:chExt cx="5878965" cy="4195762"/>
          </a:xfrm>
        </p:grpSpPr>
        <p:pic>
          <p:nvPicPr>
            <p:cNvPr id="8" name="Рисунок 7" descr="img44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36240" y="1428736"/>
              <a:ext cx="2959511" cy="4195762"/>
            </a:xfrm>
            <a:prstGeom prst="rect">
              <a:avLst/>
            </a:prstGeom>
          </p:spPr>
        </p:pic>
        <p:pic>
          <p:nvPicPr>
            <p:cNvPr id="9" name="Рисунок 8" descr="img44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86248" y="1428736"/>
              <a:ext cx="2928957" cy="419224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214942" y="78579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Создайте панно </a:t>
            </a:r>
          </a:p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«Русская деревня» 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529662" y="6570640"/>
            <a:ext cx="614338" cy="287360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16</a:t>
            </a:fld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1100" y="6499202"/>
            <a:ext cx="542900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17</a:t>
            </a:fld>
            <a:endParaRPr lang="ru-RU" sz="18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1914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87154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Венец (коруна)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девичий головной убор в виде короны, с зубцами по верхнему краю.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Душегрея</a:t>
            </a:r>
            <a:r>
              <a:rPr lang="ru-RU" sz="1400" b="1" dirty="0" smtClean="0">
                <a:solidFill>
                  <a:srgbClr val="C00000"/>
                </a:solidFill>
              </a:rPr>
              <a:t> -</a:t>
            </a:r>
            <a:r>
              <a:rPr lang="ru-RU" sz="1400" b="1" dirty="0" smtClean="0">
                <a:solidFill>
                  <a:srgbClr val="005400"/>
                </a:solidFill>
              </a:rPr>
              <a:t> женская короткая одежда без рукавов, отороченная мехом, с застёжкой спереди, входившая в сарафанный комплекс.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Епанечка </a:t>
            </a:r>
            <a:r>
              <a:rPr lang="ru-RU" sz="1400" b="1" dirty="0" smtClean="0">
                <a:solidFill>
                  <a:srgbClr val="C00000"/>
                </a:solidFill>
              </a:rPr>
              <a:t>-  </a:t>
            </a:r>
            <a:r>
              <a:rPr lang="ru-RU" sz="1400" b="1" dirty="0" smtClean="0">
                <a:solidFill>
                  <a:srgbClr val="005400"/>
                </a:solidFill>
              </a:rPr>
              <a:t>женская кроткая распашная одежда на лямках, сзади украшенная складками,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005400"/>
                </a:solidFill>
              </a:rPr>
              <a:t>входившая в сарафанный комплекс.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Запон (занавеска) </a:t>
            </a:r>
            <a:r>
              <a:rPr lang="ru-RU" sz="1400" b="1" dirty="0" smtClean="0">
                <a:solidFill>
                  <a:srgbClr val="005400"/>
                </a:solidFill>
              </a:rPr>
              <a:t>- длинный передник из двух полотнищ, входивший в понёвный комплекс.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Кичка (кика) 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  <a:r>
              <a:rPr lang="ru-RU" sz="1400" b="1" dirty="0" smtClean="0">
                <a:solidFill>
                  <a:srgbClr val="005400"/>
                </a:solidFill>
              </a:rPr>
              <a:t> женский головной убор в виде шапочки с верхней частью в виде рогов или лопатки.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Кокошник</a:t>
            </a:r>
            <a:r>
              <a:rPr lang="ru-RU" sz="1400" b="1" dirty="0" smtClean="0">
                <a:solidFill>
                  <a:srgbClr val="C00000"/>
                </a:solidFill>
              </a:rPr>
              <a:t> - </a:t>
            </a:r>
            <a:r>
              <a:rPr lang="ru-RU" sz="1400" b="1" dirty="0" smtClean="0">
                <a:solidFill>
                  <a:srgbClr val="005400"/>
                </a:solidFill>
              </a:rPr>
              <a:t> женский головной убор в виде высокой короны с скруглённым или заострённым верхом, украшенный жемчугом, бисером.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Лапти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старинная обувь, сплетённая из коры дерева.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Навершник </a:t>
            </a:r>
            <a:r>
              <a:rPr lang="ru-RU" sz="1400" b="1" dirty="0" smtClean="0">
                <a:solidFill>
                  <a:srgbClr val="C00000"/>
                </a:solidFill>
              </a:rPr>
              <a:t>– </a:t>
            </a:r>
            <a:r>
              <a:rPr lang="ru-RU" sz="1400" b="1" dirty="0" smtClean="0">
                <a:solidFill>
                  <a:srgbClr val="005400"/>
                </a:solidFill>
              </a:rPr>
              <a:t>женская просторная одежда  рубашечного покроя, длиной до колена, с широкими рукавами.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Пава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название изображения птицы с пышным хвостом в народной вышивке.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Передник</a:t>
            </a:r>
            <a:r>
              <a:rPr lang="ru-RU" sz="1400" b="1" dirty="0" smtClean="0">
                <a:solidFill>
                  <a:srgbClr val="C00000"/>
                </a:solidFill>
              </a:rPr>
              <a:t> - </a:t>
            </a:r>
            <a:r>
              <a:rPr lang="ru-RU" sz="1400" b="1" dirty="0" smtClean="0">
                <a:solidFill>
                  <a:srgbClr val="005400"/>
                </a:solidFill>
              </a:rPr>
              <a:t>прямоугольное узорчатое полотно, надевавшееся поверх юбки- понёвы.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Понёва</a:t>
            </a:r>
            <a:r>
              <a:rPr lang="ru-RU" sz="1400" b="1" dirty="0" smtClean="0">
                <a:solidFill>
                  <a:srgbClr val="C00000"/>
                </a:solidFill>
              </a:rPr>
              <a:t> - </a:t>
            </a:r>
            <a:r>
              <a:rPr lang="ru-RU" sz="1400" b="1" dirty="0" smtClean="0">
                <a:solidFill>
                  <a:srgbClr val="005400"/>
                </a:solidFill>
              </a:rPr>
              <a:t>женская запашная юбка из двух полотнищ, не сшитая по бокам, из домотканой шерстяной ткани.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Пояс(кушак)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деталь одежды, служившая вместо кармана, а также оберегом.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Рубаха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старинная мужская и женская одежда из домотканого холста, украшенная вышивкой.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Сарафан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старинная женская одежда, кроившаяся из клиньев, на лямках, из холстяной или парчовой ткани, характерная для северных областей.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Сорока </a:t>
            </a:r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 smtClean="0">
                <a:solidFill>
                  <a:srgbClr val="005400"/>
                </a:solidFill>
              </a:rPr>
              <a:t>старинный головной убор, характерный для южных областей, в виде мягкого чехла, с деталями, напоминавшими крылья и хвост птицы. Надевался поверх кички.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57150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57623" y="928673"/>
          <a:ext cx="5069919" cy="333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06"/>
                <a:gridCol w="312878"/>
                <a:gridCol w="324000"/>
                <a:gridCol w="324000"/>
                <a:gridCol w="289369"/>
                <a:gridCol w="318306"/>
                <a:gridCol w="318306"/>
                <a:gridCol w="318306"/>
                <a:gridCol w="318306"/>
                <a:gridCol w="318306"/>
                <a:gridCol w="318306"/>
                <a:gridCol w="318306"/>
                <a:gridCol w="318306"/>
                <a:gridCol w="318306"/>
                <a:gridCol w="318306"/>
                <a:gridCol w="318306"/>
              </a:tblGrid>
              <a:tr h="360000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4634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9692" marR="49692" marT="24846" marB="248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7072330" y="714356"/>
            <a:ext cx="142876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715140" y="1428736"/>
            <a:ext cx="285752" cy="14287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21429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Кроссворд «Русский народный костюм»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142984"/>
            <a:ext cx="350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 горизонтали: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Деталь одежды, которая служила оберегом.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Старинная мужская и женская одежда из домотканого холста, украшенная вышивкой.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Женский головной убор в виде</a:t>
            </a:r>
            <a:r>
              <a:rPr lang="ru-RU" sz="1400" b="1" dirty="0" smtClean="0">
                <a:solidFill>
                  <a:srgbClr val="005400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высокой короны с скруглённым или заострённым верхом,  украшенный драгоценными камнями.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Род женской юбки из двух полотнищ, не сшитой по бокам, украшенной тканым или вышитым узором.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Старинная обувь, сплетённая из коры дерева.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929198"/>
            <a:ext cx="55007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 вертикали: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Старинный женский головной убор – шапочка в форме рогов или лопатки.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Старинная женская одежда, кроившаяся из клиньев, на лямках из холстяной или парчовой ткани.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Название изображения птицы в народной вышивке.</a:t>
            </a: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Женский понёвный комплек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16002" y="3286124"/>
            <a:ext cx="2051688" cy="3071834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Рисунок 11" descr="Праздничный девичий наря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500174"/>
            <a:ext cx="857256" cy="1642932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86776" y="6429396"/>
            <a:ext cx="714380" cy="287359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00108"/>
          <a:ext cx="6912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24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ё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35716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Кроссворд «Русский народный костюм»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005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4572000" y="3500438"/>
            <a:ext cx="1857388" cy="3113477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Женский костюм южн.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7000892" y="2214554"/>
            <a:ext cx="1740496" cy="2728744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4143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русского народного костюма</a:t>
            </a:r>
            <a:endParaRPr lang="ru-RU" sz="32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3714776" cy="480131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Народный костюм – красота из глубины веков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Южнорусский понёвный комплекс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Северорусский сарафанный комплекс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Старинные женские головные уборы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Мотивы узора в традиционной русской вышивке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Какова пряха – такова на ней и рубаха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История русского костюма в живописи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Словарь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Кроссворд</a:t>
            </a:r>
            <a:endParaRPr lang="ru-RU" sz="24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1100" y="6499202"/>
            <a:ext cx="542900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2</a:t>
            </a:fld>
            <a:endParaRPr lang="ru-RU" sz="1800" b="1" dirty="0">
              <a:solidFill>
                <a:srgbClr val="003399"/>
              </a:solidFill>
            </a:endParaRPr>
          </a:p>
        </p:txBody>
      </p:sp>
      <p:pic>
        <p:nvPicPr>
          <p:cNvPr id="7" name="Рисунок 6" descr="Праздничный девичий наря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500042"/>
            <a:ext cx="3446337" cy="5789302"/>
          </a:xfrm>
          <a:prstGeom prst="rect">
            <a:avLst/>
          </a:prstGeom>
          <a:ln w="57150">
            <a:solidFill>
              <a:srgbClr val="0070C0"/>
            </a:solidFill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571472" y="1643050"/>
            <a:ext cx="4429156" cy="3429024"/>
            <a:chOff x="571472" y="142852"/>
            <a:chExt cx="3544119" cy="2954057"/>
          </a:xfrm>
        </p:grpSpPr>
        <p:sp>
          <p:nvSpPr>
            <p:cNvPr id="7" name="Горизонтальный свиток 6"/>
            <p:cNvSpPr/>
            <p:nvPr/>
          </p:nvSpPr>
          <p:spPr>
            <a:xfrm>
              <a:off x="571472" y="142852"/>
              <a:ext cx="3544119" cy="2954057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3733" y="548311"/>
              <a:ext cx="2894170" cy="21960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ru-RU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Не то дорого,</a:t>
              </a: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что красного золота,    </a:t>
              </a: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 а то дорого, </a:t>
              </a: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что доброго мастерства</a:t>
              </a: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                 </a:t>
              </a:r>
            </a:p>
            <a:p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                                   </a:t>
              </a:r>
              <a:r>
                <a:rPr lang="ru-RU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(Пословица)</a:t>
              </a:r>
            </a:p>
            <a:p>
              <a:endParaRPr lang="ru-RU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72496" y="6499202"/>
            <a:ext cx="571504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3</a:t>
            </a:fld>
            <a:endParaRPr lang="ru-RU" sz="1800" b="1" dirty="0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42918"/>
            <a:ext cx="47863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Народный костюм – красота из глубины веков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img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285030" cy="45005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54" y="557214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Девичий костюм</a:t>
            </a:r>
            <a:endParaRPr lang="ru-RU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57214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Женский костюм</a:t>
            </a:r>
            <a:endParaRPr lang="ru-RU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72538" y="6499202"/>
            <a:ext cx="471462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4</a:t>
            </a:fld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2" name="Рисунок 1" descr="Сарафанный комплекс2.jpg"/>
          <p:cNvPicPr>
            <a:picLocks noChangeAspect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579705" y="636826"/>
            <a:ext cx="2777849" cy="579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>
            <a:off x="2285984" y="4286256"/>
            <a:ext cx="1714512" cy="214314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28992" y="400050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Сарафан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285984" y="1071546"/>
            <a:ext cx="1785950" cy="214314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78579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Лента-повязка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2714612" y="2143116"/>
            <a:ext cx="1428760" cy="214314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00430" y="1857364"/>
            <a:ext cx="1083476" cy="31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Рубаха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g037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143636" y="608550"/>
            <a:ext cx="2284145" cy="56671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Стрелка вправо 12"/>
          <p:cNvSpPr/>
          <p:nvPr/>
        </p:nvSpPr>
        <p:spPr>
          <a:xfrm>
            <a:off x="5214942" y="2786058"/>
            <a:ext cx="1621714" cy="21431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2500306"/>
            <a:ext cx="162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Навершник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214942" y="4786322"/>
            <a:ext cx="1785950" cy="21431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143504" y="442913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Понёва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6000758" y="500044"/>
            <a:ext cx="214318" cy="1500197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357818" y="85723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Кичка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Женский костюм южн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928670"/>
            <a:ext cx="3500462" cy="55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Женский понёвный комплек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872374"/>
            <a:ext cx="3147826" cy="56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Южнорусский понёвный комплекс</a:t>
            </a:r>
            <a:endParaRPr lang="ru-RU" sz="28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2928926" y="5214950"/>
            <a:ext cx="928694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071670" y="3571876"/>
            <a:ext cx="1643074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000364" y="2143116"/>
            <a:ext cx="785818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571736" y="1142984"/>
            <a:ext cx="1143008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2928926" y="6000768"/>
            <a:ext cx="1214446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100010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Головной убор - сорока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200024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Вышитая рубаха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350043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Передник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14351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Понёва 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592933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Лапти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500694" y="1214422"/>
            <a:ext cx="1357322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000628" y="2285992"/>
            <a:ext cx="1500198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143504" y="4286256"/>
            <a:ext cx="1785950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лево 21"/>
          <p:cNvSpPr/>
          <p:nvPr/>
        </p:nvSpPr>
        <p:spPr>
          <a:xfrm>
            <a:off x="2357422" y="2857496"/>
            <a:ext cx="1428760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929190" y="5286388"/>
            <a:ext cx="1500198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000628" y="6000768"/>
            <a:ext cx="1571636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71934" y="414338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Занавеска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6182" y="2786058"/>
            <a:ext cx="1320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Пояс (кушак)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672538" y="6499202"/>
            <a:ext cx="471462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5</a:t>
            </a:fld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рафанный комплек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21512"/>
            <a:ext cx="3738590" cy="560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раздничный девичий наря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857231"/>
            <a:ext cx="3303461" cy="55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6416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Северорусский сарафанный комплекс</a:t>
            </a:r>
            <a:endParaRPr lang="ru-RU" sz="28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414853">
            <a:off x="5075975" y="1287018"/>
            <a:ext cx="1214446" cy="13831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815090">
            <a:off x="5003273" y="1989383"/>
            <a:ext cx="1143008" cy="1586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286380" y="2643182"/>
            <a:ext cx="1428760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622682">
            <a:off x="5289900" y="3887974"/>
            <a:ext cx="1143008" cy="1428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2414999">
            <a:off x="4840995" y="5721922"/>
            <a:ext cx="1186270" cy="161699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2214546" y="1142984"/>
            <a:ext cx="1500198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623368">
            <a:off x="2138939" y="2877514"/>
            <a:ext cx="1817361" cy="118994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2428860" y="3714752"/>
            <a:ext cx="1571636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20634948">
            <a:off x="2560767" y="5929931"/>
            <a:ext cx="1571636" cy="142876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92867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Кокошник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92867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Венец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178592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Рубаха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2500306"/>
            <a:ext cx="107157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Душегрея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0496" y="292893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Епанечка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64331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Сарафан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5143512"/>
            <a:ext cx="107157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Сапожки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0" y="557214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Лапти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529662" y="6499202"/>
            <a:ext cx="614338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6</a:t>
            </a:fld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6000760" y="3357562"/>
            <a:ext cx="2726924" cy="2410496"/>
            <a:chOff x="1500166" y="804190"/>
            <a:chExt cx="5357850" cy="4553636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1500166" y="804190"/>
              <a:ext cx="5357850" cy="4553636"/>
              <a:chOff x="1500166" y="804190"/>
              <a:chExt cx="6429420" cy="560163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00166" y="804190"/>
                <a:ext cx="6429420" cy="5601632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Овал 4"/>
              <p:cNvSpPr/>
              <p:nvPr/>
            </p:nvSpPr>
            <p:spPr>
              <a:xfrm>
                <a:off x="4500562" y="2643182"/>
                <a:ext cx="285752" cy="50006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643306" y="2928934"/>
                <a:ext cx="214314" cy="28575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429256" y="3000372"/>
                <a:ext cx="214314" cy="28575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" name="Капля 6"/>
            <p:cNvSpPr/>
            <p:nvPr/>
          </p:nvSpPr>
          <p:spPr>
            <a:xfrm rot="17847069">
              <a:off x="2978398" y="3914214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Капля 7"/>
            <p:cNvSpPr/>
            <p:nvPr/>
          </p:nvSpPr>
          <p:spPr>
            <a:xfrm rot="17847069">
              <a:off x="3264151" y="3771338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Капля 8"/>
            <p:cNvSpPr/>
            <p:nvPr/>
          </p:nvSpPr>
          <p:spPr>
            <a:xfrm rot="17847069">
              <a:off x="3549902" y="3699900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Капля 11"/>
            <p:cNvSpPr/>
            <p:nvPr/>
          </p:nvSpPr>
          <p:spPr>
            <a:xfrm rot="18423039">
              <a:off x="3835655" y="3699900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Капля 12"/>
            <p:cNvSpPr/>
            <p:nvPr/>
          </p:nvSpPr>
          <p:spPr>
            <a:xfrm rot="18770646">
              <a:off x="4121406" y="3699900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Капля 13"/>
            <p:cNvSpPr/>
            <p:nvPr/>
          </p:nvSpPr>
          <p:spPr>
            <a:xfrm rot="19803822">
              <a:off x="4411759" y="3700543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Капля 14"/>
            <p:cNvSpPr/>
            <p:nvPr/>
          </p:nvSpPr>
          <p:spPr>
            <a:xfrm rot="20396884">
              <a:off x="4685393" y="3758720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Капля 15"/>
            <p:cNvSpPr/>
            <p:nvPr/>
          </p:nvSpPr>
          <p:spPr>
            <a:xfrm rot="20851944">
              <a:off x="4978663" y="3914215"/>
              <a:ext cx="309406" cy="29943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071802" y="3429000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357554" y="3357562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643306" y="3286124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929058" y="3214686"/>
              <a:ext cx="357190" cy="28575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357686" y="3286124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643438" y="3357562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429000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 rot="19300527">
              <a:off x="2399881" y="1944609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 rot="19806606">
              <a:off x="2750984" y="1659284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 rot="20043919">
              <a:off x="3114261" y="1444544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 rot="20701369">
              <a:off x="3521255" y="1368796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 rot="21257108">
              <a:off x="3900079" y="1301668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 rot="704176">
              <a:off x="4400145" y="1301667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 rot="1154258">
              <a:off x="4828773" y="1444544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 rot="1717694">
              <a:off x="5257402" y="1587419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 rot="2890835">
              <a:off x="5543153" y="1873172"/>
              <a:ext cx="112107" cy="1758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49"/>
          <p:cNvGrpSpPr/>
          <p:nvPr/>
        </p:nvGrpSpPr>
        <p:grpSpPr>
          <a:xfrm>
            <a:off x="714348" y="1142984"/>
            <a:ext cx="2786082" cy="2214577"/>
            <a:chOff x="928662" y="488745"/>
            <a:chExt cx="7429552" cy="5805417"/>
          </a:xfrm>
        </p:grpSpPr>
        <p:pic>
          <p:nvPicPr>
            <p:cNvPr id="51" name="Рисунок 50" descr="Кокошник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28662" y="488745"/>
              <a:ext cx="7429552" cy="5805417"/>
            </a:xfrm>
            <a:prstGeom prst="roundRect">
              <a:avLst/>
            </a:prstGeom>
          </p:spPr>
        </p:pic>
        <p:sp>
          <p:nvSpPr>
            <p:cNvPr id="52" name="Капля 51"/>
            <p:cNvSpPr/>
            <p:nvPr/>
          </p:nvSpPr>
          <p:spPr>
            <a:xfrm rot="7840973">
              <a:off x="4500562" y="1785926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4143372" y="2214554"/>
              <a:ext cx="214314" cy="2143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2214554"/>
              <a:ext cx="214314" cy="2143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4572000" y="2928934"/>
              <a:ext cx="214314" cy="214314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00496" y="3143248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143504" y="3143248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71802" y="2500306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2000240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500430" y="1643050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143636" y="2500306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5929322" y="2000240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5572132" y="1571612"/>
              <a:ext cx="214314" cy="2143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572000" y="1000108"/>
              <a:ext cx="142876" cy="4286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3357554" y="3357562"/>
            <a:ext cx="2643206" cy="2357454"/>
            <a:chOff x="928662" y="214290"/>
            <a:chExt cx="7294923" cy="6470497"/>
          </a:xfrm>
        </p:grpSpPr>
        <p:pic>
          <p:nvPicPr>
            <p:cNvPr id="48" name="Рисунок 47" descr="Венец2 коррекция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28662" y="214290"/>
              <a:ext cx="7294923" cy="6470497"/>
            </a:xfrm>
            <a:prstGeom prst="roundRect">
              <a:avLst/>
            </a:prstGeom>
          </p:spPr>
        </p:pic>
        <p:sp>
          <p:nvSpPr>
            <p:cNvPr id="49" name="Капля 48"/>
            <p:cNvSpPr/>
            <p:nvPr/>
          </p:nvSpPr>
          <p:spPr>
            <a:xfrm rot="18734326">
              <a:off x="2247711" y="6053870"/>
              <a:ext cx="574069" cy="53673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Капля 64"/>
            <p:cNvSpPr/>
            <p:nvPr/>
          </p:nvSpPr>
          <p:spPr>
            <a:xfrm rot="18734326">
              <a:off x="6391115" y="6053871"/>
              <a:ext cx="574069" cy="53673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Блок-схема: сопоставление 65"/>
            <p:cNvSpPr/>
            <p:nvPr/>
          </p:nvSpPr>
          <p:spPr>
            <a:xfrm>
              <a:off x="2428860" y="5500702"/>
              <a:ext cx="214314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7" name="Блок-схема: сопоставление 66"/>
            <p:cNvSpPr/>
            <p:nvPr/>
          </p:nvSpPr>
          <p:spPr>
            <a:xfrm>
              <a:off x="6572264" y="5500702"/>
              <a:ext cx="214314" cy="42862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8" name="Капля 67"/>
            <p:cNvSpPr/>
            <p:nvPr/>
          </p:nvSpPr>
          <p:spPr>
            <a:xfrm rot="8148170">
              <a:off x="4091684" y="2227226"/>
              <a:ext cx="761180" cy="77562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 rot="20888545">
              <a:off x="3395270" y="2527374"/>
              <a:ext cx="428628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 rot="904434">
              <a:off x="5072066" y="2500306"/>
              <a:ext cx="428628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Блок-схема: сортировка 70"/>
            <p:cNvSpPr/>
            <p:nvPr/>
          </p:nvSpPr>
          <p:spPr>
            <a:xfrm>
              <a:off x="2857488" y="3643314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Блок-схема: сортировка 71"/>
            <p:cNvSpPr/>
            <p:nvPr/>
          </p:nvSpPr>
          <p:spPr>
            <a:xfrm>
              <a:off x="3071802" y="3571876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Блок-схема: сортировка 72"/>
            <p:cNvSpPr/>
            <p:nvPr/>
          </p:nvSpPr>
          <p:spPr>
            <a:xfrm>
              <a:off x="3357554" y="3500438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Блок-схема: сортировка 73"/>
            <p:cNvSpPr/>
            <p:nvPr/>
          </p:nvSpPr>
          <p:spPr>
            <a:xfrm>
              <a:off x="3571868" y="3500438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Блок-схема: сортировка 74"/>
            <p:cNvSpPr/>
            <p:nvPr/>
          </p:nvSpPr>
          <p:spPr>
            <a:xfrm>
              <a:off x="3857620" y="3429000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Блок-схема: сортировка 75"/>
            <p:cNvSpPr/>
            <p:nvPr/>
          </p:nvSpPr>
          <p:spPr>
            <a:xfrm>
              <a:off x="4143372" y="3429000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Блок-схема: сортировка 76"/>
            <p:cNvSpPr/>
            <p:nvPr/>
          </p:nvSpPr>
          <p:spPr>
            <a:xfrm>
              <a:off x="4429124" y="3429000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Блок-схема: сортировка 77"/>
            <p:cNvSpPr/>
            <p:nvPr/>
          </p:nvSpPr>
          <p:spPr>
            <a:xfrm>
              <a:off x="4714876" y="3429000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Блок-схема: сортировка 78"/>
            <p:cNvSpPr/>
            <p:nvPr/>
          </p:nvSpPr>
          <p:spPr>
            <a:xfrm>
              <a:off x="5000628" y="3429000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Блок-схема: сортировка 79"/>
            <p:cNvSpPr/>
            <p:nvPr/>
          </p:nvSpPr>
          <p:spPr>
            <a:xfrm>
              <a:off x="5286380" y="3500438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Блок-схема: сортировка 80"/>
            <p:cNvSpPr/>
            <p:nvPr/>
          </p:nvSpPr>
          <p:spPr>
            <a:xfrm>
              <a:off x="5572132" y="3500438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Блок-схема: сортировка 81"/>
            <p:cNvSpPr/>
            <p:nvPr/>
          </p:nvSpPr>
          <p:spPr>
            <a:xfrm>
              <a:off x="5857884" y="3571876"/>
              <a:ext cx="214314" cy="6118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Блок-схема: сортировка 82"/>
            <p:cNvSpPr/>
            <p:nvPr/>
          </p:nvSpPr>
          <p:spPr>
            <a:xfrm>
              <a:off x="6072198" y="3643314"/>
              <a:ext cx="214314" cy="611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Капля 83"/>
            <p:cNvSpPr/>
            <p:nvPr/>
          </p:nvSpPr>
          <p:spPr>
            <a:xfrm rot="18902955">
              <a:off x="4245215" y="1101951"/>
              <a:ext cx="500066" cy="5000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Капля 84"/>
            <p:cNvSpPr/>
            <p:nvPr/>
          </p:nvSpPr>
          <p:spPr>
            <a:xfrm rot="17663856">
              <a:off x="2794174" y="1293982"/>
              <a:ext cx="491468" cy="4914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Капля 85"/>
            <p:cNvSpPr/>
            <p:nvPr/>
          </p:nvSpPr>
          <p:spPr>
            <a:xfrm rot="20080967">
              <a:off x="5725051" y="1295903"/>
              <a:ext cx="491468" cy="4914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Капля 86"/>
            <p:cNvSpPr/>
            <p:nvPr/>
          </p:nvSpPr>
          <p:spPr>
            <a:xfrm rot="738399">
              <a:off x="7040631" y="1614626"/>
              <a:ext cx="449041" cy="42129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Капля 87"/>
            <p:cNvSpPr/>
            <p:nvPr/>
          </p:nvSpPr>
          <p:spPr>
            <a:xfrm rot="16200000">
              <a:off x="1523253" y="1762839"/>
              <a:ext cx="406933" cy="45310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88"/>
          <p:cNvGrpSpPr/>
          <p:nvPr/>
        </p:nvGrpSpPr>
        <p:grpSpPr>
          <a:xfrm>
            <a:off x="500034" y="3500438"/>
            <a:ext cx="2786082" cy="2357454"/>
            <a:chOff x="1142976" y="714356"/>
            <a:chExt cx="7072361" cy="5675514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2976" y="714356"/>
              <a:ext cx="7072361" cy="567551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" name="Пятно 1 90"/>
            <p:cNvSpPr/>
            <p:nvPr/>
          </p:nvSpPr>
          <p:spPr>
            <a:xfrm>
              <a:off x="3286116" y="3357562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2" name="Пятно 1 91"/>
            <p:cNvSpPr/>
            <p:nvPr/>
          </p:nvSpPr>
          <p:spPr>
            <a:xfrm>
              <a:off x="3643306" y="3286124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3" name="Пятно 1 92"/>
            <p:cNvSpPr/>
            <p:nvPr/>
          </p:nvSpPr>
          <p:spPr>
            <a:xfrm>
              <a:off x="4000496" y="3214686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4" name="Пятно 1 93"/>
            <p:cNvSpPr/>
            <p:nvPr/>
          </p:nvSpPr>
          <p:spPr>
            <a:xfrm>
              <a:off x="4357686" y="3214686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5" name="Пятно 1 94"/>
            <p:cNvSpPr/>
            <p:nvPr/>
          </p:nvSpPr>
          <p:spPr>
            <a:xfrm>
              <a:off x="4714876" y="3214686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6" name="Пятно 1 95"/>
            <p:cNvSpPr/>
            <p:nvPr/>
          </p:nvSpPr>
          <p:spPr>
            <a:xfrm>
              <a:off x="5072066" y="3214686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7" name="Пятно 1 96"/>
            <p:cNvSpPr/>
            <p:nvPr/>
          </p:nvSpPr>
          <p:spPr>
            <a:xfrm>
              <a:off x="5500694" y="3286124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8" name="Пятно 1 97"/>
            <p:cNvSpPr/>
            <p:nvPr/>
          </p:nvSpPr>
          <p:spPr>
            <a:xfrm>
              <a:off x="5857884" y="3357562"/>
              <a:ext cx="357190" cy="3571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4643438" y="3643314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5000628" y="3643314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5357818" y="3643314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286248" y="3643314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000496" y="3643314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715008" y="3714752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714744" y="3714752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3428992" y="3786190"/>
              <a:ext cx="214314" cy="3571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7" name="Капля 106"/>
            <p:cNvSpPr/>
            <p:nvPr/>
          </p:nvSpPr>
          <p:spPr>
            <a:xfrm rot="19720243">
              <a:off x="3091958" y="4319524"/>
              <a:ext cx="544356" cy="5049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8" name="Капля 107"/>
            <p:cNvSpPr/>
            <p:nvPr/>
          </p:nvSpPr>
          <p:spPr>
            <a:xfrm rot="18497785">
              <a:off x="5738223" y="4332416"/>
              <a:ext cx="544356" cy="5049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125"/>
          <p:cNvGrpSpPr/>
          <p:nvPr/>
        </p:nvGrpSpPr>
        <p:grpSpPr>
          <a:xfrm>
            <a:off x="4071934" y="1285860"/>
            <a:ext cx="4286280" cy="2000264"/>
            <a:chOff x="4429124" y="1214422"/>
            <a:chExt cx="4286280" cy="2000264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4429124" y="1214422"/>
              <a:ext cx="4286280" cy="2000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5" name="Группа 108"/>
            <p:cNvGrpSpPr/>
            <p:nvPr/>
          </p:nvGrpSpPr>
          <p:grpSpPr>
            <a:xfrm>
              <a:off x="4643438" y="1357298"/>
              <a:ext cx="3714776" cy="1214446"/>
              <a:chOff x="500676" y="1357298"/>
              <a:chExt cx="7949285" cy="2509944"/>
            </a:xfrm>
          </p:grpSpPr>
          <p:sp>
            <p:nvSpPr>
              <p:cNvPr id="110" name="Волна 109"/>
              <p:cNvSpPr/>
              <p:nvPr/>
            </p:nvSpPr>
            <p:spPr>
              <a:xfrm rot="20555939">
                <a:off x="500676" y="1522065"/>
                <a:ext cx="2830332" cy="1928826"/>
              </a:xfrm>
              <a:prstGeom prst="wave">
                <a:avLst>
                  <a:gd name="adj1" fmla="val 20000"/>
                  <a:gd name="adj2" fmla="val -1031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1" name="Волна 110"/>
              <p:cNvSpPr/>
              <p:nvPr/>
            </p:nvSpPr>
            <p:spPr>
              <a:xfrm rot="1827618">
                <a:off x="5383277" y="1929448"/>
                <a:ext cx="3066684" cy="1937794"/>
              </a:xfrm>
              <a:prstGeom prst="wav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3071802" y="1357298"/>
                <a:ext cx="2928958" cy="1500198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Скругленный прямоугольник 112"/>
              <p:cNvSpPr/>
              <p:nvPr/>
            </p:nvSpPr>
            <p:spPr>
              <a:xfrm>
                <a:off x="3428992" y="1785926"/>
                <a:ext cx="2214578" cy="92869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4" name="Равнобедренный треугольник 113"/>
              <p:cNvSpPr/>
              <p:nvPr/>
            </p:nvSpPr>
            <p:spPr>
              <a:xfrm>
                <a:off x="4286248" y="1928802"/>
                <a:ext cx="500066" cy="714380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5" name="Равнобедренный треугольник 114"/>
              <p:cNvSpPr/>
              <p:nvPr/>
            </p:nvSpPr>
            <p:spPr>
              <a:xfrm rot="10800000">
                <a:off x="4643438" y="1928802"/>
                <a:ext cx="500066" cy="714380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6" name="Равнобедренный треугольник 115"/>
              <p:cNvSpPr/>
              <p:nvPr/>
            </p:nvSpPr>
            <p:spPr>
              <a:xfrm>
                <a:off x="5000628" y="1928802"/>
                <a:ext cx="500066" cy="714380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7" name="Равнобедренный треугольник 116"/>
              <p:cNvSpPr/>
              <p:nvPr/>
            </p:nvSpPr>
            <p:spPr>
              <a:xfrm rot="10800000">
                <a:off x="3929058" y="1928802"/>
                <a:ext cx="500066" cy="714380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8" name="Равнобедренный треугольник 117"/>
              <p:cNvSpPr/>
              <p:nvPr/>
            </p:nvSpPr>
            <p:spPr>
              <a:xfrm>
                <a:off x="3571868" y="1928802"/>
                <a:ext cx="500066" cy="714380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3786182" y="2428868"/>
                <a:ext cx="142876" cy="14287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5143504" y="2428868"/>
                <a:ext cx="142876" cy="14287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4500562" y="2357430"/>
                <a:ext cx="142876" cy="21431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4071934" y="2071678"/>
                <a:ext cx="142876" cy="1428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4857752" y="2071678"/>
                <a:ext cx="142876" cy="1428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24" name="Прямоугольник 123"/>
          <p:cNvSpPr/>
          <p:nvPr/>
        </p:nvSpPr>
        <p:spPr>
          <a:xfrm>
            <a:off x="785786" y="571480"/>
            <a:ext cx="7429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старинных женских головных уборов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71538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Кокошник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57818" y="27146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Лента-повязка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428728" y="57150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Кичка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286248" y="57864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Венец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29454" y="57150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Сорока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" name="Номер слайда 132"/>
          <p:cNvSpPr>
            <a:spLocks noGrp="1"/>
          </p:cNvSpPr>
          <p:nvPr>
            <p:ph type="sldNum" sz="quarter" idx="12"/>
          </p:nvPr>
        </p:nvSpPr>
        <p:spPr>
          <a:xfrm>
            <a:off x="8672538" y="6356350"/>
            <a:ext cx="471462" cy="501650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7</a:t>
            </a:fld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2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tretch>
            <a:fillRect/>
          </a:stretch>
        </p:blipFill>
        <p:spPr>
          <a:xfrm rot="20547294">
            <a:off x="2628915" y="2942681"/>
            <a:ext cx="3291256" cy="230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" name="Рисунок 2" descr="img363.jpg"/>
          <p:cNvPicPr>
            <a:picLocks noChangeAspect="1"/>
          </p:cNvPicPr>
          <p:nvPr/>
        </p:nvPicPr>
        <p:blipFill>
          <a:blip r:embed="rId3" cstate="email">
            <a:lum contrast="40000"/>
          </a:blip>
          <a:stretch>
            <a:fillRect/>
          </a:stretch>
        </p:blipFill>
        <p:spPr>
          <a:xfrm>
            <a:off x="5429256" y="4071942"/>
            <a:ext cx="3295408" cy="212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4" name="Рисунок 3" descr="img364.jp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tretch>
            <a:fillRect/>
          </a:stretch>
        </p:blipFill>
        <p:spPr>
          <a:xfrm rot="802841">
            <a:off x="5569685" y="1239401"/>
            <a:ext cx="2940678" cy="217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69294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Нарисуй старинный женский головной убор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img045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714348" y="1214422"/>
            <a:ext cx="2062575" cy="24984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3857628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И.Аргунов. Портрет неизвестной в русском </a:t>
            </a: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костюме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29662" y="6499202"/>
            <a:ext cx="614338" cy="358798"/>
          </a:xfrm>
        </p:spPr>
        <p:txBody>
          <a:bodyPr/>
          <a:lstStyle/>
          <a:p>
            <a:fld id="{653123E7-7350-4C8A-95A7-5C8ABA47D9D3}" type="slidenum">
              <a:rPr lang="ru-RU" sz="1800" b="1" smtClean="0">
                <a:solidFill>
                  <a:srgbClr val="003399"/>
                </a:solidFill>
              </a:rPr>
              <a:pPr/>
              <a:t>8</a:t>
            </a:fld>
            <a:endParaRPr lang="ru-RU" sz="1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571472" y="2786058"/>
            <a:ext cx="2500330" cy="2143140"/>
            <a:chOff x="4515762" y="500042"/>
            <a:chExt cx="3714776" cy="1428760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4515762" y="500042"/>
              <a:ext cx="3714776" cy="1428760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7760" y="704151"/>
              <a:ext cx="2975666" cy="98488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Прилетел кулик из заморья,</a:t>
              </a:r>
            </a:p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Принёс весну </a:t>
              </a:r>
            </a:p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из неволья.</a:t>
              </a:r>
            </a:p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         (Пословица) </a:t>
              </a:r>
              <a:endParaRPr lang="ru-RU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86116" y="1142984"/>
            <a:ext cx="5214974" cy="5000660"/>
            <a:chOff x="785786" y="1285860"/>
            <a:chExt cx="4977698" cy="4857784"/>
          </a:xfrm>
        </p:grpSpPr>
        <p:pic>
          <p:nvPicPr>
            <p:cNvPr id="3" name="Рисунок 2" descr="img366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85786" y="1285860"/>
              <a:ext cx="3429024" cy="2357454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2" name="Рисунок 1" descr="img36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14546" y="3357562"/>
              <a:ext cx="3548938" cy="2786082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785786" y="500042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Мотивы узора в традиционной русской вышивке</a:t>
            </a:r>
            <a:endParaRPr lang="ru-RU" sz="2400" b="1" dirty="0">
              <a:ln w="12700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372" y="64886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9</a:t>
            </a:r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9473F"/>
      </a:hlink>
      <a:folHlink>
        <a:srgbClr val="5B2E5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734</Words>
  <Application>Microsoft Office PowerPoint</Application>
  <PresentationFormat>Экран (4:3)</PresentationFormat>
  <Paragraphs>177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2009-01-07T13:21:58Z</dcterms:created>
  <dcterms:modified xsi:type="dcterms:W3CDTF">2009-01-19T17:55:04Z</dcterms:modified>
</cp:coreProperties>
</file>