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msmincho" charset="0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msmincho" charset="0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msmincho" charset="0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msmincho" charset="0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msmincho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mincho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mincho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mincho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minch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7C7C04"/>
    <a:srgbClr val="5D3C23"/>
    <a:srgbClr val="7E1D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" y="-22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44638" y="1069975"/>
            <a:ext cx="4468812" cy="366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52525" y="5089525"/>
            <a:ext cx="5257800" cy="406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627063"/>
            <a:ext cx="2151063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3962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627063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4031" y="4078349"/>
            <a:ext cx="9156568" cy="1259946"/>
          </a:xfrm>
        </p:spPr>
        <p:txBody>
          <a:bodyPr>
            <a:noAutofit/>
          </a:bodyPr>
          <a:lstStyle>
            <a:lvl1pPr marL="0" indent="0" algn="ctr">
              <a:buNone/>
              <a:defRPr sz="2400" spc="110" baseline="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504031" y="1580424"/>
            <a:ext cx="9156568" cy="2183906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53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1354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90876" y="3913357"/>
            <a:ext cx="3276203" cy="175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005418" y="3887095"/>
            <a:ext cx="50403" cy="50398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4031" y="1679928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3863834"/>
            <a:ext cx="8736542" cy="151193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53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047" y="5466229"/>
            <a:ext cx="8736542" cy="1085489"/>
          </a:xfrm>
        </p:spPr>
        <p:txBody>
          <a:bodyPr anchor="t"/>
          <a:lstStyle>
            <a:lvl1pPr marL="0" indent="0">
              <a:buNone/>
              <a:defRPr sz="2200" spc="110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6047" y="5420074"/>
            <a:ext cx="8736542" cy="474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04031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7" y="1679928"/>
            <a:ext cx="4475798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504031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5126068" y="2427182"/>
            <a:ext cx="4452276" cy="431405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171353"/>
            <a:ext cx="9072563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124318" y="1542792"/>
            <a:ext cx="4454027" cy="83996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0794" tIns="50397" rIns="100794" bIns="50397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900" b="1" baseline="0">
                <a:solidFill>
                  <a:schemeClr val="tx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0608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41925" y="2403288"/>
            <a:ext cx="4133056" cy="1750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504031" y="503978"/>
            <a:ext cx="6888427" cy="6299729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76463" y="1763924"/>
            <a:ext cx="2187496" cy="4115823"/>
          </a:xfrm>
        </p:spPr>
        <p:txBody>
          <a:bodyPr tIns="50397" bIns="50397"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476464" y="503979"/>
            <a:ext cx="2184135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453" y="503979"/>
            <a:ext cx="2268141" cy="1175949"/>
          </a:xfrm>
        </p:spPr>
        <p:txBody>
          <a:bodyPr lIns="100794" tIns="100794" anchor="b" anchorCtr="0"/>
          <a:lstStyle>
            <a:lvl1pPr algn="l">
              <a:buNone/>
              <a:defRPr sz="2000" b="1" spc="-55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4031" y="503979"/>
            <a:ext cx="6636411" cy="613173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08453" y="1763924"/>
            <a:ext cx="2268141" cy="4871791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102"/>
              </a:spcAft>
              <a:buFontTx/>
              <a:buNone/>
              <a:defRPr sz="1800" b="0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627063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627063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1897063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354263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2811463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268663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431800" indent="-323850" algn="l" defTabSz="449263" rtl="0" eaLnBrk="1" fontAlgn="base" hangingPunct="1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04031" y="1595932"/>
            <a:ext cx="9072563" cy="515702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384396" y="6838394"/>
            <a:ext cx="2856177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1/29/2009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352146" y="6838394"/>
            <a:ext cx="3948245" cy="423342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272075" y="6813993"/>
            <a:ext cx="672042" cy="503978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8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343942"/>
          </a:xfrm>
          <a:prstGeom prst="rect">
            <a:avLst/>
          </a:prstGeom>
          <a:ln w="6350" cap="rnd">
            <a:noFill/>
          </a:ln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600" b="0" kern="1200" spc="-11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2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08737" indent="-251986" algn="l" rtl="0" eaLnBrk="1" latinLnBrk="0" hangingPunct="1">
        <a:spcBef>
          <a:spcPts val="331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51986" algn="l" rtl="0" eaLnBrk="1" latinLnBrk="0" hangingPunct="1">
        <a:spcBef>
          <a:spcPts val="331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503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51986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ts val="375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97304" y="4922845"/>
            <a:ext cx="5763294" cy="2214578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Проект учащихся 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 класса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МОУ СОШ №26</a:t>
            </a:r>
          </a:p>
          <a:p>
            <a:pPr algn="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г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.Мирного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96842" y="2565391"/>
            <a:ext cx="9156568" cy="314327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 eaLnBrk="1"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en-GB" sz="9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Недетские </a:t>
            </a:r>
            <a:r>
              <a:rPr lang="en-GB" sz="9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тайны детской </a:t>
            </a:r>
            <a:r>
              <a:rPr lang="en-GB" sz="9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литературы</a:t>
            </a:r>
            <a:r>
              <a:rPr lang="ru-RU" sz="9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9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endParaRPr lang="en-GB" sz="5300" b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9" name="Picture 5" descr="C:\Documents and Settings\Студент\Мои документы\мама\Проект история детлит-ры\Тайны дет. литературы..files\image90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" y="422251"/>
            <a:ext cx="1162050" cy="1619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41363" y="490538"/>
            <a:ext cx="8609012" cy="153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>
                <a:solidFill>
                  <a:srgbClr val="000000"/>
                </a:solidFill>
              </a:rPr>
              <a:t>	Книгу, которую стоит читать только в детстве, вообще не стоит читать.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48" y="2136763"/>
            <a:ext cx="3657600" cy="240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393825"/>
            <a:ext cx="8967788" cy="567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6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6" charset="0"/>
              </a:rPr>
              <a:t>																																																</a:t>
            </a:r>
            <a:r>
              <a:rPr lang="en-GB" sz="2600" dirty="0">
                <a:solidFill>
                  <a:srgbClr val="16165D"/>
                </a:solidFill>
                <a:latin typeface="Lucida Console" pitchFamily="49" charset="0"/>
              </a:rPr>
              <a:t>«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Дети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-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публика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особая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.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Так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что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dirty="0" err="1">
                <a:solidFill>
                  <a:srgbClr val="16165D"/>
                </a:solidFill>
                <a:latin typeface="Lucida Console" pitchFamily="49" charset="0"/>
              </a:rPr>
              <a:t>сначала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разузнайте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,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чего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же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хочется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им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, и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дайте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им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это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,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даже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если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сами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этого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не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 </a:t>
            </a:r>
            <a:r>
              <a:rPr lang="en-GB" sz="2600" b="1" dirty="0" err="1">
                <a:solidFill>
                  <a:srgbClr val="16165D"/>
                </a:solidFill>
                <a:latin typeface="Lucida Console" pitchFamily="49" charset="0"/>
              </a:rPr>
              <a:t>любите</a:t>
            </a:r>
            <a:r>
              <a:rPr lang="en-GB" sz="2600" b="1" dirty="0">
                <a:solidFill>
                  <a:srgbClr val="16165D"/>
                </a:solidFill>
                <a:latin typeface="Lucida Console" pitchFamily="49" charset="0"/>
              </a:rPr>
              <a:t>»</a:t>
            </a:r>
            <a:r>
              <a:rPr lang="en-GB" sz="2600" dirty="0">
                <a:solidFill>
                  <a:srgbClr val="16165D"/>
                </a:solidFill>
                <a:latin typeface="Lucida Console" pitchFamily="49" charset="0"/>
              </a:rPr>
              <a:t>.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 dirty="0" smtClean="0">
                <a:solidFill>
                  <a:srgbClr val="000000"/>
                </a:solidFill>
              </a:rPr>
              <a:t>Клайв </a:t>
            </a:r>
            <a:r>
              <a:rPr lang="en-GB" sz="2600" b="1" dirty="0" err="1" smtClean="0">
                <a:solidFill>
                  <a:srgbClr val="000000"/>
                </a:solidFill>
              </a:rPr>
              <a:t>Льюис</a:t>
            </a:r>
            <a:r>
              <a:rPr lang="en-GB" sz="2600" b="1" dirty="0" smtClean="0">
                <a:solidFill>
                  <a:srgbClr val="000000"/>
                </a:solidFill>
              </a:rPr>
              <a:t>,</a:t>
            </a:r>
            <a:endParaRPr lang="en-GB" sz="2600" b="1" dirty="0">
              <a:solidFill>
                <a:srgbClr val="000000"/>
              </a:solidFill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 dirty="0" err="1">
                <a:solidFill>
                  <a:srgbClr val="000000"/>
                </a:solidFill>
              </a:rPr>
              <a:t>автор</a:t>
            </a:r>
            <a:r>
              <a:rPr lang="en-GB" sz="2600" b="1" dirty="0">
                <a:solidFill>
                  <a:srgbClr val="000000"/>
                </a:solidFill>
              </a:rPr>
              <a:t> </a:t>
            </a:r>
            <a:r>
              <a:rPr lang="en-GB" sz="2600" b="1" dirty="0" err="1">
                <a:solidFill>
                  <a:srgbClr val="000000"/>
                </a:solidFill>
              </a:rPr>
              <a:t>знаменитой</a:t>
            </a:r>
            <a:r>
              <a:rPr lang="en-GB" sz="2600" b="1" dirty="0">
                <a:solidFill>
                  <a:srgbClr val="000000"/>
                </a:solidFill>
              </a:rPr>
              <a:t> </a:t>
            </a:r>
            <a:r>
              <a:rPr lang="en-GB" sz="2600" b="1" dirty="0" err="1">
                <a:solidFill>
                  <a:srgbClr val="000000"/>
                </a:solidFill>
              </a:rPr>
              <a:t>книги</a:t>
            </a:r>
            <a:r>
              <a:rPr lang="en-GB" sz="2600" b="1" dirty="0">
                <a:solidFill>
                  <a:srgbClr val="000000"/>
                </a:solidFill>
              </a:rPr>
              <a:t> «</a:t>
            </a:r>
            <a:r>
              <a:rPr lang="en-GB" sz="2600" b="1" dirty="0" err="1">
                <a:solidFill>
                  <a:srgbClr val="000000"/>
                </a:solidFill>
              </a:rPr>
              <a:t>Хроники</a:t>
            </a:r>
            <a:r>
              <a:rPr lang="en-GB" sz="2600" b="1" dirty="0">
                <a:solidFill>
                  <a:srgbClr val="000000"/>
                </a:solidFill>
              </a:rPr>
              <a:t> </a:t>
            </a:r>
            <a:r>
              <a:rPr lang="en-GB" sz="2600" b="1" dirty="0" err="1">
                <a:solidFill>
                  <a:srgbClr val="000000"/>
                </a:solidFill>
              </a:rPr>
              <a:t>Нарнии</a:t>
            </a:r>
            <a:r>
              <a:rPr lang="en-GB" sz="2600" b="1" dirty="0">
                <a:solidFill>
                  <a:srgbClr val="000000"/>
                </a:solidFill>
              </a:rPr>
              <a:t>»</a:t>
            </a: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6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just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dirty="0">
                <a:solidFill>
                  <a:srgbClr val="000000"/>
                </a:solidFill>
                <a:latin typeface="Times New Roman" pitchFamily="16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56047" y="350814"/>
            <a:ext cx="8736542" cy="4071966"/>
          </a:xfrm>
        </p:spPr>
        <p:txBody>
          <a:bodyPr/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>
                <a:solidFill>
                  <a:srgbClr val="000099"/>
                </a:solidFill>
              </a:rPr>
              <a:t>Истории</a:t>
            </a:r>
            <a:r>
              <a:rPr lang="en-GB" dirty="0" smtClean="0">
                <a:solidFill>
                  <a:srgbClr val="000099"/>
                </a:solidFill>
              </a:rPr>
              <a:t> о детской </a:t>
            </a:r>
            <a:r>
              <a:rPr lang="en-GB" dirty="0" err="1" smtClean="0">
                <a:solidFill>
                  <a:srgbClr val="000099"/>
                </a:solidFill>
              </a:rPr>
              <a:t>литературе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GB" dirty="0" err="1" smtClean="0">
                <a:solidFill>
                  <a:srgbClr val="000099"/>
                </a:solidFill>
              </a:rPr>
              <a:t>помогали</a:t>
            </a:r>
            <a:r>
              <a:rPr lang="en-GB" dirty="0" smtClean="0">
                <a:solidFill>
                  <a:srgbClr val="000099"/>
                </a:solidFill>
              </a:rPr>
              <a:t> </a:t>
            </a:r>
            <a:r>
              <a:rPr lang="en-GB" dirty="0" err="1" smtClean="0">
                <a:solidFill>
                  <a:srgbClr val="000099"/>
                </a:solidFill>
              </a:rPr>
              <a:t>рассказывать</a:t>
            </a:r>
            <a:r>
              <a:rPr lang="en-GB" dirty="0" smtClean="0">
                <a:solidFill>
                  <a:srgbClr val="000099"/>
                </a:solidFill>
              </a:rPr>
              <a:t> :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56" y="5065721"/>
            <a:ext cx="8736542" cy="2000264"/>
          </a:xfrm>
        </p:spPr>
        <p:txBody>
          <a:bodyPr>
            <a:noAutofit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smtClean="0">
                <a:solidFill>
                  <a:srgbClr val="000099"/>
                </a:solidFill>
              </a:rPr>
              <a:t>Клайв </a:t>
            </a:r>
            <a:r>
              <a:rPr lang="en-GB" sz="1800" dirty="0" err="1" smtClean="0">
                <a:solidFill>
                  <a:srgbClr val="000099"/>
                </a:solidFill>
              </a:rPr>
              <a:t>Льюис</a:t>
            </a:r>
            <a:r>
              <a:rPr lang="en-GB" sz="1800" dirty="0" smtClean="0">
                <a:solidFill>
                  <a:srgbClr val="000099"/>
                </a:solidFill>
              </a:rPr>
              <a:t> «</a:t>
            </a:r>
            <a:r>
              <a:rPr lang="en-GB" sz="1800" dirty="0" err="1" smtClean="0">
                <a:solidFill>
                  <a:srgbClr val="000099"/>
                </a:solidFill>
              </a:rPr>
              <a:t>Три</a:t>
            </a:r>
            <a:r>
              <a:rPr lang="en-GB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 err="1" smtClean="0">
                <a:solidFill>
                  <a:srgbClr val="000099"/>
                </a:solidFill>
              </a:rPr>
              <a:t>способа</a:t>
            </a:r>
            <a:r>
              <a:rPr lang="en-GB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 err="1" smtClean="0">
                <a:solidFill>
                  <a:srgbClr val="000099"/>
                </a:solidFill>
              </a:rPr>
              <a:t>писать</a:t>
            </a:r>
            <a:r>
              <a:rPr lang="en-GB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 err="1" smtClean="0">
                <a:solidFill>
                  <a:srgbClr val="000099"/>
                </a:solidFill>
              </a:rPr>
              <a:t>для</a:t>
            </a:r>
            <a:r>
              <a:rPr lang="en-GB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 err="1" smtClean="0">
                <a:solidFill>
                  <a:srgbClr val="000099"/>
                </a:solidFill>
              </a:rPr>
              <a:t>детей</a:t>
            </a:r>
            <a:r>
              <a:rPr lang="en-GB" sz="1800" dirty="0" smtClean="0">
                <a:solidFill>
                  <a:srgbClr val="000099"/>
                </a:solidFill>
              </a:rPr>
              <a:t>».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b="1" i="1" dirty="0" smtClean="0">
                <a:solidFill>
                  <a:srgbClr val="000099"/>
                </a:solidFill>
                <a:cs typeface="Times New Roman" pitchFamily="16" charset="0"/>
              </a:rPr>
              <a:t>http://www.bibliogid/ru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b="1" i="1" dirty="0" smtClean="0">
                <a:solidFill>
                  <a:srgbClr val="000099"/>
                </a:solidFill>
                <a:cs typeface="Times New Roman" pitchFamily="16" charset="0"/>
              </a:rPr>
              <a:t>http://www.niworld.ru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b="1" i="1" dirty="0" smtClean="0">
                <a:solidFill>
                  <a:srgbClr val="000099"/>
                </a:solidFill>
                <a:cs typeface="Times New Roman" pitchFamily="16" charset="0"/>
              </a:rPr>
              <a:t>http://www.wikipedia</a:t>
            </a:r>
            <a:endParaRPr lang="en-GB" sz="1800" b="1" i="1" dirty="0" smtClean="0">
              <a:solidFill>
                <a:srgbClr val="000099"/>
              </a:solidFill>
              <a:cs typeface="Times New Roman" pitchFamily="16" charset="0"/>
              <a:hlinkClick r:id="rId3"/>
            </a:endParaRP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b="1" i="1" dirty="0" smtClean="0">
                <a:solidFill>
                  <a:srgbClr val="000099"/>
                </a:solidFill>
                <a:cs typeface="Times New Roman" pitchFamily="16" charset="0"/>
              </a:rPr>
              <a:t>http://www.studentinstituve.ru</a:t>
            </a:r>
          </a:p>
        </p:txBody>
      </p:sp>
      <p:pic>
        <p:nvPicPr>
          <p:cNvPr id="11269" name="Picture 5" descr="C:\Documents and Settings\миха\Мои документы\Задание 7\Примеры веб-сайтов\rrr.files\image06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5875" y="422275"/>
            <a:ext cx="1928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76438" y="5916613"/>
            <a:ext cx="6048375" cy="2921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1968478" y="5994415"/>
            <a:ext cx="6048375" cy="755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the-end-08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" r="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594" y="3565523"/>
            <a:ext cx="8569325" cy="3500462"/>
          </a:xfrm>
        </p:spPr>
        <p:txBody>
          <a:bodyPr/>
          <a:lstStyle/>
          <a:p>
            <a:pPr marL="215900"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i="1" dirty="0" smtClean="0">
                <a:solidFill>
                  <a:srgbClr val="C00000"/>
                </a:solidFill>
              </a:rPr>
              <a:t/>
            </a:r>
            <a:br>
              <a:rPr lang="en-GB" sz="3600" b="1" i="1" dirty="0" smtClean="0">
                <a:solidFill>
                  <a:srgbClr val="C00000"/>
                </a:solidFill>
              </a:rPr>
            </a:br>
            <a:r>
              <a:rPr lang="en-GB" sz="3600" i="1" dirty="0" smtClean="0"/>
              <a:t/>
            </a:r>
            <a:br>
              <a:rPr lang="en-GB" sz="3600" i="1" dirty="0" smtClean="0"/>
            </a:br>
            <a:r>
              <a:rPr lang="en-GB" sz="3600" b="1" i="1" dirty="0" smtClean="0">
                <a:latin typeface="Lucida Handwriting" pitchFamily="66" charset="0"/>
              </a:rPr>
              <a:t/>
            </a:r>
            <a:br>
              <a:rPr lang="en-GB" sz="3600" b="1" i="1" dirty="0" smtClean="0">
                <a:latin typeface="Lucida Handwriting" pitchFamily="66" charset="0"/>
              </a:rPr>
            </a:b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МЫ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 </a:t>
            </a: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НЕ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 </a:t>
            </a: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МАЛЕНЬКИЕ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- </a:t>
            </a: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МЫ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 </a:t>
            </a: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МОЖЕМ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 </a:t>
            </a: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ЧИТАТЬ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 И </a:t>
            </a: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ВЗРОСЛЫЕ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 </a:t>
            </a:r>
            <a:r>
              <a:rPr lang="en-GB" sz="4800" b="1" dirty="0" err="1" smtClean="0">
                <a:solidFill>
                  <a:srgbClr val="000080"/>
                </a:solidFill>
                <a:latin typeface="Lucida Handwriting" pitchFamily="66" charset="0"/>
              </a:rPr>
              <a:t>КНИГИ</a:t>
            </a:r>
            <a:r>
              <a:rPr lang="en-GB" sz="4800" b="1" dirty="0" smtClean="0">
                <a:solidFill>
                  <a:srgbClr val="000080"/>
                </a:solidFill>
                <a:latin typeface="Lucida Handwriting" pitchFamily="66" charset="0"/>
              </a:rPr>
              <a:t>!</a:t>
            </a:r>
            <a:r>
              <a:rPr lang="en-GB" sz="4800" dirty="0" smtClean="0">
                <a:solidFill>
                  <a:srgbClr val="000080"/>
                </a:solidFill>
                <a:latin typeface="Arial Black" pitchFamily="32" charset="0"/>
              </a:rPr>
              <a:t/>
            </a:r>
            <a:br>
              <a:rPr lang="en-GB" sz="4800" dirty="0" smtClean="0">
                <a:solidFill>
                  <a:srgbClr val="000080"/>
                </a:solidFill>
                <a:latin typeface="Arial Black" pitchFamily="32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5470" y="350813"/>
            <a:ext cx="8429684" cy="3571900"/>
          </a:xfrm>
        </p:spPr>
        <p:txBody>
          <a:bodyPr/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Детская литература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Литература для взрослых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2  E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18" y="4422779"/>
            <a:ext cx="7286676" cy="250033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Истории о детской литературе помогает рассказывать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Клайв </a:t>
            </a:r>
            <a:r>
              <a:rPr lang="en-GB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Льюис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7999" y="850879"/>
            <a:ext cx="9072626" cy="2286016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Wingdings" charset="2"/>
              <a:buNone/>
            </a:pPr>
            <a:r>
              <a:rPr lang="en-GB" sz="8000" b="1" dirty="0" err="1" smtClean="0">
                <a:solidFill>
                  <a:srgbClr val="000080"/>
                </a:solidFill>
              </a:rPr>
              <a:t>Как</a:t>
            </a:r>
            <a:r>
              <a:rPr lang="en-GB" sz="8000" b="1" dirty="0" smtClean="0">
                <a:solidFill>
                  <a:srgbClr val="000080"/>
                </a:solidFill>
              </a:rPr>
              <a:t> </a:t>
            </a:r>
            <a:r>
              <a:rPr lang="en-GB" sz="8000" b="1" dirty="0" err="1" smtClean="0">
                <a:solidFill>
                  <a:srgbClr val="000080"/>
                </a:solidFill>
              </a:rPr>
              <a:t>писать</a:t>
            </a:r>
            <a:r>
              <a:rPr lang="en-GB" sz="8000" b="1" dirty="0" smtClean="0">
                <a:solidFill>
                  <a:srgbClr val="000080"/>
                </a:solidFill>
              </a:rPr>
              <a:t> </a:t>
            </a:r>
            <a:r>
              <a:rPr lang="en-GB" sz="8000" b="1" dirty="0" err="1" smtClean="0">
                <a:solidFill>
                  <a:srgbClr val="000080"/>
                </a:solidFill>
              </a:rPr>
              <a:t>для</a:t>
            </a:r>
            <a:r>
              <a:rPr lang="en-GB" sz="8000" b="1" dirty="0" smtClean="0">
                <a:solidFill>
                  <a:srgbClr val="000080"/>
                </a:solidFill>
              </a:rPr>
              <a:t> </a:t>
            </a:r>
            <a:r>
              <a:rPr lang="en-GB" sz="8000" b="1" dirty="0" err="1" smtClean="0">
                <a:solidFill>
                  <a:srgbClr val="000080"/>
                </a:solidFill>
              </a:rPr>
              <a:t>детей</a:t>
            </a:r>
            <a:r>
              <a:rPr lang="en-GB" sz="8000" b="1" dirty="0" smtClean="0">
                <a:solidFill>
                  <a:srgbClr val="000080"/>
                </a:solidFill>
              </a:rPr>
              <a:t>?</a:t>
            </a:r>
          </a:p>
        </p:txBody>
      </p:sp>
      <p:pic>
        <p:nvPicPr>
          <p:cNvPr id="3076" name="Picture 6" descr="C:\Documents and Settings\миха\Мои документы\Задание 7\Примеры веб-сайтов\web-site.files\image0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28" y="207937"/>
            <a:ext cx="1285884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C:\Documents and Settings\миха\Мои документы\Задание 7\Примеры веб-сайтов\web-site.files\image0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3584" y="4413849"/>
            <a:ext cx="1566866" cy="293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047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41363" y="565127"/>
            <a:ext cx="8609012" cy="6299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lvl="1" indent="0" algn="ctr">
              <a:lnSpc>
                <a:spcPct val="95000"/>
              </a:lnSpc>
              <a:spcBef>
                <a:spcPts val="600"/>
              </a:spcBef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b="1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А.</a:t>
            </a:r>
            <a:r>
              <a:rPr lang="en-GB" sz="4000" b="1" i="1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С.Пушкин</a:t>
            </a:r>
            <a:r>
              <a:rPr lang="en-GB" sz="4000" b="1" i="1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 Я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хочу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чтоб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меня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поняли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все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мала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великого</a:t>
            </a:r>
            <a:r>
              <a:rPr lang="en-GB" sz="4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».</a:t>
            </a:r>
          </a:p>
          <a:p>
            <a:pPr marL="0" lvl="1" indent="0" algn="ctr">
              <a:lnSpc>
                <a:spcPct val="95000"/>
              </a:lnSpc>
              <a:spcBef>
                <a:spcPts val="600"/>
              </a:spcBef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4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0" lvl="1" indent="0" algn="ctr">
              <a:lnSpc>
                <a:spcPct val="95000"/>
              </a:lnSpc>
              <a:spcBef>
                <a:spcPts val="600"/>
              </a:spcBef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b="1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Н.В</a:t>
            </a:r>
            <a:r>
              <a:rPr lang="en-GB" sz="4000" b="1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en-GB" sz="4000" b="1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Гоголь</a:t>
            </a:r>
            <a:r>
              <a:rPr lang="en-GB" sz="4000" b="1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«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Александр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Сергеевич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не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подставляет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лестницы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ни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для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кого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из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тех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,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которые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глухи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к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поэзии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.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Одни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способны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понять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поэта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другие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увы,нет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, и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причины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не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в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возрасте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, а в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душевном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развитии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человека</a:t>
            </a:r>
            <a:r>
              <a:rPr lang="en-GB" sz="4000" dirty="0">
                <a:solidFill>
                  <a:srgbClr val="000000"/>
                </a:solidFill>
                <a:latin typeface="Times New Roman CYR" pitchFamily="16" charset="0"/>
                <a:cs typeface="Times New Roman CYR" pitchFamily="16" charset="0"/>
              </a:rPr>
              <a:t>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04" y="350813"/>
            <a:ext cx="2540000" cy="345757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576" y="207937"/>
            <a:ext cx="2573592" cy="3492500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 rot="21315996">
            <a:off x="1685660" y="472922"/>
            <a:ext cx="6155215" cy="163484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400" b="1" dirty="0" err="1" smtClean="0">
                <a:solidFill>
                  <a:srgbClr val="2300DC"/>
                </a:solidFill>
                <a:latin typeface="Comic Sans MS" pitchFamily="64" charset="0"/>
              </a:rPr>
              <a:t>ОБРАТИМСЯ</a:t>
            </a:r>
            <a:r>
              <a:rPr lang="en-GB" sz="5400" b="1" dirty="0" smtClean="0">
                <a:solidFill>
                  <a:srgbClr val="2300DC"/>
                </a:solidFill>
                <a:latin typeface="Comic Sans MS" pitchFamily="64" charset="0"/>
              </a:rPr>
              <a:t> К </a:t>
            </a:r>
            <a:r>
              <a:rPr lang="ru-RU" sz="5400" b="1" dirty="0" smtClean="0">
                <a:solidFill>
                  <a:srgbClr val="2300DC"/>
                </a:solidFill>
                <a:latin typeface="Comic Sans MS" pitchFamily="64" charset="0"/>
              </a:rPr>
              <a:t>ИСТОРИИ</a:t>
            </a:r>
            <a:endParaRPr lang="en-GB" sz="5400" b="1" dirty="0" smtClean="0">
              <a:solidFill>
                <a:srgbClr val="2300DC"/>
              </a:solidFill>
              <a:latin typeface="Comic Sans MS" pitchFamily="64" charset="0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4708531"/>
            <a:ext cx="9215437" cy="2643182"/>
          </a:xfrm>
        </p:spPr>
        <p:txBody>
          <a:bodyPr anchor="ctr"/>
          <a:lstStyle/>
          <a:p>
            <a:pPr marL="215900" lvl="1" indent="0" algn="ctr" eaLnBrk="1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>
                <a:latin typeface="Arial" charset="0"/>
              </a:rPr>
              <a:t>В своё </a:t>
            </a:r>
            <a:r>
              <a:rPr lang="en-GB" sz="2400" dirty="0" err="1" smtClean="0">
                <a:latin typeface="Arial" charset="0"/>
              </a:rPr>
              <a:t>Марк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Твен</a:t>
            </a:r>
            <a:r>
              <a:rPr lang="en-GB" sz="2400" dirty="0" smtClean="0">
                <a:latin typeface="Arial" charset="0"/>
              </a:rPr>
              <a:t> с </a:t>
            </a:r>
            <a:r>
              <a:rPr lang="en-GB" sz="2400" dirty="0" err="1" smtClean="0">
                <a:latin typeface="Arial" charset="0"/>
              </a:rPr>
              <a:t>удивлением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узнал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от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своих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друзей</a:t>
            </a:r>
            <a:r>
              <a:rPr lang="en-GB" sz="2400" dirty="0" smtClean="0">
                <a:latin typeface="Arial" charset="0"/>
              </a:rPr>
              <a:t> , </a:t>
            </a:r>
            <a:r>
              <a:rPr lang="en-GB" sz="2400" dirty="0" err="1" smtClean="0">
                <a:latin typeface="Arial" charset="0"/>
              </a:rPr>
              <a:t>что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написанная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книга</a:t>
            </a:r>
            <a:r>
              <a:rPr lang="en-GB" sz="2400" dirty="0" smtClean="0">
                <a:latin typeface="Arial" charset="0"/>
              </a:rPr>
              <a:t> «</a:t>
            </a:r>
            <a:r>
              <a:rPr lang="en-GB" sz="2400" dirty="0" err="1" smtClean="0">
                <a:latin typeface="Arial" charset="0"/>
              </a:rPr>
              <a:t>Приключения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Тома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Сойера</a:t>
            </a:r>
            <a:r>
              <a:rPr lang="en-GB" sz="2400" dirty="0" smtClean="0">
                <a:latin typeface="Arial" charset="0"/>
              </a:rPr>
              <a:t> и </a:t>
            </a:r>
            <a:r>
              <a:rPr lang="en-GB" sz="2400" dirty="0" err="1" smtClean="0">
                <a:latin typeface="Arial" charset="0"/>
              </a:rPr>
              <a:t>Гекльберри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Финна»-книга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для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детей</a:t>
            </a:r>
            <a:r>
              <a:rPr lang="en-GB" sz="2400" dirty="0" smtClean="0">
                <a:latin typeface="Arial" charset="0"/>
              </a:rPr>
              <a:t>.</a:t>
            </a:r>
            <a:endParaRPr lang="ru-RU" sz="2400" dirty="0" smtClean="0">
              <a:latin typeface="Arial" charset="0"/>
            </a:endParaRPr>
          </a:p>
          <a:p>
            <a:pPr marL="215900" lvl="1" indent="0" algn="ctr" eaLnBrk="1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 smtClean="0">
              <a:latin typeface="Arial" charset="0"/>
            </a:endParaRPr>
          </a:p>
          <a:p>
            <a:pPr marL="215900" lvl="1" indent="0" algn="ctr" eaLnBrk="1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>
                <a:latin typeface="Arial" charset="0"/>
              </a:rPr>
              <a:t>Г-</a:t>
            </a:r>
            <a:r>
              <a:rPr lang="en-GB" sz="2400" dirty="0" err="1" smtClean="0">
                <a:latin typeface="Arial" charset="0"/>
              </a:rPr>
              <a:t>Х.Андерсен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писал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свои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сказочные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истории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для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 err="1" smtClean="0">
                <a:latin typeface="Arial" charset="0"/>
              </a:rPr>
              <a:t>взрослых</a:t>
            </a:r>
            <a:r>
              <a:rPr lang="en-GB" sz="2400" dirty="0" smtClean="0">
                <a:latin typeface="Arial" charset="0"/>
              </a:rPr>
              <a:t> и </a:t>
            </a:r>
            <a:r>
              <a:rPr lang="en-GB" sz="2400" dirty="0" err="1" smtClean="0">
                <a:latin typeface="Arial" charset="0"/>
              </a:rPr>
              <a:t>детей</a:t>
            </a:r>
            <a:r>
              <a:rPr lang="en-GB" sz="2400" dirty="0" smtClean="0">
                <a:latin typeface="Arial" charset="0"/>
              </a:rPr>
              <a:t>.</a:t>
            </a:r>
            <a:endParaRPr lang="ru-RU" sz="2400" dirty="0" smtClean="0">
              <a:latin typeface="Arial" charset="0"/>
            </a:endParaRPr>
          </a:p>
          <a:p>
            <a:pPr marL="215900" lvl="1" indent="0" algn="ctr" eaLnBrk="1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400" dirty="0" smtClean="0">
              <a:latin typeface="Arial" charset="0"/>
            </a:endParaRPr>
          </a:p>
          <a:p>
            <a:pPr marL="215900" lvl="1" indent="0" algn="ctr" eaLnBrk="1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latin typeface="Arial" charset="0"/>
              </a:rPr>
              <a:t>А.С.Пушкин не создавал произведения специально для детей.</a:t>
            </a:r>
            <a:endParaRPr lang="en-GB" sz="2400" dirty="0" smtClean="0">
              <a:latin typeface="Arial" charset="0"/>
            </a:endParaRPr>
          </a:p>
          <a:p>
            <a:pPr marL="215900" lvl="1" indent="0" algn="ctr" eaLnBrk="1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i="1" dirty="0" smtClean="0">
              <a:latin typeface="Arial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800" i="1" dirty="0" smtClean="0">
              <a:solidFill>
                <a:schemeClr val="bg1"/>
              </a:solidFill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i="1" dirty="0" smtClean="0">
              <a:solidFill>
                <a:srgbClr val="FFFFFF"/>
              </a:solidFill>
              <a:latin typeface="Arial" charset="0"/>
              <a:cs typeface="Lucida Sans Unicode" charset="0"/>
            </a:endParaRPr>
          </a:p>
        </p:txBody>
      </p:sp>
      <p:pic>
        <p:nvPicPr>
          <p:cNvPr id="3074" name="Picture 2" descr="C:\Documents and Settings\Студент\Мои документы\мама\Проект история детлит-ры\портреты дет. писателей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932" y="1279507"/>
            <a:ext cx="1785950" cy="23094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675" y="279375"/>
            <a:ext cx="2520950" cy="2868612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pic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66" y="2994019"/>
            <a:ext cx="2754296" cy="4100688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350838"/>
            <a:ext cx="9755220" cy="700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1800" indent="-323850" algn="ct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dirty="0" err="1">
                <a:solidFill>
                  <a:srgbClr val="000000"/>
                </a:solidFill>
              </a:rPr>
              <a:t>Льюис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Кэрролл</a:t>
            </a:r>
            <a:r>
              <a:rPr lang="en-GB" sz="2600" dirty="0">
                <a:solidFill>
                  <a:srgbClr val="000000"/>
                </a:solidFill>
              </a:rPr>
              <a:t>, </a:t>
            </a:r>
            <a:r>
              <a:rPr lang="en-GB" sz="2600" dirty="0" err="1">
                <a:solidFill>
                  <a:srgbClr val="000000"/>
                </a:solidFill>
              </a:rPr>
              <a:t>А.Милн</a:t>
            </a:r>
            <a:r>
              <a:rPr lang="en-GB" sz="2600" dirty="0">
                <a:solidFill>
                  <a:srgbClr val="000000"/>
                </a:solidFill>
              </a:rPr>
              <a:t>, </a:t>
            </a:r>
            <a:r>
              <a:rPr lang="en-GB" sz="2600" dirty="0" err="1">
                <a:solidFill>
                  <a:srgbClr val="000000"/>
                </a:solidFill>
              </a:rPr>
              <a:t>Дж.Толкин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endParaRPr lang="ru-RU" sz="2600" dirty="0" smtClean="0">
              <a:solidFill>
                <a:srgbClr val="000000"/>
              </a:solidFill>
            </a:endParaRPr>
          </a:p>
          <a:p>
            <a:pPr marL="431800" indent="-323850" algn="ct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dirty="0" err="1" smtClean="0">
                <a:solidFill>
                  <a:srgbClr val="000000"/>
                </a:solidFill>
              </a:rPr>
              <a:t>сначала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свои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сказки</a:t>
            </a:r>
            <a:r>
              <a:rPr lang="en-GB" sz="2600" dirty="0">
                <a:solidFill>
                  <a:srgbClr val="000000"/>
                </a:solidFill>
              </a:rPr>
              <a:t>  </a:t>
            </a:r>
            <a:r>
              <a:rPr lang="en-GB" sz="2600" dirty="0" err="1">
                <a:solidFill>
                  <a:srgbClr val="000000"/>
                </a:solidFill>
              </a:rPr>
              <a:t>рассказывали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endParaRPr lang="ru-RU" sz="2600" dirty="0" smtClean="0">
              <a:solidFill>
                <a:srgbClr val="000000"/>
              </a:solidFill>
            </a:endParaRPr>
          </a:p>
          <a:p>
            <a:pPr marL="431800" indent="-323850" algn="ct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dirty="0" err="1" smtClean="0">
                <a:solidFill>
                  <a:srgbClr val="000000"/>
                </a:solidFill>
              </a:rPr>
              <a:t>знакомым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детям</a:t>
            </a:r>
            <a:r>
              <a:rPr lang="en-GB" sz="2600" dirty="0">
                <a:solidFill>
                  <a:srgbClr val="000000"/>
                </a:solidFill>
              </a:rPr>
              <a:t>, </a:t>
            </a:r>
            <a:r>
              <a:rPr lang="en-GB" sz="2600" dirty="0" err="1">
                <a:solidFill>
                  <a:srgbClr val="000000"/>
                </a:solidFill>
              </a:rPr>
              <a:t>быть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может</a:t>
            </a:r>
            <a:r>
              <a:rPr lang="en-GB" sz="2600" dirty="0">
                <a:solidFill>
                  <a:srgbClr val="000000"/>
                </a:solidFill>
              </a:rPr>
              <a:t>, </a:t>
            </a:r>
            <a:endParaRPr lang="ru-RU" sz="2600" dirty="0" smtClean="0">
              <a:solidFill>
                <a:srgbClr val="000000"/>
              </a:solidFill>
            </a:endParaRPr>
          </a:p>
          <a:p>
            <a:pPr marL="431800" indent="-323850" algn="ct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dirty="0" err="1" smtClean="0">
                <a:solidFill>
                  <a:srgbClr val="000000"/>
                </a:solidFill>
              </a:rPr>
              <a:t>сочиняя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их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на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ходу</a:t>
            </a:r>
            <a:r>
              <a:rPr lang="en-GB" sz="2600" dirty="0">
                <a:solidFill>
                  <a:srgbClr val="000000"/>
                </a:solidFill>
              </a:rPr>
              <a:t>. </a:t>
            </a:r>
            <a:endParaRPr lang="ru-RU" sz="2600" dirty="0" smtClean="0">
              <a:solidFill>
                <a:srgbClr val="000000"/>
              </a:solidFill>
            </a:endParaRPr>
          </a:p>
          <a:p>
            <a:pPr marL="431800" indent="-323850" algn="ct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dirty="0" smtClean="0">
                <a:solidFill>
                  <a:srgbClr val="000000"/>
                </a:solidFill>
              </a:rPr>
              <a:t>А </a:t>
            </a:r>
            <a:r>
              <a:rPr lang="en-GB" sz="2600" dirty="0" err="1">
                <a:solidFill>
                  <a:srgbClr val="000000"/>
                </a:solidFill>
              </a:rPr>
              <a:t>потом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они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перерастали</a:t>
            </a:r>
            <a:r>
              <a:rPr lang="en-GB" sz="2600" dirty="0">
                <a:solidFill>
                  <a:srgbClr val="000000"/>
                </a:solidFill>
              </a:rPr>
              <a:t> в </a:t>
            </a:r>
            <a:r>
              <a:rPr lang="en-GB" sz="2600" dirty="0" err="1">
                <a:solidFill>
                  <a:srgbClr val="000000"/>
                </a:solidFill>
              </a:rPr>
              <a:t>книгу</a:t>
            </a:r>
            <a:r>
              <a:rPr lang="en-GB" sz="2600" dirty="0">
                <a:solidFill>
                  <a:srgbClr val="000000"/>
                </a:solidFill>
              </a:rPr>
              <a:t>.</a:t>
            </a: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b="1" i="1" dirty="0" smtClean="0">
              <a:solidFill>
                <a:srgbClr val="FFFFFF"/>
              </a:solidFill>
            </a:endParaRP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600" b="1" i="1" dirty="0" smtClean="0">
                <a:solidFill>
                  <a:srgbClr val="000099"/>
                </a:solidFill>
              </a:rPr>
              <a:t>«</a:t>
            </a:r>
            <a:r>
              <a:rPr lang="en-GB" sz="2600" b="1" i="1" dirty="0" err="1" smtClean="0">
                <a:solidFill>
                  <a:srgbClr val="000099"/>
                </a:solidFill>
              </a:rPr>
              <a:t>Взрослые</a:t>
            </a:r>
            <a:r>
              <a:rPr lang="en-GB" sz="2600" b="1" i="1" dirty="0" smtClean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стали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немного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иными</a:t>
            </a:r>
            <a:r>
              <a:rPr lang="en-GB" sz="2600" b="1" i="1" dirty="0">
                <a:solidFill>
                  <a:srgbClr val="000099"/>
                </a:solidFill>
              </a:rPr>
              <a:t>, </a:t>
            </a:r>
            <a:endParaRPr lang="ru-RU" sz="2600" b="1" i="1" dirty="0" smtClean="0">
              <a:solidFill>
                <a:srgbClr val="000099"/>
              </a:solidFill>
            </a:endParaRP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b="1" i="1" dirty="0" err="1" smtClean="0">
                <a:solidFill>
                  <a:srgbClr val="000099"/>
                </a:solidFill>
              </a:rPr>
              <a:t>потому</a:t>
            </a:r>
            <a:r>
              <a:rPr lang="en-GB" sz="2600" b="1" i="1" dirty="0" smtClean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что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говорят</a:t>
            </a:r>
            <a:r>
              <a:rPr lang="en-GB" sz="2600" b="1" i="1" dirty="0">
                <a:solidFill>
                  <a:srgbClr val="000099"/>
                </a:solidFill>
              </a:rPr>
              <a:t> с </a:t>
            </a:r>
            <a:r>
              <a:rPr lang="en-GB" sz="2600" b="1" i="1" dirty="0" err="1">
                <a:solidFill>
                  <a:srgbClr val="000099"/>
                </a:solidFill>
              </a:rPr>
              <a:t>ребенком</a:t>
            </a:r>
            <a:r>
              <a:rPr lang="en-GB" sz="2600" b="1" i="1" dirty="0">
                <a:solidFill>
                  <a:srgbClr val="000099"/>
                </a:solidFill>
              </a:rPr>
              <a:t>, </a:t>
            </a:r>
            <a:endParaRPr lang="ru-RU" sz="2600" b="1" i="1" dirty="0" smtClean="0">
              <a:solidFill>
                <a:srgbClr val="000099"/>
              </a:solidFill>
            </a:endParaRP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b="1" i="1" dirty="0" smtClean="0">
                <a:solidFill>
                  <a:srgbClr val="000099"/>
                </a:solidFill>
              </a:rPr>
              <a:t>и </a:t>
            </a:r>
            <a:r>
              <a:rPr lang="en-GB" sz="2600" b="1" i="1" dirty="0" err="1">
                <a:solidFill>
                  <a:srgbClr val="000099"/>
                </a:solidFill>
              </a:rPr>
              <a:t>он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изменяется</a:t>
            </a:r>
            <a:r>
              <a:rPr lang="en-GB" sz="2600" b="1" i="1" dirty="0">
                <a:solidFill>
                  <a:srgbClr val="000099"/>
                </a:solidFill>
              </a:rPr>
              <a:t>, </a:t>
            </a:r>
            <a:endParaRPr lang="ru-RU" sz="2600" b="1" i="1" dirty="0" smtClean="0">
              <a:solidFill>
                <a:srgbClr val="000099"/>
              </a:solidFill>
            </a:endParaRP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b="1" i="1" dirty="0" err="1" smtClean="0">
                <a:solidFill>
                  <a:srgbClr val="000099"/>
                </a:solidFill>
              </a:rPr>
              <a:t>потому</a:t>
            </a:r>
            <a:r>
              <a:rPr lang="en-GB" sz="2600" b="1" i="1" dirty="0" smtClean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что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слушает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взрослого</a:t>
            </a:r>
            <a:r>
              <a:rPr lang="en-GB" sz="2600" b="1" i="1" dirty="0">
                <a:solidFill>
                  <a:srgbClr val="000099"/>
                </a:solidFill>
              </a:rPr>
              <a:t>. </a:t>
            </a:r>
            <a:endParaRPr lang="ru-RU" sz="2600" b="1" i="1" dirty="0" smtClean="0">
              <a:solidFill>
                <a:srgbClr val="000099"/>
              </a:solidFill>
            </a:endParaRP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b="1" i="1" dirty="0" err="1" smtClean="0">
                <a:solidFill>
                  <a:srgbClr val="000099"/>
                </a:solidFill>
              </a:rPr>
              <a:t>Между</a:t>
            </a:r>
            <a:r>
              <a:rPr lang="en-GB" sz="2600" b="1" i="1" dirty="0" smtClean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ними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возникает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связь</a:t>
            </a:r>
            <a:r>
              <a:rPr lang="en-GB" sz="2600" b="1" i="1" dirty="0">
                <a:solidFill>
                  <a:srgbClr val="000099"/>
                </a:solidFill>
              </a:rPr>
              <a:t>, </a:t>
            </a:r>
            <a:endParaRPr lang="ru-RU" sz="2600" b="1" i="1" dirty="0" smtClean="0">
              <a:solidFill>
                <a:srgbClr val="000099"/>
              </a:solidFill>
            </a:endParaRP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b="1" i="1" dirty="0" smtClean="0">
                <a:solidFill>
                  <a:srgbClr val="000099"/>
                </a:solidFill>
              </a:rPr>
              <a:t>и </a:t>
            </a:r>
            <a:r>
              <a:rPr lang="en-GB" sz="2600" b="1" i="1" dirty="0" err="1">
                <a:solidFill>
                  <a:srgbClr val="000099"/>
                </a:solidFill>
              </a:rPr>
              <a:t>из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такого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 smtClean="0">
                <a:solidFill>
                  <a:srgbClr val="000099"/>
                </a:solidFill>
              </a:rPr>
              <a:t>общения</a:t>
            </a:r>
            <a:endParaRPr lang="ru-RU" sz="2600" b="1" i="1" dirty="0" smtClean="0">
              <a:solidFill>
                <a:srgbClr val="000099"/>
              </a:solidFill>
            </a:endParaRPr>
          </a:p>
          <a:p>
            <a:pPr marL="431800" indent="-323850" algn="r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600" b="1" i="1" dirty="0" smtClean="0">
                <a:solidFill>
                  <a:srgbClr val="000099"/>
                </a:solidFill>
              </a:rPr>
              <a:t> </a:t>
            </a:r>
            <a:r>
              <a:rPr lang="en-GB" sz="2600" b="1" i="1" dirty="0" err="1">
                <a:solidFill>
                  <a:srgbClr val="000099"/>
                </a:solidFill>
              </a:rPr>
              <a:t>вырастает</a:t>
            </a:r>
            <a:r>
              <a:rPr lang="en-GB" sz="2600" b="1" i="1" dirty="0">
                <a:solidFill>
                  <a:srgbClr val="000099"/>
                </a:solidFill>
              </a:rPr>
              <a:t> </a:t>
            </a:r>
            <a:r>
              <a:rPr lang="en-GB" sz="2600" b="1" i="1" dirty="0" err="1" smtClean="0">
                <a:solidFill>
                  <a:srgbClr val="000099"/>
                </a:solidFill>
              </a:rPr>
              <a:t>история</a:t>
            </a:r>
            <a:r>
              <a:rPr lang="ru-RU" sz="2600" b="1" i="1" dirty="0" smtClean="0">
                <a:solidFill>
                  <a:srgbClr val="000099"/>
                </a:solidFill>
              </a:rPr>
              <a:t>».</a:t>
            </a:r>
            <a:endParaRPr lang="en-GB" sz="26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82660" y="350813"/>
            <a:ext cx="8609013" cy="1720890"/>
          </a:xfrm>
        </p:spPr>
        <p:txBody>
          <a:bodyPr/>
          <a:lstStyle/>
          <a:p>
            <a:pPr eaLnBrk="1">
              <a:lnSpc>
                <a:spcPct val="117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i="1" dirty="0" smtClean="0">
                <a:latin typeface="Comic Sans MS" pitchFamily="64" charset="0"/>
                <a:cs typeface="Lucida Sans Unicode" charset="0"/>
              </a:rPr>
              <a:t>    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Не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бойся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сказок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.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Бойся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лжи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.</a:t>
            </a:r>
            <a:br>
              <a:rPr lang="en-GB" sz="2400" b="1" i="1" dirty="0" smtClean="0">
                <a:latin typeface="Comic Sans MS" pitchFamily="64" charset="0"/>
                <a:cs typeface="Lucida Sans Unicode" charset="0"/>
              </a:rPr>
            </a:b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ru-RU" sz="2400" b="1" i="1" dirty="0" smtClean="0">
                <a:latin typeface="Comic Sans MS" pitchFamily="64" charset="0"/>
                <a:cs typeface="Lucida Sans Unicode" charset="0"/>
              </a:rPr>
              <a:t>    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А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сказка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?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Сказка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не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обманет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. </a:t>
            </a:r>
            <a:br>
              <a:rPr lang="en-GB" sz="2400" b="1" i="1" dirty="0" smtClean="0">
                <a:latin typeface="Comic Sans MS" pitchFamily="64" charset="0"/>
                <a:cs typeface="Lucida Sans Unicode" charset="0"/>
              </a:rPr>
            </a:b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Ребёнку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сказку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расскажи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- </a:t>
            </a:r>
            <a:br>
              <a:rPr lang="en-GB" sz="2400" b="1" i="1" dirty="0" smtClean="0">
                <a:latin typeface="Comic Sans MS" pitchFamily="64" charset="0"/>
                <a:cs typeface="Lucida Sans Unicode" charset="0"/>
              </a:rPr>
            </a:br>
            <a:r>
              <a:rPr lang="ru-RU" sz="2400" b="1" i="1" dirty="0" smtClean="0">
                <a:latin typeface="Comic Sans MS" pitchFamily="64" charset="0"/>
                <a:cs typeface="Lucida Sans Unicode" charset="0"/>
              </a:rPr>
              <a:t>     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На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свете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правды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больше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 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станет</a:t>
            </a: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/>
            </a:r>
            <a:br>
              <a:rPr lang="en-GB" sz="2400" b="1" i="1" dirty="0" smtClean="0">
                <a:latin typeface="Comic Sans MS" pitchFamily="64" charset="0"/>
                <a:cs typeface="Lucida Sans Unicode" charset="0"/>
              </a:rPr>
            </a:br>
            <a:r>
              <a:rPr lang="en-GB" sz="2400" b="1" i="1" dirty="0" smtClean="0">
                <a:latin typeface="Comic Sans MS" pitchFamily="64" charset="0"/>
                <a:cs typeface="Lucida Sans Unicode" charset="0"/>
              </a:rPr>
              <a:t>									</a:t>
            </a:r>
            <a:r>
              <a:rPr lang="en-GB" sz="2400" b="1" i="1" dirty="0" err="1" smtClean="0">
                <a:latin typeface="Comic Sans MS" pitchFamily="64" charset="0"/>
                <a:cs typeface="Lucida Sans Unicode" charset="0"/>
              </a:rPr>
              <a:t>В.Берестов</a:t>
            </a:r>
            <a:endParaRPr lang="en-GB" sz="2400" b="1" i="1" dirty="0" smtClean="0">
              <a:latin typeface="Comic Sans MS" pitchFamily="64" charset="0"/>
              <a:cs typeface="Lucida Sans Unicode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4032" y="4637093"/>
            <a:ext cx="8609012" cy="2668587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dirty="0" smtClean="0"/>
          </a:p>
          <a:p>
            <a:pPr marL="0" indent="0" algn="ctr" eaLnBrk="1"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 dirty="0" smtClean="0">
                <a:solidFill>
                  <a:srgbClr val="000099"/>
                </a:solidFill>
              </a:rPr>
              <a:t>«</a:t>
            </a:r>
            <a:r>
              <a:rPr lang="en-GB" sz="2800" b="1" i="1" dirty="0" smtClean="0">
                <a:solidFill>
                  <a:srgbClr val="000099"/>
                </a:solidFill>
              </a:rPr>
              <a:t>В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сказках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видна</a:t>
            </a:r>
            <a:r>
              <a:rPr lang="en-GB" sz="2800" b="1" i="1" dirty="0" smtClean="0">
                <a:solidFill>
                  <a:srgbClr val="000099"/>
                </a:solidFill>
              </a:rPr>
              <a:t> и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душа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народа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русского</a:t>
            </a:r>
            <a:r>
              <a:rPr lang="en-GB" sz="2800" b="1" i="1" dirty="0" smtClean="0">
                <a:solidFill>
                  <a:srgbClr val="000099"/>
                </a:solidFill>
              </a:rPr>
              <a:t>, и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мудрость</a:t>
            </a:r>
            <a:r>
              <a:rPr lang="en-GB" sz="2800" b="1" i="1" dirty="0" smtClean="0">
                <a:solidFill>
                  <a:srgbClr val="000099"/>
                </a:solidFill>
              </a:rPr>
              <a:t>.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Они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богатство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наше</a:t>
            </a:r>
            <a:r>
              <a:rPr lang="en-GB" sz="2800" b="1" i="1" dirty="0" smtClean="0">
                <a:solidFill>
                  <a:srgbClr val="000099"/>
                </a:solidFill>
              </a:rPr>
              <a:t>, и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надобно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детям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читать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побольше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сказок</a:t>
            </a:r>
            <a:r>
              <a:rPr lang="en-GB" sz="2800" b="1" i="1" dirty="0" smtClean="0">
                <a:solidFill>
                  <a:srgbClr val="000099"/>
                </a:solidFill>
              </a:rPr>
              <a:t>.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Мне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хочется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собрать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несколько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сказок</a:t>
            </a:r>
            <a:r>
              <a:rPr lang="en-GB" sz="2800" b="1" i="1" dirty="0" smtClean="0">
                <a:solidFill>
                  <a:srgbClr val="000099"/>
                </a:solidFill>
              </a:rPr>
              <a:t>,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больших</a:t>
            </a:r>
            <a:r>
              <a:rPr lang="en-GB" sz="2800" b="1" i="1" dirty="0" smtClean="0">
                <a:solidFill>
                  <a:srgbClr val="000099"/>
                </a:solidFill>
              </a:rPr>
              <a:t> и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малых</a:t>
            </a:r>
            <a:r>
              <a:rPr lang="en-GB" sz="2800" b="1" i="1" dirty="0" smtClean="0">
                <a:solidFill>
                  <a:srgbClr val="000099"/>
                </a:solidFill>
              </a:rPr>
              <a:t>,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но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не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одних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русских</a:t>
            </a:r>
            <a:r>
              <a:rPr lang="en-GB" sz="2800" b="1" i="1" dirty="0" smtClean="0">
                <a:solidFill>
                  <a:srgbClr val="000099"/>
                </a:solidFill>
              </a:rPr>
              <a:t>,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чтобы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их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после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выдать</a:t>
            </a:r>
            <a:r>
              <a:rPr lang="en-GB" sz="2800" b="1" i="1" dirty="0" smtClean="0">
                <a:solidFill>
                  <a:srgbClr val="000099"/>
                </a:solidFill>
              </a:rPr>
              <a:t>,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посвятив</a:t>
            </a:r>
            <a:r>
              <a:rPr lang="en-GB" sz="2800" b="1" i="1" dirty="0" smtClean="0">
                <a:solidFill>
                  <a:srgbClr val="000099"/>
                </a:solidFill>
              </a:rPr>
              <a:t> </a:t>
            </a:r>
            <a:r>
              <a:rPr lang="en-GB" sz="2800" b="1" i="1" dirty="0" err="1" smtClean="0">
                <a:solidFill>
                  <a:srgbClr val="000099"/>
                </a:solidFill>
              </a:rPr>
              <a:t>детям</a:t>
            </a:r>
            <a:r>
              <a:rPr lang="en-GB" sz="2800" b="1" i="1" dirty="0" smtClean="0">
                <a:solidFill>
                  <a:srgbClr val="000099"/>
                </a:solidFill>
              </a:rPr>
              <a:t>»</a:t>
            </a:r>
          </a:p>
          <a:p>
            <a:pPr marL="0" indent="0" algn="ctr" eaLnBrk="1"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1" i="1" dirty="0" err="1" smtClean="0">
                <a:solidFill>
                  <a:srgbClr val="000099"/>
                </a:solidFill>
              </a:rPr>
              <a:t>В.Жуковский</a:t>
            </a:r>
            <a:endParaRPr lang="en-GB" sz="2800" b="1" i="1" dirty="0" smtClean="0">
              <a:solidFill>
                <a:srgbClr val="00009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34" y="2422515"/>
            <a:ext cx="1571636" cy="2095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2493953"/>
            <a:ext cx="1643074" cy="2027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8" name="Picture 2" descr="C:\Documents and Settings\Студент\Мои документы\мама\Проект история детлит-ры\Тайны дет. литературы..files\image44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594" y="207937"/>
            <a:ext cx="1768475" cy="1646238"/>
          </a:xfrm>
          <a:prstGeom prst="rect">
            <a:avLst/>
          </a:prstGeom>
          <a:noFill/>
        </p:spPr>
      </p:pic>
      <p:pic>
        <p:nvPicPr>
          <p:cNvPr id="4099" name="Picture 3" descr="C:\Documents and Settings\Студент\Мои документы\мама\Проект история детлит-ры\портреты дет. писателей\аксако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2080" y="2493953"/>
            <a:ext cx="1857388" cy="2067093"/>
          </a:xfrm>
          <a:prstGeom prst="rect">
            <a:avLst/>
          </a:prstGeom>
          <a:noFill/>
        </p:spPr>
      </p:pic>
      <p:pic>
        <p:nvPicPr>
          <p:cNvPr id="4100" name="Picture 4" descr="C:\Documents and Settings\Студент\Мои документы\мама\Проект история детлит-ры\портреты дет. писателей\жуковски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404" y="2422515"/>
            <a:ext cx="199749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" y="279375"/>
            <a:ext cx="1285884" cy="1585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79388"/>
            <a:ext cx="8609012" cy="2520950"/>
          </a:xfrm>
        </p:spPr>
        <p:txBody>
          <a:bodyPr/>
          <a:lstStyle/>
          <a:p>
            <a:pPr algn="r" eaLnBrk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b="1" dirty="0" smtClean="0">
                <a:latin typeface="Arial" charset="0"/>
                <a:cs typeface="Lucida Sans Unicode" charset="0"/>
              </a:rPr>
              <a:t>			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«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Книга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для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детей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,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/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</a:b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которая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нравится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/>
            </a:r>
            <a:b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</a:b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только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детям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–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плохая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книга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.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/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</a:b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Хорошие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–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хороши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для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всех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.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Вальс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,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который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приносит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радость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лишь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танцорам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–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плохой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вальс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»</a:t>
            </a:r>
            <a:r>
              <a:rPr lang="en-GB" sz="2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Lucida Sans Unicode" charset="0"/>
              </a:rPr>
              <a:t>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6842" y="3136895"/>
            <a:ext cx="8894764" cy="3975096"/>
          </a:xfrm>
        </p:spPr>
        <p:txBody>
          <a:bodyPr anchor="ctr"/>
          <a:lstStyle/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 smtClean="0">
                <a:latin typeface="Arial" charset="0"/>
                <a:cs typeface="Lucida Sans Unicode" charset="0"/>
              </a:rPr>
              <a:t>																																																																</a:t>
            </a: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первую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очередь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это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относится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любимым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жанрам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детской литературы –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сказке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Согласно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Толкину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прелесть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сказки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заключается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том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что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ней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человек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полнее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всего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реализует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себя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как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созидатель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комментирует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жизнь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творит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меру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возможностей,другой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 err="1" smtClean="0">
                <a:latin typeface="Arial" pitchFamily="34" charset="0"/>
                <a:cs typeface="Arial" pitchFamily="34" charset="0"/>
              </a:rPr>
              <a:t>мир</a:t>
            </a: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200" dirty="0" smtClean="0">
              <a:latin typeface="Arial" charset="0"/>
              <a:cs typeface="Lucida Sans Unicode" charset="0"/>
            </a:endParaRPr>
          </a:p>
          <a:p>
            <a:pPr marL="0" indent="0" algn="just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200" dirty="0" smtClean="0">
              <a:latin typeface="Arial" charset="0"/>
              <a:cs typeface="Lucida Sans Unicode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4956" y="5208597"/>
            <a:ext cx="1620837" cy="18923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pic>
        <p:nvPicPr>
          <p:cNvPr id="5122" name="Picture 2" descr="C:\Documents and Settings\Студент\Мои документы\мама\Проект история детлит-ры\портреты дет. писателей\Носов+сы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04" y="5351473"/>
            <a:ext cx="1533525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Documents and Settings\Студент\Мои документы\мама\Проект история детлит-ры\рисунки\header2006.jpg"/>
          <p:cNvPicPr>
            <a:picLocks noChangeAspect="1" noChangeArrowheads="1"/>
          </p:cNvPicPr>
          <p:nvPr/>
        </p:nvPicPr>
        <p:blipFill>
          <a:blip r:embed="rId6"/>
          <a:srcRect b="17682"/>
          <a:stretch>
            <a:fillRect/>
          </a:stretch>
        </p:blipFill>
        <p:spPr bwMode="auto">
          <a:xfrm>
            <a:off x="2254230" y="5851539"/>
            <a:ext cx="5143500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754032" y="350813"/>
            <a:ext cx="8609012" cy="89376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Итак,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41363" y="2493963"/>
            <a:ext cx="8609012" cy="3500437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smtClean="0"/>
              <a:t>Что нужно читать современным детям?</a:t>
            </a:r>
          </a:p>
          <a:p>
            <a:pPr marL="0" indent="0" algn="ctr" eaLnBrk="1"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600" smtClean="0"/>
          </a:p>
          <a:p>
            <a:pPr marL="0" indent="0" algn="ctr" eaLnBrk="1"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smtClean="0"/>
              <a:t>Что нравится читать </a:t>
            </a:r>
          </a:p>
          <a:p>
            <a:pPr marL="0" indent="0" algn="ctr" eaLnBrk="1"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smtClean="0"/>
              <a:t>современным детям?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563" y="1136650"/>
            <a:ext cx="25717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5" descr="Обложка книги Г.Х.Андерсена «Снежная королева». Худож. Б.Диодор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9020">
            <a:off x="7791450" y="446088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Обложка книги «По щучьему велению…». Худож. Г.Спир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4065588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Обложка книги Э.Т.А.Гофмана «Щелкунчик». Худож. Г.Спир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57135">
            <a:off x="341998" y="3792696"/>
            <a:ext cx="1785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Обложка книги «Корпорация монстров». Издательство «Эгмонт Россия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10453">
            <a:off x="5988420" y="5466160"/>
            <a:ext cx="1258231" cy="17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Обложка «Золотой книги детских страшилок». Худож. А.Яцкевич, М.Герасимов. Издательство «Эксмо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965475">
            <a:off x="1881551" y="5420103"/>
            <a:ext cx="1238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Обложка книги Э.Успенского «Гарантийные человечки». Худож. А.Шахгелдян. Издательство «Бамбук»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16628">
            <a:off x="7597775" y="5635625"/>
            <a:ext cx="11668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Студент\Мои документы\мама\Проект история детлит-ры\рисунки\Белоснежка.bmp"/>
          <p:cNvPicPr>
            <a:picLocks noChangeAspect="1" noChangeArrowheads="1"/>
          </p:cNvPicPr>
          <p:nvPr/>
        </p:nvPicPr>
        <p:blipFill>
          <a:blip r:embed="rId10"/>
          <a:srcRect l="17000" r="18500" b="23000"/>
          <a:stretch>
            <a:fillRect/>
          </a:stretch>
        </p:blipFill>
        <p:spPr bwMode="auto">
          <a:xfrm>
            <a:off x="3540114" y="5351473"/>
            <a:ext cx="1550531" cy="18510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6147" name="Picture 3" descr="C:\Documents and Settings\Студент\Мои документы\мама\Проект история детлит-ры\иллюстрации к сказкам\zaichi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01298">
            <a:off x="525875" y="487675"/>
            <a:ext cx="2114615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>
                                        <p:cTn id="15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>
                                        <p:cTn id="17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айны дет.литерату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ysClr val="window" lastClr="FFFFFF"/>
      </a:lt1>
      <a:dk2>
        <a:srgbClr val="F6BD79"/>
      </a:dk2>
      <a:lt2>
        <a:srgbClr val="FEFAC9"/>
      </a:lt2>
      <a:accent1>
        <a:srgbClr val="F4CA54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129</TotalTime>
  <Words>294</Words>
  <PresentationFormat>Произвольный</PresentationFormat>
  <Paragraphs>77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тайны дет.литературы</vt:lpstr>
      <vt:lpstr>Бумажная</vt:lpstr>
      <vt:lpstr>  Недетские тайны детской литературы  </vt:lpstr>
      <vt:lpstr>   МЫ НЕ МАЛЕНЬКИЕ- МЫ МОЖЕМ ЧИТАТЬ И ВЗРОСЛЫЕ КНИГИ! </vt:lpstr>
      <vt:lpstr>Истории о детской литературе помогает рассказывать Клайв Льюис </vt:lpstr>
      <vt:lpstr>Слайд 4</vt:lpstr>
      <vt:lpstr>ОБРАТИМСЯ К ИСТОРИИ</vt:lpstr>
      <vt:lpstr>Слайд 6</vt:lpstr>
      <vt:lpstr>     Не бойся сказок. Бойся лжи.      А сказка? Сказка не обманет.  Ребёнку сказку расскажи -        На свете правды больше станет          В.Берестов</vt:lpstr>
      <vt:lpstr>    «Книга для детей,  которая нравится  только детям – плохая книга.  Хорошие – хороши  для всех. Вальс, который приносит радость лишь танцорам – плохой вальс».</vt:lpstr>
      <vt:lpstr>Итак,</vt:lpstr>
      <vt:lpstr>Слайд 10</vt:lpstr>
      <vt:lpstr>Истории о детской литературе  помогали рассказывать :</vt:lpstr>
      <vt:lpstr>Слайд 12</vt:lpstr>
    </vt:vector>
  </TitlesOfParts>
  <Company>УрГЮА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Недетские тайны детской литературы</dc:title>
  <dc:creator>Студент</dc:creator>
  <cp:lastModifiedBy>Студент</cp:lastModifiedBy>
  <cp:revision>15</cp:revision>
  <dcterms:created xsi:type="dcterms:W3CDTF">2009-01-13T13:39:43Z</dcterms:created>
  <dcterms:modified xsi:type="dcterms:W3CDTF">2009-01-29T13:05:07Z</dcterms:modified>
</cp:coreProperties>
</file>