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63" r:id="rId10"/>
    <p:sldId id="274" r:id="rId11"/>
    <p:sldId id="273" r:id="rId12"/>
    <p:sldId id="264" r:id="rId13"/>
    <p:sldId id="276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8038"/>
    <a:srgbClr val="333300"/>
    <a:srgbClr val="5D2884"/>
    <a:srgbClr val="00FFCC"/>
    <a:srgbClr val="4FD16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88" autoAdjust="0"/>
    <p:restoredTop sz="94660"/>
  </p:normalViewPr>
  <p:slideViewPr>
    <p:cSldViewPr>
      <p:cViewPr>
        <p:scale>
          <a:sx n="82" d="100"/>
          <a:sy n="82" d="100"/>
        </p:scale>
        <p:origin x="-822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B6CE4-7C7F-470C-BAD3-EE8D1FC96E06}" type="datetimeFigureOut">
              <a:rPr lang="ru-RU" smtClean="0"/>
              <a:pPr/>
              <a:t>08.03.2009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E88C3-8978-442B-AA95-4216D733A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E88C3-8978-442B-AA95-4216D733AB1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E88C3-8978-442B-AA95-4216D733AB1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3683-1626-4A10-900F-F339A304E309}" type="datetimeFigureOut">
              <a:rPr lang="ru-RU" smtClean="0"/>
              <a:pPr/>
              <a:t>08.03.2009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37C5-939B-46FF-B93C-0634F0CC0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3683-1626-4A10-900F-F339A304E309}" type="datetimeFigureOut">
              <a:rPr lang="ru-RU" smtClean="0"/>
              <a:pPr/>
              <a:t>08.03.2009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37C5-939B-46FF-B93C-0634F0CC0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3683-1626-4A10-900F-F339A304E309}" type="datetimeFigureOut">
              <a:rPr lang="ru-RU" smtClean="0"/>
              <a:pPr/>
              <a:t>08.03.2009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37C5-939B-46FF-B93C-0634F0CC0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3683-1626-4A10-900F-F339A304E309}" type="datetimeFigureOut">
              <a:rPr lang="ru-RU" smtClean="0"/>
              <a:pPr/>
              <a:t>08.03.2009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37C5-939B-46FF-B93C-0634F0CC0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3683-1626-4A10-900F-F339A304E309}" type="datetimeFigureOut">
              <a:rPr lang="ru-RU" smtClean="0"/>
              <a:pPr/>
              <a:t>08.03.2009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37C5-939B-46FF-B93C-0634F0CC0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3683-1626-4A10-900F-F339A304E309}" type="datetimeFigureOut">
              <a:rPr lang="ru-RU" smtClean="0"/>
              <a:pPr/>
              <a:t>08.03.2009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37C5-939B-46FF-B93C-0634F0CC0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3683-1626-4A10-900F-F339A304E309}" type="datetimeFigureOut">
              <a:rPr lang="ru-RU" smtClean="0"/>
              <a:pPr/>
              <a:t>08.03.2009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37C5-939B-46FF-B93C-0634F0CC0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3683-1626-4A10-900F-F339A304E309}" type="datetimeFigureOut">
              <a:rPr lang="ru-RU" smtClean="0"/>
              <a:pPr/>
              <a:t>08.03.2009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37C5-939B-46FF-B93C-0634F0CC0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3683-1626-4A10-900F-F339A304E309}" type="datetimeFigureOut">
              <a:rPr lang="ru-RU" smtClean="0"/>
              <a:pPr/>
              <a:t>08.03.2009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37C5-939B-46FF-B93C-0634F0CC0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3683-1626-4A10-900F-F339A304E309}" type="datetimeFigureOut">
              <a:rPr lang="ru-RU" smtClean="0"/>
              <a:pPr/>
              <a:t>08.03.2009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37C5-939B-46FF-B93C-0634F0CC0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3683-1626-4A10-900F-F339A304E309}" type="datetimeFigureOut">
              <a:rPr lang="ru-RU" smtClean="0"/>
              <a:pPr/>
              <a:t>08.03.2009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37C5-939B-46FF-B93C-0634F0CC0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D168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C3683-1626-4A10-900F-F339A304E309}" type="datetimeFigureOut">
              <a:rPr lang="ru-RU" smtClean="0"/>
              <a:pPr/>
              <a:t>08.03.2009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237C5-939B-46FF-B93C-0634F0CC0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64;&#1050;&#1054;&#1051;&#1040;%204%20&#1050;&#1051;&#1040;&#1057;&#1057;%202007&#1075;\&#1054;&#1082;&#1088;.%20&#1084;&#1080;&#1088;\&#1075;&#1083;&#1072;&#1079;&#1072;\16.%20&#1087;&#1090;&#1080;&#1095;&#1082;&#1080;%20&#1087;&#1086;&#1102;&#1090;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1802" y="2214554"/>
            <a:ext cx="5237139" cy="1938992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ru-RU" sz="6000" b="1" cap="none" spc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Органы чувств.</a:t>
            </a:r>
          </a:p>
          <a:p>
            <a:r>
              <a:rPr lang="ru-RU" sz="6000" b="1" cap="none" spc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Зрение.</a:t>
            </a:r>
            <a:endParaRPr lang="ru-RU" sz="6000" b="1" cap="none" spc="0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 descr="D:\eye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2214563" cy="2464594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4929190" y="428604"/>
            <a:ext cx="39750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333300"/>
                </a:solidFill>
              </a:rPr>
              <a:t>Береги как зеницу ока…</a:t>
            </a:r>
          </a:p>
          <a:p>
            <a:r>
              <a:rPr lang="ru-RU" dirty="0" smtClean="0">
                <a:solidFill>
                  <a:srgbClr val="333300"/>
                </a:solidFill>
              </a:rPr>
              <a:t>                  Русская народная пословица</a:t>
            </a:r>
            <a:endParaRPr lang="ru-RU" dirty="0">
              <a:solidFill>
                <a:srgbClr val="3333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521495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Учитель начальных классов</a:t>
            </a:r>
            <a:endParaRPr lang="ru-RU" i="1" dirty="0" smtClean="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МОУ СОШ № 19</a:t>
            </a:r>
            <a:endParaRPr lang="ru-RU" i="1" dirty="0" smtClean="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г.Заполярного Мурманской области</a:t>
            </a:r>
            <a:endParaRPr lang="ru-RU" i="1" dirty="0" smtClean="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i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Марьянова</a:t>
            </a:r>
            <a:endParaRPr lang="ru-RU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Елена Александровна.</a:t>
            </a:r>
            <a:endParaRPr lang="ru-RU" i="1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6. птички пою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4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14546" y="571480"/>
            <a:ext cx="5190845" cy="1015663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Строение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0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глаза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3" name="Рисунок 32" descr="Рисунок2.gif"/>
          <p:cNvPicPr>
            <a:picLocks noChangeAspect="1"/>
          </p:cNvPicPr>
          <p:nvPr/>
        </p:nvPicPr>
        <p:blipFill>
          <a:blip r:embed="rId3"/>
          <a:srcRect l="2408" t="1951" r="3692" b="4397"/>
          <a:stretch>
            <a:fillRect/>
          </a:stretch>
        </p:blipFill>
        <p:spPr>
          <a:xfrm>
            <a:off x="1500166" y="2071678"/>
            <a:ext cx="2786082" cy="3429024"/>
          </a:xfrm>
          <a:prstGeom prst="rect">
            <a:avLst/>
          </a:prstGeom>
          <a:ln w="28575" cap="sq">
            <a:solidFill>
              <a:srgbClr val="33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TextBox 33"/>
          <p:cNvSpPr txBox="1"/>
          <p:nvPr/>
        </p:nvSpPr>
        <p:spPr>
          <a:xfrm>
            <a:off x="6500826" y="2786058"/>
            <a:ext cx="1714512" cy="584775"/>
          </a:xfrm>
          <a:prstGeom prst="rect">
            <a:avLst/>
          </a:prstGeom>
          <a:ln w="38100">
            <a:solidFill>
              <a:srgbClr val="3333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i="1" dirty="0" smtClean="0"/>
              <a:t>Палочки</a:t>
            </a:r>
            <a:endParaRPr lang="ru-RU" sz="3200" b="1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6500826" y="3571876"/>
            <a:ext cx="2000264" cy="584775"/>
          </a:xfrm>
          <a:prstGeom prst="rect">
            <a:avLst/>
          </a:prstGeom>
          <a:ln w="38100">
            <a:solidFill>
              <a:srgbClr val="3333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i="1" dirty="0" smtClean="0"/>
              <a:t>Колбочки</a:t>
            </a:r>
            <a:endParaRPr lang="ru-RU" sz="3200" b="1" i="1" dirty="0"/>
          </a:p>
        </p:txBody>
      </p:sp>
      <p:cxnSp>
        <p:nvCxnSpPr>
          <p:cNvPr id="37" name="Прямая со стрелкой 36"/>
          <p:cNvCxnSpPr>
            <a:endCxn id="34" idx="1"/>
          </p:cNvCxnSpPr>
          <p:nvPr/>
        </p:nvCxnSpPr>
        <p:spPr>
          <a:xfrm>
            <a:off x="4572000" y="2143116"/>
            <a:ext cx="1928826" cy="935330"/>
          </a:xfrm>
          <a:prstGeom prst="straightConnector1">
            <a:avLst/>
          </a:prstGeom>
          <a:ln>
            <a:solidFill>
              <a:srgbClr val="308038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6200000" flipH="1">
            <a:off x="4705276" y="2009842"/>
            <a:ext cx="1626556" cy="1893107"/>
          </a:xfrm>
          <a:prstGeom prst="straightConnector1">
            <a:avLst/>
          </a:prstGeom>
          <a:ln>
            <a:solidFill>
              <a:srgbClr val="308038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71868" y="1714488"/>
            <a:ext cx="2071702" cy="523220"/>
          </a:xfrm>
          <a:prstGeom prst="rect">
            <a:avLst/>
          </a:prstGeom>
          <a:ln w="38100">
            <a:solidFill>
              <a:srgbClr val="3333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800" b="1" dirty="0" smtClean="0"/>
              <a:t>Сетчатка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 animBg="1"/>
      <p:bldP spid="35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28860" y="1857364"/>
            <a:ext cx="4248150" cy="1981200"/>
          </a:xfrm>
          <a:prstGeom prst="rect">
            <a:avLst/>
          </a:prstGeom>
          <a:ln w="38100" cap="sq">
            <a:solidFill>
              <a:srgbClr val="30803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4000504"/>
            <a:ext cx="4248150" cy="1981200"/>
          </a:xfrm>
          <a:prstGeom prst="rect">
            <a:avLst/>
          </a:prstGeom>
          <a:ln w="38100" cap="sq">
            <a:solidFill>
              <a:srgbClr val="30803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71670" y="500042"/>
            <a:ext cx="5668283" cy="1015663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мы видим…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Месяц 4"/>
          <p:cNvSpPr/>
          <p:nvPr/>
        </p:nvSpPr>
        <p:spPr>
          <a:xfrm rot="20937668">
            <a:off x="1220178" y="2268073"/>
            <a:ext cx="642942" cy="868521"/>
          </a:xfrm>
          <a:prstGeom prst="moon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928662" y="4357694"/>
            <a:ext cx="1143008" cy="1071570"/>
          </a:xfrm>
          <a:prstGeom prst="sun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500042"/>
            <a:ext cx="5668283" cy="1015663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мы видим…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Рисунок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857364"/>
            <a:ext cx="8387762" cy="40719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29586" y="4286256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</a:t>
            </a:r>
            <a:endParaRPr lang="ru-RU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357166"/>
            <a:ext cx="4273157" cy="1015663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60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Дальтонизм</a:t>
            </a:r>
          </a:p>
        </p:txBody>
      </p:sp>
      <p:pic>
        <p:nvPicPr>
          <p:cNvPr id="5121" name="Picture 1" descr="D:\dalton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3693315" cy="4318958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43438" y="5500702"/>
            <a:ext cx="2714644" cy="58477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Джон Дальтон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643438" y="2000240"/>
            <a:ext cx="36135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расстройство зрения, </a:t>
            </a:r>
          </a:p>
          <a:p>
            <a:r>
              <a:rPr lang="ru-RU" sz="240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неспособность различать </a:t>
            </a:r>
          </a:p>
          <a:p>
            <a:r>
              <a:rPr lang="ru-RU" sz="240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зеленый и красный цвета.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500042"/>
            <a:ext cx="4998483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Обман зрения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D:\Зрение\shadow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85992"/>
            <a:ext cx="7165924" cy="3286148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D:\Зрение\spira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714356"/>
            <a:ext cx="5500726" cy="550072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D:\Зрение\fractal_illus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714356"/>
            <a:ext cx="3643338" cy="549084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17711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Любишь ли ты свои глаза?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D:\Зрение\ses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071942"/>
            <a:ext cx="1771650" cy="19716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00100" y="1357298"/>
            <a:ext cx="4357718" cy="39703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Я всегда читаю и пишу сидя за столом.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Я не читаю лёжа.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Я не читаю, когда еду в транспорте.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Когда я рисую, то свет падает слева.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Если у меня болят глаза, то я обращаюсь к врачу.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14290"/>
            <a:ext cx="724942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вредно для глаз?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1785926"/>
            <a:ext cx="2071702" cy="154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Рисунок5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7950" y="3929066"/>
            <a:ext cx="1928826" cy="2063259"/>
          </a:xfrm>
          <a:prstGeom prst="rect">
            <a:avLst/>
          </a:prstGeom>
        </p:spPr>
      </p:pic>
      <p:pic>
        <p:nvPicPr>
          <p:cNvPr id="12" name="Рисунок 11" descr="Рисунок6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0" y="4286256"/>
            <a:ext cx="1801206" cy="1825063"/>
          </a:xfrm>
          <a:prstGeom prst="rect">
            <a:avLst/>
          </a:prstGeom>
        </p:spPr>
      </p:pic>
      <p:pic>
        <p:nvPicPr>
          <p:cNvPr id="13" name="Рисунок 12" descr="Рисунок7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1357298"/>
            <a:ext cx="1428760" cy="2140782"/>
          </a:xfrm>
          <a:prstGeom prst="rect">
            <a:avLst/>
          </a:prstGeom>
        </p:spPr>
      </p:pic>
      <p:pic>
        <p:nvPicPr>
          <p:cNvPr id="14" name="Рисунок 13" descr="Рисунок8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4143380"/>
            <a:ext cx="2471524" cy="1571636"/>
          </a:xfrm>
          <a:prstGeom prst="rect">
            <a:avLst/>
          </a:prstGeom>
        </p:spPr>
      </p:pic>
      <p:pic>
        <p:nvPicPr>
          <p:cNvPr id="15" name="Рисунок 14" descr="Рисунок9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1357298"/>
            <a:ext cx="2252986" cy="2000264"/>
          </a:xfrm>
          <a:prstGeom prst="rect">
            <a:avLst/>
          </a:prstGeom>
        </p:spPr>
      </p:pic>
      <p:pic>
        <p:nvPicPr>
          <p:cNvPr id="3076" name="Picture 4" descr="D:\глаз\Витамин А необходим для глаз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1500174"/>
            <a:ext cx="8287942" cy="450059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1285852" y="357166"/>
            <a:ext cx="5961568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Полезно для глаз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1500174"/>
            <a:ext cx="7858180" cy="4708981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 Не играй острыми предметами.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Не смотри на солнце без тёмных очков.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Не читай лёжа.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При чтении и рисовании : </a:t>
            </a:r>
          </a:p>
          <a:p>
            <a:r>
              <a:rPr lang="ru-RU" sz="2400" dirty="0" smtClean="0"/>
              <a:t>                                      не наклоняйся низко,</a:t>
            </a:r>
          </a:p>
          <a:p>
            <a:r>
              <a:rPr lang="ru-RU" sz="2400" dirty="0" smtClean="0"/>
              <a:t>                                      соблюдай расстояние до глаз 35-40 см,</a:t>
            </a:r>
          </a:p>
          <a:p>
            <a:r>
              <a:rPr lang="ru-RU" sz="2400" b="1" dirty="0" smtClean="0"/>
              <a:t>                                      </a:t>
            </a:r>
            <a:r>
              <a:rPr lang="ru-RU" sz="2400" dirty="0" smtClean="0"/>
              <a:t>свет должен падать слева.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Не смотри долго телевизор.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Не играй долго в компьютерные игры.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Делай гимнастику для глаз.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Употребляй полезные для зрения продукты питания.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28794" y="214290"/>
            <a:ext cx="53270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Гигиена зрения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85728"/>
            <a:ext cx="7909187" cy="19389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Окна</a:t>
            </a:r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6000" b="1" cap="none" spc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000" b="1" cap="none" spc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окружающий</a:t>
            </a:r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000" b="1" cap="none" spc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мир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Блок-схема: ручное управление 3"/>
          <p:cNvSpPr/>
          <p:nvPr/>
        </p:nvSpPr>
        <p:spPr>
          <a:xfrm rot="5400000">
            <a:off x="5357818" y="3786190"/>
            <a:ext cx="4500594" cy="1071570"/>
          </a:xfrm>
          <a:prstGeom prst="flowChartManualOperation">
            <a:avLst/>
          </a:prstGeom>
          <a:ln w="38100">
            <a:solidFill>
              <a:srgbClr val="308038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ручное управление 4"/>
          <p:cNvSpPr/>
          <p:nvPr/>
        </p:nvSpPr>
        <p:spPr>
          <a:xfrm rot="16200000">
            <a:off x="-714412" y="3786190"/>
            <a:ext cx="4500594" cy="1071570"/>
          </a:xfrm>
          <a:prstGeom prst="flowChartManualOperation">
            <a:avLst/>
          </a:prstGeom>
          <a:ln w="38100">
            <a:solidFill>
              <a:srgbClr val="308038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4" name="Picture 2" descr="D:\det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000372"/>
            <a:ext cx="5022092" cy="2714644"/>
          </a:xfrm>
          <a:prstGeom prst="rect">
            <a:avLst/>
          </a:prstGeom>
          <a:ln w="38100" cap="sq">
            <a:solidFill>
              <a:srgbClr val="30803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70" y="500042"/>
            <a:ext cx="5031954" cy="1015663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Органы</a:t>
            </a:r>
            <a:r>
              <a:rPr lang="ru-RU" sz="6000" b="1" cap="none" spc="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000" b="1" cap="none" spc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чувств</a:t>
            </a:r>
            <a:endParaRPr lang="ru-RU" sz="6000" b="1" cap="none" spc="0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28794" y="2071678"/>
            <a:ext cx="5357850" cy="42148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74" y="2143116"/>
            <a:ext cx="20002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глаза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нос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уши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язык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кожа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29190" y="2143116"/>
            <a:ext cx="18573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осязание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обоняние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зрение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слух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вкус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85728"/>
            <a:ext cx="6973704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Домашнее задание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2285992"/>
            <a:ext cx="6929486" cy="2062103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Прочитать § 13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Ответить на вопросы (стр. 46)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Узнать, как оказать первую помощь при травме глаза</a:t>
            </a:r>
            <a:endParaRPr lang="ru-RU" sz="3200" dirty="0"/>
          </a:p>
        </p:txBody>
      </p:sp>
      <p:pic>
        <p:nvPicPr>
          <p:cNvPr id="4" name="Picture 6" descr="J0309904"/>
          <p:cNvPicPr preferRelativeResize="0">
            <a:picLocks noChangeArrowheads="1" noChangeShapeType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929198"/>
            <a:ext cx="1928826" cy="123507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6" y="2071680"/>
          <a:ext cx="8143932" cy="3571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8661"/>
                <a:gridCol w="678661"/>
                <a:gridCol w="571500"/>
                <a:gridCol w="785822"/>
                <a:gridCol w="678661"/>
                <a:gridCol w="678661"/>
                <a:gridCol w="678661"/>
                <a:gridCol w="678661"/>
                <a:gridCol w="678661"/>
                <a:gridCol w="678661"/>
                <a:gridCol w="678661"/>
                <a:gridCol w="678661"/>
              </a:tblGrid>
              <a:tr h="7143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Г</a:t>
                      </a:r>
                      <a:endParaRPr lang="ru-RU" sz="28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Л</a:t>
                      </a:r>
                      <a:endParaRPr lang="ru-RU" sz="28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А</a:t>
                      </a:r>
                      <a:endParaRPr lang="ru-RU" sz="28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err="1" smtClean="0"/>
                        <a:t>З</a:t>
                      </a:r>
                      <a:endParaRPr lang="ru-RU" sz="28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А</a:t>
                      </a:r>
                      <a:endParaRPr lang="ru-RU" sz="28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0" y="421481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20146864">
            <a:off x="802272" y="1263636"/>
            <a:ext cx="1327119" cy="1061695"/>
          </a:xfrm>
          <a:prstGeom prst="rect">
            <a:avLst/>
          </a:prstGeom>
        </p:spPr>
      </p:pic>
      <p:pic>
        <p:nvPicPr>
          <p:cNvPr id="6" name="Рисунок 5" descr="17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372" t="24467" r="20814" b="59035"/>
          <a:stretch>
            <a:fillRect/>
          </a:stretch>
        </p:blipFill>
        <p:spPr>
          <a:xfrm rot="1270833">
            <a:off x="6832877" y="1241847"/>
            <a:ext cx="1103109" cy="857974"/>
          </a:xfrm>
          <a:prstGeom prst="rect">
            <a:avLst/>
          </a:prstGeom>
        </p:spPr>
      </p:pic>
      <p:pic>
        <p:nvPicPr>
          <p:cNvPr id="8" name="Рисунок 7" descr="Рисунок10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05934">
            <a:off x="7550688" y="5577566"/>
            <a:ext cx="1015861" cy="479395"/>
          </a:xfrm>
          <a:prstGeom prst="rect">
            <a:avLst/>
          </a:prstGeom>
        </p:spPr>
      </p:pic>
      <p:pic>
        <p:nvPicPr>
          <p:cNvPr id="9" name="Рисунок 8" descr="23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9861827">
            <a:off x="865512" y="4254387"/>
            <a:ext cx="1214446" cy="64294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71472" y="285728"/>
            <a:ext cx="8019438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Кроссворд «Ах, эти глаза»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Зрение\000132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785794"/>
            <a:ext cx="1326375" cy="1620000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http://nsc.1september.ru/2005/12/1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642918"/>
            <a:ext cx="2190757" cy="2195520"/>
          </a:xfrm>
          <a:prstGeom prst="rect">
            <a:avLst/>
          </a:prstGeom>
          <a:ln w="38100" cap="sq">
            <a:solidFill>
              <a:srgbClr val="308038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D:\Зрение\0004141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71604" y="2214554"/>
            <a:ext cx="2433803" cy="1620000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 descr="D:\suv_lat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714752"/>
            <a:ext cx="2739041" cy="1620000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D:\Зрение\5th073i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4929198"/>
            <a:ext cx="2169999" cy="1620000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14348" y="357166"/>
            <a:ext cx="7909187" cy="1938992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Окна</a:t>
            </a:r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ru-RU" sz="6000" b="1" cap="none" spc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в</a:t>
            </a:r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ru-RU" sz="6000" b="1" cap="none" spc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окружающий</a:t>
            </a:r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ru-RU" sz="6000" b="1" cap="none" spc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мир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4" name="Блок-схема: ручное управление 3"/>
          <p:cNvSpPr/>
          <p:nvPr/>
        </p:nvSpPr>
        <p:spPr>
          <a:xfrm rot="5400000">
            <a:off x="4071934" y="3786190"/>
            <a:ext cx="4643470" cy="928694"/>
          </a:xfrm>
          <a:prstGeom prst="flowChartManualOperation">
            <a:avLst/>
          </a:prstGeom>
          <a:ln w="38100">
            <a:solidFill>
              <a:srgbClr val="308038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ручное управление 4"/>
          <p:cNvSpPr/>
          <p:nvPr/>
        </p:nvSpPr>
        <p:spPr>
          <a:xfrm rot="16200000">
            <a:off x="571472" y="3786190"/>
            <a:ext cx="4643470" cy="928694"/>
          </a:xfrm>
          <a:prstGeom prst="flowChartManualOperation">
            <a:avLst/>
          </a:prstGeom>
          <a:ln w="38100">
            <a:solidFill>
              <a:srgbClr val="308038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Зрение\ses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857496"/>
            <a:ext cx="2533460" cy="2819495"/>
          </a:xfrm>
          <a:prstGeom prst="rect">
            <a:avLst/>
          </a:prstGeom>
          <a:noFill/>
          <a:ln w="38100">
            <a:solidFill>
              <a:srgbClr val="30803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0232" y="285728"/>
            <a:ext cx="5127622" cy="1015663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</a:t>
            </a:r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000" b="1" cap="none" spc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</a:t>
            </a:r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000" b="1" cap="none" spc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видит</a:t>
            </a:r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D:\Зрение\000155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500174"/>
            <a:ext cx="2962656" cy="2314575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D:\Зрение\crawfis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071810"/>
            <a:ext cx="2997041" cy="2094547"/>
          </a:xfrm>
          <a:prstGeom prst="rect">
            <a:avLst/>
          </a:prstGeom>
          <a:noFill/>
          <a:ln w="28575">
            <a:solidFill>
              <a:srgbClr val="30803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D:\Зрение\0004114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86446" y="4572008"/>
            <a:ext cx="2928958" cy="1928826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D:\Зрение\0001587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85786" y="1500174"/>
            <a:ext cx="1832991" cy="2428875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D:\Зрение\0001604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71802" y="2714620"/>
            <a:ext cx="3169920" cy="2119884"/>
          </a:xfrm>
          <a:prstGeom prst="rect">
            <a:avLst/>
          </a:prstGeom>
          <a:noFill/>
          <a:ln w="28575">
            <a:solidFill>
              <a:srgbClr val="30803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5" name="Picture 7" descr="D:\Зрение\0001613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572264" y="3786190"/>
            <a:ext cx="1714512" cy="2286016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6" name="Picture 8" descr="D:\Зрение\0001801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4414" y="2143116"/>
            <a:ext cx="2536062" cy="2928958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7" name="Picture 9" descr="D:\Зрение\00018092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786314" y="2143116"/>
            <a:ext cx="3092501" cy="2946014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8" name="Picture 10" descr="D:\Зрение\Cachal.bm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71670" y="2214554"/>
            <a:ext cx="4943475" cy="2905125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9" name="Picture 11" descr="D:\Зрение\00016165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143240" y="2214554"/>
            <a:ext cx="2714644" cy="3571900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500042"/>
            <a:ext cx="5456943" cy="1015663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Строение</a:t>
            </a:r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000" b="1" cap="none" spc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глаза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D:\Зрение\eye1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14488"/>
            <a:ext cx="5589894" cy="4173100"/>
          </a:xfrm>
          <a:prstGeom prst="rect">
            <a:avLst/>
          </a:prstGeom>
          <a:ln w="38100" cap="sq">
            <a:solidFill>
              <a:srgbClr val="30803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 descr="5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70" y="0"/>
            <a:ext cx="6309360" cy="60879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28794" y="285728"/>
            <a:ext cx="5190845" cy="1015663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Строение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0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глаза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4643446"/>
            <a:ext cx="1428760" cy="46166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7030A0"/>
                  </a:solidFill>
                </a:ln>
              </a:rPr>
              <a:t>зрачок</a:t>
            </a:r>
            <a:endParaRPr lang="ru-RU" sz="24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662" y="2714620"/>
            <a:ext cx="1428760" cy="46166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7030A0"/>
                  </a:solidFill>
                </a:ln>
              </a:rPr>
              <a:t>радужка</a:t>
            </a:r>
            <a:endParaRPr lang="ru-RU" sz="24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86512" y="2500306"/>
            <a:ext cx="2357454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308038"/>
                </a:solidFill>
              </a:rPr>
              <a:t>слёзная железа</a:t>
            </a:r>
            <a:endParaRPr lang="ru-RU" sz="2400" dirty="0">
              <a:ln>
                <a:solidFill>
                  <a:srgbClr val="7030A0"/>
                </a:solidFill>
              </a:ln>
              <a:solidFill>
                <a:srgbClr val="308038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72132" y="1500174"/>
            <a:ext cx="1928826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7030A0"/>
                  </a:solidFill>
                </a:ln>
              </a:rPr>
              <a:t>бровь</a:t>
            </a:r>
            <a:endParaRPr lang="ru-RU" sz="24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43702" y="3857628"/>
            <a:ext cx="1928826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7030A0"/>
                  </a:solidFill>
                </a:ln>
              </a:rPr>
              <a:t>веко</a:t>
            </a:r>
            <a:endParaRPr lang="ru-RU" sz="24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57950" y="5286388"/>
            <a:ext cx="1928826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7030A0"/>
                  </a:solidFill>
                </a:ln>
              </a:rPr>
              <a:t>ресницы</a:t>
            </a:r>
            <a:endParaRPr lang="ru-RU" sz="2400" dirty="0">
              <a:ln>
                <a:solidFill>
                  <a:srgbClr val="7030A0"/>
                </a:solidFill>
              </a:ln>
            </a:endParaRPr>
          </a:p>
        </p:txBody>
      </p:sp>
      <p:cxnSp>
        <p:nvCxnSpPr>
          <p:cNvPr id="36" name="Прямая со стрелкой 35"/>
          <p:cNvCxnSpPr>
            <a:stCxn id="20" idx="1"/>
          </p:cNvCxnSpPr>
          <p:nvPr/>
        </p:nvCxnSpPr>
        <p:spPr>
          <a:xfrm rot="10800000" flipV="1">
            <a:off x="4286248" y="1731006"/>
            <a:ext cx="1285884" cy="626423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9" idx="1"/>
          </p:cNvCxnSpPr>
          <p:nvPr/>
        </p:nvCxnSpPr>
        <p:spPr>
          <a:xfrm rot="10800000" flipV="1">
            <a:off x="5572132" y="2731138"/>
            <a:ext cx="714380" cy="54919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21" idx="1"/>
          </p:cNvCxnSpPr>
          <p:nvPr/>
        </p:nvCxnSpPr>
        <p:spPr>
          <a:xfrm rot="10800000">
            <a:off x="5357818" y="3500439"/>
            <a:ext cx="1285884" cy="588023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21" idx="1"/>
          </p:cNvCxnSpPr>
          <p:nvPr/>
        </p:nvCxnSpPr>
        <p:spPr>
          <a:xfrm rot="10800000" flipV="1">
            <a:off x="5143504" y="4088460"/>
            <a:ext cx="1500198" cy="197795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22" idx="1"/>
          </p:cNvCxnSpPr>
          <p:nvPr/>
        </p:nvCxnSpPr>
        <p:spPr>
          <a:xfrm rot="10800000">
            <a:off x="4357686" y="4500571"/>
            <a:ext cx="2000264" cy="1016651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2357422" y="2928934"/>
            <a:ext cx="1500198" cy="71438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6" idx="3"/>
          </p:cNvCxnSpPr>
          <p:nvPr/>
        </p:nvCxnSpPr>
        <p:spPr>
          <a:xfrm flipV="1">
            <a:off x="2357422" y="3857628"/>
            <a:ext cx="1857388" cy="1016651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28662" y="3643314"/>
            <a:ext cx="1447808" cy="46166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7030A0"/>
                  </a:solidFill>
                </a:ln>
              </a:rPr>
              <a:t>роговица</a:t>
            </a:r>
            <a:endParaRPr lang="ru-RU" sz="2400" dirty="0">
              <a:ln>
                <a:solidFill>
                  <a:srgbClr val="7030A0"/>
                </a:solidFill>
              </a:ln>
            </a:endParaRPr>
          </a:p>
        </p:txBody>
      </p:sp>
      <p:cxnSp>
        <p:nvCxnSpPr>
          <p:cNvPr id="23" name="Прямая со стрелкой 22"/>
          <p:cNvCxnSpPr>
            <a:stCxn id="18" idx="3"/>
          </p:cNvCxnSpPr>
          <p:nvPr/>
        </p:nvCxnSpPr>
        <p:spPr>
          <a:xfrm>
            <a:off x="2376470" y="3874147"/>
            <a:ext cx="1123960" cy="54919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12.gif"/>
          <p:cNvPicPr>
            <a:picLocks noChangeAspect="1"/>
          </p:cNvPicPr>
          <p:nvPr/>
        </p:nvPicPr>
        <p:blipFill>
          <a:blip r:embed="rId2"/>
          <a:srcRect l="1821" t="1449" r="2151" b="2901"/>
          <a:stretch>
            <a:fillRect/>
          </a:stretch>
        </p:blipFill>
        <p:spPr>
          <a:xfrm>
            <a:off x="3214678" y="1643050"/>
            <a:ext cx="3767522" cy="4572032"/>
          </a:xfrm>
          <a:prstGeom prst="rect">
            <a:avLst/>
          </a:prstGeom>
          <a:ln w="28575">
            <a:solidFill>
              <a:srgbClr val="33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928794" y="357166"/>
            <a:ext cx="5190845" cy="1015663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Строение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0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глаза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4214819"/>
            <a:ext cx="1714512" cy="58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ln>
                  <a:solidFill>
                    <a:srgbClr val="7030A0"/>
                  </a:solidFill>
                </a:ln>
              </a:rPr>
              <a:t>зрачок</a:t>
            </a:r>
            <a:endParaRPr lang="ru-RU" sz="3200" i="1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348" y="3143248"/>
            <a:ext cx="1714512" cy="58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ln>
                  <a:solidFill>
                    <a:srgbClr val="7030A0"/>
                  </a:solidFill>
                </a:ln>
              </a:rPr>
              <a:t>радужка</a:t>
            </a:r>
            <a:endParaRPr lang="ru-RU" sz="3200" i="1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00232" y="1785926"/>
            <a:ext cx="1714512" cy="584775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</a:rPr>
              <a:t>склера</a:t>
            </a:r>
            <a:endParaRPr lang="ru-RU" sz="3200" i="1" dirty="0">
              <a:ln>
                <a:solidFill>
                  <a:srgbClr val="7030A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43042" y="5143512"/>
            <a:ext cx="1947874" cy="58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ln>
                  <a:solidFill>
                    <a:srgbClr val="7030A0"/>
                  </a:solidFill>
                </a:ln>
              </a:rPr>
              <a:t>роговица</a:t>
            </a:r>
            <a:endParaRPr lang="ru-RU" sz="3200" i="1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86050" y="5857892"/>
            <a:ext cx="2166958" cy="58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ln>
                  <a:solidFill>
                    <a:srgbClr val="7030A0"/>
                  </a:solidFill>
                </a:ln>
              </a:rPr>
              <a:t>хрусталик</a:t>
            </a:r>
            <a:endParaRPr lang="ru-RU" sz="3200" i="1" dirty="0">
              <a:ln>
                <a:solidFill>
                  <a:srgbClr val="7030A0"/>
                </a:solidFill>
              </a:ln>
            </a:endParaRPr>
          </a:p>
        </p:txBody>
      </p:sp>
      <p:cxnSp>
        <p:nvCxnSpPr>
          <p:cNvPr id="41" name="Прямая соединительная линия 40"/>
          <p:cNvCxnSpPr>
            <a:stCxn id="17" idx="3"/>
          </p:cNvCxnSpPr>
          <p:nvPr/>
        </p:nvCxnSpPr>
        <p:spPr>
          <a:xfrm flipV="1">
            <a:off x="2428860" y="3357565"/>
            <a:ext cx="1428760" cy="780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6" idx="3"/>
          </p:cNvCxnSpPr>
          <p:nvPr/>
        </p:nvCxnSpPr>
        <p:spPr>
          <a:xfrm flipV="1">
            <a:off x="2571736" y="3929069"/>
            <a:ext cx="1285884" cy="578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857884" y="5357826"/>
            <a:ext cx="2786082" cy="107721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ln>
                  <a:solidFill>
                    <a:srgbClr val="7030A0"/>
                  </a:solidFill>
                </a:ln>
              </a:rPr>
              <a:t>стекловидное</a:t>
            </a:r>
            <a:r>
              <a:rPr lang="ru-RU" sz="2400" i="1" dirty="0" smtClean="0">
                <a:ln>
                  <a:solidFill>
                    <a:srgbClr val="7030A0"/>
                  </a:solidFill>
                </a:ln>
              </a:rPr>
              <a:t> </a:t>
            </a:r>
            <a:r>
              <a:rPr lang="ru-RU" sz="3200" i="1" dirty="0" smtClean="0">
                <a:ln>
                  <a:solidFill>
                    <a:srgbClr val="7030A0"/>
                  </a:solidFill>
                </a:ln>
              </a:rPr>
              <a:t>тело</a:t>
            </a:r>
            <a:endParaRPr lang="ru-RU" sz="3200" i="1" dirty="0">
              <a:ln>
                <a:solidFill>
                  <a:srgbClr val="7030A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28" grpId="0" animBg="1"/>
      <p:bldP spid="29" grpId="0" animBg="1"/>
      <p:bldP spid="32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500042"/>
            <a:ext cx="7255384" cy="1015663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Гимнастика для глаз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b="72093"/>
          <a:stretch>
            <a:fillRect/>
          </a:stretch>
        </p:blipFill>
        <p:spPr bwMode="auto">
          <a:xfrm>
            <a:off x="1142975" y="1857364"/>
            <a:ext cx="3949971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 t="30232" b="40698"/>
          <a:stretch>
            <a:fillRect/>
          </a:stretch>
        </p:blipFill>
        <p:spPr bwMode="auto">
          <a:xfrm>
            <a:off x="1142976" y="4143380"/>
            <a:ext cx="3791973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 l="39874" t="66279" b="1162"/>
          <a:stretch>
            <a:fillRect/>
          </a:stretch>
        </p:blipFill>
        <p:spPr bwMode="auto">
          <a:xfrm>
            <a:off x="5786446" y="4143380"/>
            <a:ext cx="203569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 t="66279" r="58228" b="4650"/>
          <a:stretch>
            <a:fillRect/>
          </a:stretch>
        </p:blipFill>
        <p:spPr bwMode="auto">
          <a:xfrm>
            <a:off x="5786446" y="1857364"/>
            <a:ext cx="1584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</TotalTime>
  <Words>281</Words>
  <Application>Microsoft Office PowerPoint</Application>
  <PresentationFormat>Экран (4:3)</PresentationFormat>
  <Paragraphs>99</Paragraphs>
  <Slides>21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Илья</dc:creator>
  <cp:lastModifiedBy>Vlad</cp:lastModifiedBy>
  <cp:revision>252</cp:revision>
  <dcterms:created xsi:type="dcterms:W3CDTF">2007-12-07T17:07:43Z</dcterms:created>
  <dcterms:modified xsi:type="dcterms:W3CDTF">2009-03-08T07:57:05Z</dcterms:modified>
</cp:coreProperties>
</file>