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6" r:id="rId4"/>
    <p:sldId id="271" r:id="rId5"/>
    <p:sldId id="273" r:id="rId6"/>
    <p:sldId id="274" r:id="rId7"/>
    <p:sldId id="275" r:id="rId8"/>
    <p:sldId id="258" r:id="rId9"/>
    <p:sldId id="259" r:id="rId10"/>
    <p:sldId id="267" r:id="rId11"/>
    <p:sldId id="277" r:id="rId12"/>
    <p:sldId id="263" r:id="rId13"/>
    <p:sldId id="264" r:id="rId14"/>
    <p:sldId id="261" r:id="rId15"/>
    <p:sldId id="268" r:id="rId16"/>
    <p:sldId id="269" r:id="rId17"/>
    <p:sldId id="278" r:id="rId18"/>
    <p:sldId id="270" r:id="rId19"/>
    <p:sldId id="27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13D3ED"/>
    <a:srgbClr val="BEF709"/>
    <a:srgbClr val="B7C040"/>
    <a:srgbClr val="C7FC04"/>
    <a:srgbClr val="EEFCD0"/>
    <a:srgbClr val="FFCCCC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54CA7-33E5-4B4C-955F-14A946A6C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81CEB-2A6E-48E7-B9EF-E68B4FA4A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FDBD0-5F24-4DB5-B8C4-48AE8A526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92044-AB68-4378-9E46-0B42C4C21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369B0-0978-4446-81A8-D3DABA8F1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8BFA7-2F31-40AF-837B-457BC581D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FC95F-5D4E-4E43-98CE-AC42F1D7D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CB2FE-6A5F-4EA9-AF69-1FCBBCD16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72D93-D437-4054-B127-599DB25A1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480E-F049-4855-8C03-9EE59ACFE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36E2-C491-4BC3-A50B-C9623021D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75000"/>
              </a:schemeClr>
            </a:gs>
            <a:gs pos="100000">
              <a:schemeClr val="accent5">
                <a:lumMod val="9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3E2F4D8-1D1D-4D79-8744-01343ADE0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D:\&#1058;&#1072;&#1085;&#1103;%20&#1076;&#1086;&#1082;&#1091;&#1084;&#1077;&#1085;&#1090;&#1099;\&#1052;&#1086;&#1103;%20&#1084;&#1091;&#1079;&#1099;&#1082;&#1072;\Rondo%20Alla%20Turca,%20from%20Piano%20Sonata%20in%20A_21.mid" TargetMode="External"/><Relationship Id="rId1" Type="http://schemas.openxmlformats.org/officeDocument/2006/relationships/audio" Target="file:///D:\&#1058;&#1072;&#1085;&#1103;%20&#1076;&#1086;&#1082;&#1091;&#1084;&#1077;&#1085;&#1090;&#1099;\&#1087;&#1088;&#1077;&#1079;&#1077;&#1085;&#1090;&#1072;&#1094;&#1080;&#1080;\Rondo%20Alla%20Turca,%20from%20Piano%20Sonata%20in%20A_21.mid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audio" Target="../media/audio2.wav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putnik.master-telecom.ru/Kultura/Pushkin/pushkin.niv.ru/images/pushkin/pushkin_04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олокол">
            <a:hlinkHover r:id="" action="ppaction://noaction" highlightClick="1">
              <a:snd r:embed="rId2" name="chimes.wav" builtIn="1"/>
            </a:hlinkHover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622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2286000" y="692150"/>
            <a:ext cx="5454650" cy="551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tx2"/>
                </a:solidFill>
              </a:rPr>
              <a:t>Долгожданный дан звонок,</a:t>
            </a:r>
          </a:p>
          <a:p>
            <a:r>
              <a:rPr lang="ru-RU" sz="3200">
                <a:solidFill>
                  <a:schemeClr val="tx2"/>
                </a:solidFill>
              </a:rPr>
              <a:t>Начинается урок !</a:t>
            </a:r>
          </a:p>
          <a:p>
            <a:r>
              <a:rPr lang="ru-RU" sz="3200">
                <a:solidFill>
                  <a:schemeClr val="tx2"/>
                </a:solidFill>
              </a:rPr>
              <a:t>-Ну-ка проверь, дружок,</a:t>
            </a:r>
          </a:p>
          <a:p>
            <a:r>
              <a:rPr lang="ru-RU" sz="3200">
                <a:solidFill>
                  <a:schemeClr val="tx2"/>
                </a:solidFill>
              </a:rPr>
              <a:t>Ты готов начать урок ?</a:t>
            </a:r>
          </a:p>
          <a:p>
            <a:r>
              <a:rPr lang="ru-RU" sz="3200">
                <a:solidFill>
                  <a:schemeClr val="tx2"/>
                </a:solidFill>
              </a:rPr>
              <a:t>Всё ли на месте,</a:t>
            </a:r>
          </a:p>
          <a:p>
            <a:r>
              <a:rPr lang="ru-RU" sz="3200">
                <a:solidFill>
                  <a:schemeClr val="tx2"/>
                </a:solidFill>
              </a:rPr>
              <a:t>Всё ли в порядке.</a:t>
            </a:r>
          </a:p>
          <a:p>
            <a:r>
              <a:rPr lang="ru-RU" sz="3200">
                <a:solidFill>
                  <a:schemeClr val="tx2"/>
                </a:solidFill>
              </a:rPr>
              <a:t>Ручка , книжка и тетрадка ?</a:t>
            </a:r>
          </a:p>
          <a:p>
            <a:r>
              <a:rPr lang="ru-RU" sz="3200">
                <a:solidFill>
                  <a:schemeClr val="tx2"/>
                </a:solidFill>
              </a:rPr>
              <a:t>Все ли правильно сидят?</a:t>
            </a:r>
          </a:p>
          <a:p>
            <a:r>
              <a:rPr lang="ru-RU" sz="3200">
                <a:solidFill>
                  <a:schemeClr val="tx2"/>
                </a:solidFill>
              </a:rPr>
              <a:t>Все внимательно глядят ?</a:t>
            </a:r>
          </a:p>
          <a:p>
            <a:r>
              <a:rPr lang="ru-RU" sz="3200">
                <a:solidFill>
                  <a:schemeClr val="tx2"/>
                </a:solidFill>
              </a:rPr>
              <a:t>Каждый хочет получать</a:t>
            </a:r>
          </a:p>
          <a:p>
            <a:r>
              <a:rPr lang="ru-RU" sz="3200">
                <a:solidFill>
                  <a:schemeClr val="tx2"/>
                </a:solidFill>
              </a:rPr>
              <a:t>Только лишь отметку</a:t>
            </a:r>
            <a:r>
              <a:rPr lang="ru-RU" sz="3200">
                <a:solidFill>
                  <a:srgbClr val="FF33CC"/>
                </a:solidFill>
              </a:rPr>
              <a:t> </a:t>
            </a:r>
            <a:r>
              <a:rPr lang="ru-RU" sz="3600">
                <a:solidFill>
                  <a:srgbClr val="FF33CC"/>
                </a:solidFill>
              </a:rPr>
              <a:t>«5».</a:t>
            </a:r>
          </a:p>
        </p:txBody>
      </p:sp>
      <p:pic>
        <p:nvPicPr>
          <p:cNvPr id="2056" name="Picture 8" descr="кн">
            <a:hlinkClick r:id="" action="ppaction://hlinkshowjump?jump=nextslide">
              <a:snd r:embed="rId2" name="chimes.wav" builtIn="1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5876925"/>
            <a:ext cx="1028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>
            <a:hlinkClick r:id="" action="ppaction://noaction" highlightClick="1">
              <a:snd r:embed="rId2" name="voltage.wav" builtIn="1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698500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Назовите лишнее слово </a:t>
            </a:r>
          </a:p>
          <a:p>
            <a:pPr algn="ctr"/>
            <a:r>
              <a:rPr lang="ru-RU" sz="3200" kern="1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каждом столбике: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611188" y="2420938"/>
            <a:ext cx="3600450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слагаемое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умножение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вычитание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сложение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4572000" y="2420938"/>
            <a:ext cx="3960813" cy="3960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уменьшаемое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слагаемое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вычитаемое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разность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900113" y="2997200"/>
            <a:ext cx="32400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5003800" y="4076700"/>
            <a:ext cx="32400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Моцар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0"/>
            <a:ext cx="5997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684213" y="5373688"/>
            <a:ext cx="655161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Вольфган Амадей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Моцарт</a:t>
            </a:r>
          </a:p>
        </p:txBody>
      </p:sp>
      <p:pic>
        <p:nvPicPr>
          <p:cNvPr id="39940" name="Rondo Alla Turca, from Piano Sonata in A_2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23850" y="6207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Rondo Alla Turca, from Piano Sonata in A_21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68313" y="17732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752" fill="hold"/>
                                        <p:tgtEl>
                                          <p:spTgt spid="399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6752" fill="hold"/>
                                        <p:tgtEl>
                                          <p:spTgt spid="399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40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41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755650" y="1052513"/>
            <a:ext cx="7704138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Физкультминутка</a:t>
            </a:r>
          </a:p>
        </p:txBody>
      </p:sp>
      <p:pic>
        <p:nvPicPr>
          <p:cNvPr id="14339" name="Рисунок 2" descr="ф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989138"/>
            <a:ext cx="31369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84213" y="2565400"/>
          <a:ext cx="1946275" cy="2540000"/>
        </p:xfrm>
        <a:graphic>
          <a:graphicData uri="http://schemas.openxmlformats.org/presentationml/2006/ole">
            <p:oleObj spid="_x0000_s2050" name="CorelDRAW CMX" r:id="rId3" imgW="4606200" imgH="6014520" progId="CorelDraw.CMX.12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39750" y="404813"/>
          <a:ext cx="2022475" cy="1587500"/>
        </p:xfrm>
        <a:graphic>
          <a:graphicData uri="http://schemas.openxmlformats.org/presentationml/2006/ole">
            <p:oleObj spid="_x0000_s2051" name="CorelDRAW CMX" r:id="rId4" imgW="3611127" imgH="2833995" progId="CorelDraw.CMX.12">
              <p:embed/>
            </p:oleObj>
          </a:graphicData>
        </a:graphic>
      </p:graphicFrame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700338" y="620713"/>
            <a:ext cx="28797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- 437с.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843213" y="2852738"/>
            <a:ext cx="1800225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 ?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3779838" y="5084763"/>
            <a:ext cx="26638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-352с.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684213" y="4797425"/>
            <a:ext cx="3095625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Осталось</a:t>
            </a:r>
          </a:p>
        </p:txBody>
      </p:sp>
      <p:sp>
        <p:nvSpPr>
          <p:cNvPr id="4104" name="AutoShape 8"/>
          <p:cNvSpPr>
            <a:spLocks/>
          </p:cNvSpPr>
          <p:nvPr/>
        </p:nvSpPr>
        <p:spPr bwMode="auto">
          <a:xfrm>
            <a:off x="6156325" y="620713"/>
            <a:ext cx="935038" cy="5905500"/>
          </a:xfrm>
          <a:prstGeom prst="rightBrace">
            <a:avLst>
              <a:gd name="adj1" fmla="val 52632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7164388" y="2781300"/>
            <a:ext cx="1728787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1237с.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1" grpId="1" animBg="1"/>
      <p:bldP spid="4102" grpId="0" animBg="1"/>
      <p:bldP spid="4104" grpId="0" animBg="1"/>
      <p:bldP spid="41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7129463" cy="35258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Самостоятельная 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работа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900113" y="4508500"/>
            <a:ext cx="7488237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Стр 55, №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5184775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Оценочный лист.</a:t>
            </a: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468313" y="2384425"/>
            <a:ext cx="8064500" cy="3852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Знаю ли я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названия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компонентов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при вычитании?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116013" y="2420938"/>
            <a:ext cx="6696075" cy="3636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Умею ли 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вычитать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числа?</a:t>
            </a:r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684213" y="2133600"/>
            <a:ext cx="8064500" cy="417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Смогу ли я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самостоятельно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выполнить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вычитание?</a:t>
            </a:r>
          </a:p>
        </p:txBody>
      </p:sp>
      <p:pic>
        <p:nvPicPr>
          <p:cNvPr id="32774" name="Picture 6" descr="poke62041">
            <a:hlinkClick r:id="" action="ppaction://noaction">
              <a:snd r:embed="rId2" name="applause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349500"/>
            <a:ext cx="2952750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questio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260350"/>
            <a:ext cx="18288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1" grpId="1" animBg="1"/>
      <p:bldP spid="32772" grpId="0" animBg="1"/>
      <p:bldP spid="32772" grpId="1" animBg="1"/>
      <p:bldP spid="32773" grpId="0" animBg="1"/>
      <p:bldP spid="3277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116013" y="260350"/>
            <a:ext cx="6480175" cy="3313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Находим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квадрат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числа</a:t>
            </a:r>
          </a:p>
        </p:txBody>
      </p:sp>
      <p:pic>
        <p:nvPicPr>
          <p:cNvPr id="17411" name="Рисунок 3" descr="h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3950" y="2997200"/>
            <a:ext cx="36718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ru-RU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13 13</a:t>
            </a:r>
          </a:p>
          <a:p>
            <a:pPr algn="ctr">
              <a:defRPr/>
            </a:pPr>
            <a:r>
              <a:rPr lang="ru-RU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 13 – 12 12</a:t>
            </a:r>
          </a:p>
          <a:p>
            <a:pPr algn="ctr">
              <a:defRPr/>
            </a:pPr>
            <a:r>
              <a:rPr lang="ru-RU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 13 + 17 17 – 17 17</a:t>
            </a:r>
          </a:p>
        </p:txBody>
      </p:sp>
      <p:sp>
        <p:nvSpPr>
          <p:cNvPr id="5" name="Овал 4"/>
          <p:cNvSpPr/>
          <p:nvPr/>
        </p:nvSpPr>
        <p:spPr>
          <a:xfrm>
            <a:off x="2857500" y="2786063"/>
            <a:ext cx="214313" cy="14287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29125" y="1643063"/>
            <a:ext cx="214313" cy="14287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72188" y="2786063"/>
            <a:ext cx="214312" cy="14287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43000" y="3857625"/>
            <a:ext cx="214313" cy="14287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00563" y="3929063"/>
            <a:ext cx="214312" cy="14287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715250" y="3857625"/>
            <a:ext cx="214313" cy="14287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3"/>
          <p:cNvSpPr>
            <a:spLocks noChangeArrowheads="1" noChangeShapeType="1" noTextEdit="1"/>
          </p:cNvSpPr>
          <p:nvPr/>
        </p:nvSpPr>
        <p:spPr bwMode="auto">
          <a:xfrm>
            <a:off x="827088" y="0"/>
            <a:ext cx="6192837" cy="31416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Домашнее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задание</a:t>
            </a:r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900113" y="3357563"/>
            <a:ext cx="7632700" cy="2735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Стр. 55, №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3"/>
          <p:cNvSpPr>
            <a:spLocks noChangeArrowheads="1" noChangeShapeType="1" noTextEdit="1"/>
          </p:cNvSpPr>
          <p:nvPr/>
        </p:nvSpPr>
        <p:spPr bwMode="auto">
          <a:xfrm>
            <a:off x="827088" y="0"/>
            <a:ext cx="6192837" cy="31416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Конец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5135" y="2967335"/>
            <a:ext cx="661520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Дёмина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Татьяна Ивановна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Башкортостан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Г. Белорецк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МОБУ СОШ № 21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651500" y="2708275"/>
          <a:ext cx="3057525" cy="3051175"/>
        </p:xfrm>
        <a:graphic>
          <a:graphicData uri="http://schemas.openxmlformats.org/presentationml/2006/ole">
            <p:oleObj spid="_x0000_s1026" name="CorelDRAW CMX" r:id="rId3" imgW="1849680" imgH="1844280" progId="CorelDraw.CMX.12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611188" y="2492375"/>
          <a:ext cx="2087562" cy="2868613"/>
        </p:xfrm>
        <a:graphic>
          <a:graphicData uri="http://schemas.openxmlformats.org/presentationml/2006/ole">
            <p:oleObj spid="_x0000_s1027" name="CorelDRAW CMX" r:id="rId4" imgW="2087557" imgH="2869280" progId="CorelDraw.CMX.12">
              <p:embed/>
            </p:oleObj>
          </a:graphicData>
        </a:graphic>
      </p:graphicFrame>
      <p:sp>
        <p:nvSpPr>
          <p:cNvPr id="1028" name="WordArt 6"/>
          <p:cNvSpPr>
            <a:spLocks noChangeArrowheads="1" noChangeShapeType="1" noTextEdit="1"/>
          </p:cNvSpPr>
          <p:nvPr/>
        </p:nvSpPr>
        <p:spPr bwMode="auto">
          <a:xfrm>
            <a:off x="2124075" y="2492375"/>
            <a:ext cx="93503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,,</a:t>
            </a:r>
          </a:p>
        </p:txBody>
      </p:sp>
      <p:sp>
        <p:nvSpPr>
          <p:cNvPr id="1029" name="WordArt 7"/>
          <p:cNvSpPr>
            <a:spLocks noChangeArrowheads="1" noChangeShapeType="1" noTextEdit="1"/>
          </p:cNvSpPr>
          <p:nvPr/>
        </p:nvSpPr>
        <p:spPr bwMode="auto">
          <a:xfrm>
            <a:off x="4500563" y="2492375"/>
            <a:ext cx="14382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,,,</a:t>
            </a:r>
          </a:p>
        </p:txBody>
      </p:sp>
      <p:sp>
        <p:nvSpPr>
          <p:cNvPr id="1030" name="WordArt 8"/>
          <p:cNvSpPr>
            <a:spLocks noChangeArrowheads="1" noChangeShapeType="1" noTextEdit="1"/>
          </p:cNvSpPr>
          <p:nvPr/>
        </p:nvSpPr>
        <p:spPr bwMode="auto">
          <a:xfrm>
            <a:off x="2916238" y="3284538"/>
            <a:ext cx="1511300" cy="1944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</a:t>
            </a:r>
          </a:p>
        </p:txBody>
      </p:sp>
      <p:sp>
        <p:nvSpPr>
          <p:cNvPr id="10249" name="WordArt 9">
            <a:hlinkClick r:id="" action="ppaction://noaction" highlightClick="1">
              <a:snd r:embed="rId5" name="drumroll.wav" builtIn="1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1403350" y="188913"/>
            <a:ext cx="59118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Разминка.</a:t>
            </a:r>
          </a:p>
        </p:txBody>
      </p:sp>
      <p:sp>
        <p:nvSpPr>
          <p:cNvPr id="1032" name="WordArt 10"/>
          <p:cNvSpPr>
            <a:spLocks noChangeArrowheads="1" noChangeShapeType="1" noTextEdit="1"/>
          </p:cNvSpPr>
          <p:nvPr/>
        </p:nvSpPr>
        <p:spPr bwMode="auto">
          <a:xfrm>
            <a:off x="1908175" y="1484313"/>
            <a:ext cx="51847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Отгадайте ребус:</a:t>
            </a:r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>
            <a:off x="900113" y="5516563"/>
            <a:ext cx="73437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6985000" cy="4679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Устный 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счёт</a:t>
            </a:r>
          </a:p>
        </p:txBody>
      </p:sp>
      <p:pic>
        <p:nvPicPr>
          <p:cNvPr id="28675" name="Picture 3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3650" y="4076700"/>
            <a:ext cx="2286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72009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Алгоритм вычитания:</a:t>
            </a:r>
          </a:p>
        </p:txBody>
      </p:sp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539750" y="1989138"/>
            <a:ext cx="79930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-Вычитаю единицы...</a:t>
            </a:r>
          </a:p>
        </p:txBody>
      </p:sp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539750" y="3213100"/>
            <a:ext cx="79930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-Вычитаю десятки...</a:t>
            </a:r>
          </a:p>
        </p:txBody>
      </p:sp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>
            <a:off x="539750" y="4437063"/>
            <a:ext cx="7993063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-Вычитаю сотни...</a:t>
            </a:r>
          </a:p>
        </p:txBody>
      </p: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539750" y="5589588"/>
            <a:ext cx="7993063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-Считаю тысячи...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9" grpId="0" animBg="1"/>
      <p:bldP spid="338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Тропинин - портрет &lt;a href=&quot;/guides/5083.html&quot;&gt;&lt;b&gt;Пушкина&lt;/b&gt;&lt;/a&g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0"/>
            <a:ext cx="56689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971550" y="5300663"/>
            <a:ext cx="74882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Александ Сергеевич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Пушкин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Иван Крыл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0"/>
            <a:ext cx="5230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827088" y="5373688"/>
            <a:ext cx="7561262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Иван Андреевич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Крылов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0"/>
            <a:ext cx="6164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971550" y="5300663"/>
            <a:ext cx="70564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Лев Николаевич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Толстой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68313" y="1052513"/>
            <a:ext cx="84248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116013" y="981075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4211638" y="981075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80288" y="98107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755650" y="1412875"/>
            <a:ext cx="16557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1769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3708400" y="1412875"/>
            <a:ext cx="16557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1799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6659563" y="1412875"/>
            <a:ext cx="17272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1829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492375"/>
            <a:ext cx="215900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492375"/>
            <a:ext cx="21351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2492375"/>
            <a:ext cx="20716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468313" y="5229225"/>
            <a:ext cx="25193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И.А.Крылов</a:t>
            </a:r>
          </a:p>
        </p:txBody>
      </p:sp>
      <p:sp>
        <p:nvSpPr>
          <p:cNvPr id="10253" name="WordArt 13"/>
          <p:cNvSpPr>
            <a:spLocks noChangeArrowheads="1" noChangeShapeType="1" noTextEdit="1"/>
          </p:cNvSpPr>
          <p:nvPr/>
        </p:nvSpPr>
        <p:spPr bwMode="auto">
          <a:xfrm>
            <a:off x="3348038" y="5229225"/>
            <a:ext cx="25193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А.С.Пушкин</a:t>
            </a:r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6084888" y="5229225"/>
            <a:ext cx="25193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Л.Н.Толстой</a:t>
            </a:r>
          </a:p>
        </p:txBody>
      </p:sp>
      <p:sp>
        <p:nvSpPr>
          <p:cNvPr id="3087" name="AutoShape 15"/>
          <p:cNvSpPr>
            <a:spLocks/>
          </p:cNvSpPr>
          <p:nvPr/>
        </p:nvSpPr>
        <p:spPr bwMode="auto">
          <a:xfrm rot="-5400000">
            <a:off x="2663032" y="-567531"/>
            <a:ext cx="215900" cy="3024187"/>
          </a:xfrm>
          <a:prstGeom prst="rightBracket">
            <a:avLst>
              <a:gd name="adj" fmla="val 116728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2555875" y="188913"/>
            <a:ext cx="190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nimBg="1"/>
      <p:bldP spid="30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250825" y="4365625"/>
            <a:ext cx="82819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6948488" y="4292600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916238" y="4292600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AutoShape 5"/>
          <p:cNvSpPr>
            <a:spLocks/>
          </p:cNvSpPr>
          <p:nvPr/>
        </p:nvSpPr>
        <p:spPr bwMode="auto">
          <a:xfrm rot="16200000" flipV="1">
            <a:off x="4679156" y="1953419"/>
            <a:ext cx="649288" cy="4032250"/>
          </a:xfrm>
          <a:prstGeom prst="rightBracket">
            <a:avLst>
              <a:gd name="adj" fmla="val 51752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2411413" y="4581525"/>
            <a:ext cx="223202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1799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4932363" y="2781300"/>
            <a:ext cx="3527425" cy="668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12лет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6516688" y="4652963"/>
            <a:ext cx="720725" cy="1225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pic>
        <p:nvPicPr>
          <p:cNvPr id="11273" name="Picture 9" descr="Пушк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88913"/>
            <a:ext cx="30194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 descr="Пушкин-ребенок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437063"/>
            <a:ext cx="17414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202</Words>
  <Application>Microsoft Office PowerPoint</Application>
  <PresentationFormat>Экран (4:3)</PresentationFormat>
  <Paragraphs>89</Paragraphs>
  <Slides>19</Slides>
  <Notes>0</Notes>
  <HiddenSlides>0</HiddenSlides>
  <MMClips>2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Оформление по умолчанию</vt:lpstr>
      <vt:lpstr>CorelDRAW 12.0 Exchange Graphic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Александр</cp:lastModifiedBy>
  <cp:revision>13</cp:revision>
  <dcterms:created xsi:type="dcterms:W3CDTF">2008-02-24T10:47:46Z</dcterms:created>
  <dcterms:modified xsi:type="dcterms:W3CDTF">2008-12-10T17:17:52Z</dcterms:modified>
</cp:coreProperties>
</file>