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2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F77D-610E-4F69-995D-A4D325179201}" type="datetimeFigureOut">
              <a:rPr lang="ru-RU" smtClean="0"/>
              <a:pPr/>
              <a:t>19.01.2009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192B-919F-4671-926D-EE649DD59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F77D-610E-4F69-995D-A4D325179201}" type="datetimeFigureOut">
              <a:rPr lang="ru-RU" smtClean="0"/>
              <a:pPr/>
              <a:t>19.01.2009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192B-919F-4671-926D-EE649DD59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F77D-610E-4F69-995D-A4D325179201}" type="datetimeFigureOut">
              <a:rPr lang="ru-RU" smtClean="0"/>
              <a:pPr/>
              <a:t>19.01.2009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192B-919F-4671-926D-EE649DD59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F77D-610E-4F69-995D-A4D325179201}" type="datetimeFigureOut">
              <a:rPr lang="ru-RU" smtClean="0"/>
              <a:pPr/>
              <a:t>19.01.2009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192B-919F-4671-926D-EE649DD59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F77D-610E-4F69-995D-A4D325179201}" type="datetimeFigureOut">
              <a:rPr lang="ru-RU" smtClean="0"/>
              <a:pPr/>
              <a:t>19.01.2009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192B-919F-4671-926D-EE649DD59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F77D-610E-4F69-995D-A4D325179201}" type="datetimeFigureOut">
              <a:rPr lang="ru-RU" smtClean="0"/>
              <a:pPr/>
              <a:t>19.01.2009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192B-919F-4671-926D-EE649DD59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F77D-610E-4F69-995D-A4D325179201}" type="datetimeFigureOut">
              <a:rPr lang="ru-RU" smtClean="0"/>
              <a:pPr/>
              <a:t>19.01.2009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192B-919F-4671-926D-EE649DD59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F77D-610E-4F69-995D-A4D325179201}" type="datetimeFigureOut">
              <a:rPr lang="ru-RU" smtClean="0"/>
              <a:pPr/>
              <a:t>19.01.2009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192B-919F-4671-926D-EE649DD59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F77D-610E-4F69-995D-A4D325179201}" type="datetimeFigureOut">
              <a:rPr lang="ru-RU" smtClean="0"/>
              <a:pPr/>
              <a:t>19.01.2009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192B-919F-4671-926D-EE649DD59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F77D-610E-4F69-995D-A4D325179201}" type="datetimeFigureOut">
              <a:rPr lang="ru-RU" smtClean="0"/>
              <a:pPr/>
              <a:t>19.01.2009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192B-919F-4671-926D-EE649DD59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F77D-610E-4F69-995D-A4D325179201}" type="datetimeFigureOut">
              <a:rPr lang="ru-RU" smtClean="0"/>
              <a:pPr/>
              <a:t>19.01.2009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192B-919F-4671-926D-EE649DD59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FF77D-610E-4F69-995D-A4D325179201}" type="datetimeFigureOut">
              <a:rPr lang="ru-RU" smtClean="0"/>
              <a:pPr/>
              <a:t>19.01.2009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1192B-919F-4671-926D-EE649DD59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 урока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57452" y="3429000"/>
            <a:ext cx="6486548" cy="1781172"/>
          </a:xfrm>
        </p:spPr>
        <p:txBody>
          <a:bodyPr/>
          <a:lstStyle/>
          <a:p>
            <a:r>
              <a:rPr lang="ru-RU" dirty="0" smtClean="0"/>
              <a:t>Подготовка к экзаменационному сочинению в 9 классе (задание </a:t>
            </a:r>
            <a:r>
              <a:rPr lang="ru-RU" smtClean="0"/>
              <a:t>С)</a:t>
            </a:r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142844" y="857232"/>
            <a:ext cx="2628912" cy="198597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Задачи урока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1) Произвести сопоставительный анализ двух текстов.</a:t>
            </a:r>
          </a:p>
          <a:p>
            <a:r>
              <a:rPr lang="ru-RU" dirty="0" smtClean="0"/>
              <a:t>2) Научиться определять, формулировать общие  проблемы </a:t>
            </a:r>
            <a:r>
              <a:rPr lang="ru-RU" dirty="0"/>
              <a:t> </a:t>
            </a:r>
            <a:r>
              <a:rPr lang="ru-RU" dirty="0" smtClean="0"/>
              <a:t>прослушанного и прочитанного текстов.</a:t>
            </a:r>
          </a:p>
          <a:p>
            <a:r>
              <a:rPr lang="ru-RU" dirty="0" smtClean="0"/>
              <a:t>3) Развивать навык комментирования проблем.</a:t>
            </a:r>
          </a:p>
          <a:p>
            <a:r>
              <a:rPr lang="ru-RU" dirty="0" smtClean="0"/>
              <a:t>4) Учиться видеть в текстах позицию автора, уметь высказывать своё отношение к поднятой проблеме , аргументировать его.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1071538" y="64291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FF0000"/>
                </a:solidFill>
              </a:rPr>
              <a:t>«Возвращение  </a:t>
            </a:r>
            <a:r>
              <a:rPr lang="ru-RU" sz="1800" dirty="0" smtClean="0">
                <a:solidFill>
                  <a:srgbClr val="0070C0"/>
                </a:solidFill>
              </a:rPr>
              <a:t>блуд</a:t>
            </a:r>
            <a:r>
              <a:rPr lang="ru-RU" sz="1800" dirty="0" smtClean="0">
                <a:solidFill>
                  <a:srgbClr val="FF0000"/>
                </a:solidFill>
              </a:rPr>
              <a:t>ного сына» </a:t>
            </a:r>
            <a:r>
              <a:rPr lang="ru-RU" sz="1800" dirty="0" smtClean="0"/>
              <a:t>               </a:t>
            </a:r>
            <a:r>
              <a:rPr lang="ru-RU" sz="1800" dirty="0" smtClean="0">
                <a:solidFill>
                  <a:srgbClr val="FFFF00"/>
                </a:solidFill>
              </a:rPr>
              <a:t>«Возвращение за</a:t>
            </a:r>
            <a:r>
              <a:rPr lang="ru-RU" sz="1800" dirty="0" smtClean="0">
                <a:solidFill>
                  <a:srgbClr val="0070C0"/>
                </a:solidFill>
              </a:rPr>
              <a:t>блуд</a:t>
            </a:r>
            <a:r>
              <a:rPr lang="ru-RU" sz="1800" dirty="0" smtClean="0">
                <a:solidFill>
                  <a:srgbClr val="FFFF00"/>
                </a:solidFill>
              </a:rPr>
              <a:t>ившейся овцы»</a:t>
            </a:r>
            <a:endParaRPr lang="ru-RU" sz="18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                            БЛУД </a:t>
            </a:r>
            <a:r>
              <a:rPr lang="ru-RU" dirty="0" smtClean="0"/>
              <a:t>( ошибка )</a:t>
            </a:r>
          </a:p>
          <a:p>
            <a:r>
              <a:rPr lang="ru-RU" dirty="0" smtClean="0"/>
              <a:t>Сбился с верного                Сбился с верного </a:t>
            </a:r>
          </a:p>
          <a:p>
            <a:r>
              <a:rPr lang="ru-RU" dirty="0"/>
              <a:t>ж</a:t>
            </a:r>
            <a:r>
              <a:rPr lang="ru-RU" dirty="0" smtClean="0"/>
              <a:t>изненного пути                </a:t>
            </a:r>
            <a:r>
              <a:rPr lang="ru-RU" dirty="0" err="1" smtClean="0"/>
              <a:t>пути</a:t>
            </a:r>
            <a:r>
              <a:rPr lang="ru-RU" dirty="0" smtClean="0"/>
              <a:t> ( дороги)</a:t>
            </a:r>
          </a:p>
          <a:p>
            <a:endParaRPr lang="ru-RU" dirty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помощь- прощение </a:t>
            </a:r>
            <a:r>
              <a:rPr lang="ru-RU" dirty="0" smtClean="0"/>
              <a:t>        </a:t>
            </a:r>
            <a:r>
              <a:rPr lang="ru-RU" dirty="0" smtClean="0">
                <a:solidFill>
                  <a:srgbClr val="FF0000"/>
                </a:solidFill>
              </a:rPr>
              <a:t>помощь – нашёл и                       </a:t>
            </a:r>
          </a:p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                                           принёс домой</a:t>
            </a:r>
          </a:p>
          <a:p>
            <a:pPr>
              <a:buNone/>
            </a:pPr>
            <a:r>
              <a:rPr lang="ru-RU" dirty="0" smtClean="0"/>
              <a:t>                              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РАДОСТЬ</a:t>
            </a:r>
          </a:p>
        </p:txBody>
      </p:sp>
      <p:sp>
        <p:nvSpPr>
          <p:cNvPr id="5" name="Выгнутая вниз стрелка 4"/>
          <p:cNvSpPr/>
          <p:nvPr/>
        </p:nvSpPr>
        <p:spPr>
          <a:xfrm rot="10552499">
            <a:off x="3786182" y="928670"/>
            <a:ext cx="1216152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низ стрелка 9"/>
          <p:cNvSpPr/>
          <p:nvPr/>
        </p:nvSpPr>
        <p:spPr>
          <a:xfrm>
            <a:off x="3428992" y="4429132"/>
            <a:ext cx="1716218" cy="731520"/>
          </a:xfrm>
          <a:prstGeom prst="curvedUpArrow">
            <a:avLst>
              <a:gd name="adj1" fmla="val 0"/>
              <a:gd name="adj2" fmla="val 55143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2071670" y="3000372"/>
            <a:ext cx="484632" cy="571504"/>
          </a:xfrm>
          <a:prstGeom prst="downArrow">
            <a:avLst>
              <a:gd name="adj1" fmla="val 0"/>
              <a:gd name="adj2" fmla="val 1558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6000760" y="3000372"/>
            <a:ext cx="484632" cy="549780"/>
          </a:xfrm>
          <a:prstGeom prst="downArrow">
            <a:avLst>
              <a:gd name="adj1" fmla="val 23046"/>
              <a:gd name="adj2" fmla="val 1366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Соединительная линия уступом 16"/>
          <p:cNvCxnSpPr/>
          <p:nvPr/>
        </p:nvCxnSpPr>
        <p:spPr>
          <a:xfrm rot="5400000">
            <a:off x="1785918" y="1643050"/>
            <a:ext cx="642942" cy="7143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Соединительная линия уступом 20"/>
          <p:cNvCxnSpPr/>
          <p:nvPr/>
        </p:nvCxnSpPr>
        <p:spPr>
          <a:xfrm rot="16200000" flipH="1">
            <a:off x="6465107" y="1607331"/>
            <a:ext cx="714380" cy="21431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ПРОЩЕНИЕ- ЭТО ПОМОЩЬ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525963"/>
          </a:xfrm>
        </p:spPr>
        <p:txBody>
          <a:bodyPr/>
          <a:lstStyle/>
          <a:p>
            <a:r>
              <a:rPr lang="ru-RU" dirty="0" smtClean="0"/>
              <a:t>ПОМОЩЬ ПРИНОСИТ </a:t>
            </a:r>
          </a:p>
          <a:p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                           РАДОСТЬ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5929322" y="1928802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ердце 4"/>
          <p:cNvSpPr/>
          <p:nvPr/>
        </p:nvSpPr>
        <p:spPr>
          <a:xfrm>
            <a:off x="2643174" y="3429000"/>
            <a:ext cx="1485904" cy="162878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« Проблема- это задача, трудный вопрос, требующий разрешения». (из толкового словаря С. И. Ожегова)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Нужно ли помочь заблудшему, простить его?</a:t>
            </a:r>
          </a:p>
          <a:p>
            <a:r>
              <a:rPr lang="ru-RU" dirty="0" smtClean="0"/>
              <a:t>2) Помочь одному нуждающемуся важнее, чем многим, которые  в помощи не нуждаются. Так ли это?</a:t>
            </a:r>
          </a:p>
          <a:p>
            <a:r>
              <a:rPr lang="ru-RU" dirty="0" smtClean="0"/>
              <a:t>3) Радостно ли оказать помощь нуждающемуся?</a:t>
            </a:r>
            <a:endParaRPr lang="ru-RU" dirty="0"/>
          </a:p>
        </p:txBody>
      </p:sp>
      <p:sp>
        <p:nvSpPr>
          <p:cNvPr id="4" name="Круглая лента лицом вниз 3"/>
          <p:cNvSpPr/>
          <p:nvPr/>
        </p:nvSpPr>
        <p:spPr>
          <a:xfrm>
            <a:off x="5929322" y="4786322"/>
            <a:ext cx="2644912" cy="1500198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справка 4">
            <a:hlinkClick r:id="" action="ppaction://noaction" highlightClick="1"/>
          </p:cNvPr>
          <p:cNvSpPr/>
          <p:nvPr/>
        </p:nvSpPr>
        <p:spPr>
          <a:xfrm>
            <a:off x="7143768" y="5643578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000"/>
                            </p:stCondLst>
                            <p:childTnLst>
                              <p:par>
                                <p:cTn id="2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Напишите сочинение - рассуждение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Выберите одну проблему.</a:t>
            </a:r>
          </a:p>
          <a:p>
            <a:r>
              <a:rPr lang="ru-RU" dirty="0" smtClean="0"/>
              <a:t>2. Выразите своё отношение к этой проблеме.</a:t>
            </a:r>
          </a:p>
          <a:p>
            <a:r>
              <a:rPr lang="ru-RU" dirty="0" smtClean="0"/>
              <a:t>3. Докажите свою позицию, используя два аргумента.</a:t>
            </a:r>
            <a:endParaRPr lang="ru-RU" dirty="0"/>
          </a:p>
        </p:txBody>
      </p:sp>
      <p:pic>
        <p:nvPicPr>
          <p:cNvPr id="4" name="Рисунок 3" descr="Голубые холм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4143380"/>
            <a:ext cx="2438400" cy="1828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Улыбающееся лицо 5"/>
          <p:cNvSpPr/>
          <p:nvPr/>
        </p:nvSpPr>
        <p:spPr>
          <a:xfrm>
            <a:off x="3786182" y="4071942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8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3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8000"/>
                            </p:stCondLst>
                            <p:childTnLst>
                              <p:par>
                                <p:cTn id="2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</TotalTime>
  <Words>199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Тема урока</vt:lpstr>
      <vt:lpstr>Задачи урока</vt:lpstr>
      <vt:lpstr>«Возвращение  блудного сына»                «Возвращение заблудившейся овцы»</vt:lpstr>
      <vt:lpstr>ПРОЩЕНИЕ- ЭТО ПОМОЩЬ</vt:lpstr>
      <vt:lpstr>« Проблема- это задача, трудный вопрос, требующий разрешения». (из толкового словаря С. И. Ожегова)</vt:lpstr>
      <vt:lpstr>Напишите сочинение - рассуждение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</dc:title>
  <dc:creator>РС-4</dc:creator>
  <cp:lastModifiedBy>РС-4</cp:lastModifiedBy>
  <cp:revision>44</cp:revision>
  <dcterms:created xsi:type="dcterms:W3CDTF">2009-01-09T07:09:26Z</dcterms:created>
  <dcterms:modified xsi:type="dcterms:W3CDTF">2009-01-19T11:31:50Z</dcterms:modified>
</cp:coreProperties>
</file>