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7" r:id="rId18"/>
    <p:sldId id="272" r:id="rId19"/>
    <p:sldId id="274" r:id="rId20"/>
    <p:sldId id="273" r:id="rId21"/>
    <p:sldId id="276" r:id="rId22"/>
    <p:sldId id="27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0F02"/>
    <a:srgbClr val="C7F1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6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C964F8-55DB-43C0-A51D-71CDB0B0DBA8}" type="datetimeFigureOut">
              <a:rPr lang="ru-RU"/>
              <a:pPr>
                <a:defRPr/>
              </a:pPr>
              <a:t>08.12.2008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49EA94-54E3-4468-9F61-4F49C2C3D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2A2716-C9FB-4AFA-BA2D-7467EA425BCD}" type="datetimeFigureOut">
              <a:rPr lang="ru-RU"/>
              <a:pPr>
                <a:defRPr/>
              </a:pPr>
              <a:t>08.12.2008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04730B-8DF2-404A-AB02-B8841193C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Слайды к уроку развития речи «Рассуждение-размышление» 7 класс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7230ED-BCCB-4211-9314-5DFB574495A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C24BD-9DC8-4A9D-A26D-88009A91C70F}" type="datetimeFigureOut">
              <a:rPr lang="ru-RU"/>
              <a:pPr>
                <a:defRPr/>
              </a:pPr>
              <a:t>08.12.2008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8C19-8265-41E1-9FF7-1562A106D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CE218-5B6B-46FE-AA5A-0698B0061AC1}" type="datetimeFigureOut">
              <a:rPr lang="ru-RU"/>
              <a:pPr>
                <a:defRPr/>
              </a:pPr>
              <a:t>08.12.2008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F6E02-CC8C-4067-A025-807BEFC91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9B3F7-3B77-4635-8840-04B74C438F17}" type="datetimeFigureOut">
              <a:rPr lang="ru-RU"/>
              <a:pPr>
                <a:defRPr/>
              </a:pPr>
              <a:t>08.12.2008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1D8CC-D745-409D-8571-B70E4B1E0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8F75D-30FC-4BD1-8881-EED01CD2EE57}" type="datetimeFigureOut">
              <a:rPr lang="ru-RU"/>
              <a:pPr>
                <a:defRPr/>
              </a:pPr>
              <a:t>08.12.2008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2CBBF-EB43-44B0-81A0-14986AE6F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7A39E-DCEE-4C94-B005-004172F8F0CE}" type="datetimeFigureOut">
              <a:rPr lang="ru-RU"/>
              <a:pPr>
                <a:defRPr/>
              </a:pPr>
              <a:t>08.12.2008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A5647-FB92-4ED9-B988-13A538782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E2E3A-64E0-4A26-883A-CE093CB82819}" type="datetimeFigureOut">
              <a:rPr lang="ru-RU"/>
              <a:pPr>
                <a:defRPr/>
              </a:pPr>
              <a:t>08.12.2008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58721-ED77-49E8-AFA3-355F324E2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2646-C7B0-43F8-BBEA-91B993BDC1BA}" type="datetimeFigureOut">
              <a:rPr lang="ru-RU"/>
              <a:pPr>
                <a:defRPr/>
              </a:pPr>
              <a:t>08.12.2008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34F21-7345-404A-AF3D-877E92896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0BC4C-9A5E-4DCD-B36A-9CD2B9217675}" type="datetimeFigureOut">
              <a:rPr lang="ru-RU"/>
              <a:pPr>
                <a:defRPr/>
              </a:pPr>
              <a:t>08.12.2008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BEAFB-175E-407C-828A-E3043DC41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BF52E-F90E-4AAB-A168-0C1083D1E7AB}" type="datetimeFigureOut">
              <a:rPr lang="ru-RU"/>
              <a:pPr>
                <a:defRPr/>
              </a:pPr>
              <a:t>08.12.2008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8AD8-DA54-4E77-B4A3-693AE3D46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C3493-FA3F-46B5-93D0-1AEE00CDC3EE}" type="datetimeFigureOut">
              <a:rPr lang="ru-RU"/>
              <a:pPr>
                <a:defRPr/>
              </a:pPr>
              <a:t>08.12.2008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9DAA2-68E3-4E9F-9A96-50308233F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5C221-CC92-4BFE-AD41-BB3A79580D31}" type="datetimeFigureOut">
              <a:rPr lang="ru-RU"/>
              <a:pPr>
                <a:defRPr/>
              </a:pPr>
              <a:t>08.12.2008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4F41C-35A6-4659-904A-25ADAC981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>
                <a:alpha val="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EAE004-7730-4DD9-8E26-4A22D6F20D28}" type="datetimeFigureOut">
              <a:rPr lang="ru-RU"/>
              <a:pPr>
                <a:defRPr/>
              </a:pPr>
              <a:t>08.12.2008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8378DD-C551-4D3D-84B8-EACD7029F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84;&#1072;&#1084;&#1072;\&#1056;&#1072;&#1073;&#1086;&#1095;&#1080;&#1081;%20&#1089;&#1090;&#1086;&#1083;\&#1053;&#1086;&#1074;&#1072;&#1103;%20&#1087;&#1072;&#1087;&#1082;&#1072;\001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84;&#1072;&#1084;&#1072;\&#1056;&#1072;&#1073;&#1086;&#1095;&#1080;&#1081;%20&#1089;&#1090;&#1086;&#1083;\&#1053;&#1086;&#1074;&#1072;&#1103;%20&#1087;&#1072;&#1087;&#1082;&#1072;\005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84;&#1072;&#1084;&#1072;\&#1056;&#1072;&#1073;&#1086;&#1095;&#1080;&#1081;%20&#1089;&#1090;&#1086;&#1083;\&#1053;&#1086;&#1074;&#1072;&#1103;%20&#1087;&#1072;&#1087;&#1082;&#1072;\058.mp3" TargetMode="Externa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ru-RU" smtClean="0"/>
              <a:t>Урок развития речи</a:t>
            </a:r>
          </a:p>
        </p:txBody>
      </p:sp>
      <p:pic>
        <p:nvPicPr>
          <p:cNvPr id="4" name="0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28597" y="5857892"/>
            <a:ext cx="429262" cy="2857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39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00063"/>
            <a:ext cx="9144000" cy="3100387"/>
          </a:xfrm>
        </p:spPr>
        <p:txBody>
          <a:bodyPr/>
          <a:lstStyle/>
          <a:p>
            <a:r>
              <a:rPr lang="ru-RU" sz="4800" smtClean="0"/>
              <a:t>    Бездушие и равнодушие</a:t>
            </a:r>
            <a:r>
              <a:rPr lang="ru-RU" smtClean="0"/>
              <a:t>.</a:t>
            </a:r>
            <a:br>
              <a:rPr lang="ru-RU" smtClean="0"/>
            </a:br>
            <a:r>
              <a:rPr lang="ru-RU" smtClean="0"/>
              <a:t>Д.Гранин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85750"/>
            <a:ext cx="7772400" cy="2000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 каком из перечисленных предложений содержится основная мысль текста?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291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85813" y="2286000"/>
            <a:ext cx="8358187" cy="4143375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Равнодушие и даже бездушие стали в нашем обществе явлением привычным.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Упрекать других легко, когда сам находишься в бедственном положении.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Чувство взаимопомощи было присуще людям и во время войны, и после нее.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Постепенно чувство отзывчивости исчезло.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357188"/>
            <a:ext cx="7772400" cy="2000250"/>
          </a:xfrm>
        </p:spPr>
        <p:txBody>
          <a:bodyPr/>
          <a:lstStyle/>
          <a:p>
            <a:r>
              <a:rPr lang="ru-RU" smtClean="0"/>
              <a:t>Какая характеристика соответстует тексту: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14375" y="2143125"/>
            <a:ext cx="8429625" cy="4357688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публицистический стиль, рассуждение;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художественный стиль, описание с элементами рассуждения;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публицистический стиль, повествование и рассуждение-размышление;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mtClean="0"/>
              <a:t>художественный стиль, повествование.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357188"/>
            <a:ext cx="7772400" cy="1071562"/>
          </a:xfrm>
        </p:spPr>
        <p:txBody>
          <a:bodyPr/>
          <a:lstStyle/>
          <a:p>
            <a:r>
              <a:rPr lang="ru-RU" smtClean="0"/>
              <a:t>Узелки на память.</a:t>
            </a: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714500"/>
            <a:ext cx="8215313" cy="48577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mtClean="0"/>
              <a:t>Надо быть добрыми во всем.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Зло порождает зло.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Надо уметь творить добро для других.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Не обижать ближних своим равнодушием.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Уважать привычки и вкусы чужих для вас людей.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Быть благодарным, всегда помогать кому бывает трудно.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3" descr="ch2_2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2214563"/>
            <a:ext cx="3290888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Хорда 5"/>
          <p:cNvSpPr/>
          <p:nvPr/>
        </p:nvSpPr>
        <p:spPr>
          <a:xfrm rot="14001439">
            <a:off x="6237288" y="4859338"/>
            <a:ext cx="996950" cy="9144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Хорда 6"/>
          <p:cNvSpPr/>
          <p:nvPr/>
        </p:nvSpPr>
        <p:spPr>
          <a:xfrm rot="12109820">
            <a:off x="6423025" y="2636838"/>
            <a:ext cx="914400" cy="9144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Хорда 7"/>
          <p:cNvSpPr/>
          <p:nvPr/>
        </p:nvSpPr>
        <p:spPr>
          <a:xfrm rot="8341087">
            <a:off x="5099050" y="1173163"/>
            <a:ext cx="1041400" cy="90805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Хорда 8"/>
          <p:cNvSpPr/>
          <p:nvPr/>
        </p:nvSpPr>
        <p:spPr>
          <a:xfrm rot="4246984">
            <a:off x="2643188" y="1428750"/>
            <a:ext cx="914400" cy="9144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Хорда 9"/>
          <p:cNvSpPr/>
          <p:nvPr/>
        </p:nvSpPr>
        <p:spPr>
          <a:xfrm rot="17200513">
            <a:off x="4429125" y="5500688"/>
            <a:ext cx="914400" cy="9144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Хорда 10"/>
          <p:cNvSpPr/>
          <p:nvPr/>
        </p:nvSpPr>
        <p:spPr>
          <a:xfrm rot="19556966">
            <a:off x="2606675" y="4892675"/>
            <a:ext cx="914400" cy="9144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Хорда 11"/>
          <p:cNvSpPr/>
          <p:nvPr/>
        </p:nvSpPr>
        <p:spPr>
          <a:xfrm rot="1473980">
            <a:off x="1857375" y="3286125"/>
            <a:ext cx="928688" cy="9144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0" y="357188"/>
            <a:ext cx="8715375" cy="62150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Равнодушие к нуждающимся в помощи – это один из самых опасных пороков. Быть равнодушным – значит, по существу, потерять способность к чувствованию рядом с собой человека. </a:t>
            </a:r>
            <a:br>
              <a:rPr lang="ru-RU" sz="3200" dirty="0" smtClean="0"/>
            </a:br>
            <a:r>
              <a:rPr lang="ru-RU" sz="3200" dirty="0" smtClean="0"/>
              <a:t> Чтобы  уберечь себя от равнодушия, надо овладеть соучастием, сочувствием, состраданием и в то же время высокой принципиальностью и требовательностью, непримиримостью к злу, умением отличить безобидные человеческие слабости от пороков, уродующих душу.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В.Сухомлинский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14356"/>
            <a:ext cx="8001056" cy="1323439"/>
          </a:xfrm>
          <a:prstGeom prst="rect">
            <a:avLst/>
          </a:prstGeom>
          <a:noFill/>
          <a:ln w="38100">
            <a:noFill/>
          </a:ln>
          <a:scene3d>
            <a:camera prst="orthographicFront"/>
            <a:lightRig rig="flat" dir="tl">
              <a:rot lat="0" lon="0" rev="6600000"/>
            </a:lightRig>
          </a:scene3d>
          <a:sp3d>
            <a:bevelT prst="slope"/>
          </a:sp3d>
        </p:spPr>
        <p:txBody>
          <a:bodyPr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милосердие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214554"/>
            <a:ext cx="8786842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</a:rPr>
              <a:t>готовность помочь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</a:rPr>
              <a:t>кому-нибудь или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</a:rPr>
              <a:t>простить кого-нибудь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</a:rPr>
              <a:t>из сострадания,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</a:rPr>
              <a:t>человеколюбия.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h2_3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2000240"/>
            <a:ext cx="2357454" cy="1923841"/>
          </a:xfrm>
          <a:prstGeom prst="rect">
            <a:avLst/>
          </a:prstGeom>
        </p:spPr>
      </p:pic>
      <p:pic>
        <p:nvPicPr>
          <p:cNvPr id="3" name="Рисунок 2" descr="ch2_48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-27809"/>
            <a:ext cx="2143140" cy="2385239"/>
          </a:xfrm>
          <a:prstGeom prst="rect">
            <a:avLst/>
          </a:prstGeom>
        </p:spPr>
      </p:pic>
      <p:pic>
        <p:nvPicPr>
          <p:cNvPr id="4" name="Рисунок 3" descr="ch7_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2" y="4714884"/>
            <a:ext cx="2143140" cy="1643074"/>
          </a:xfrm>
          <a:prstGeom prst="rect">
            <a:avLst/>
          </a:prstGeom>
        </p:spPr>
      </p:pic>
      <p:pic>
        <p:nvPicPr>
          <p:cNvPr id="6" name="00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714348" y="5773779"/>
            <a:ext cx="357190" cy="5746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102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05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715000"/>
            <a:ext cx="92868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2" descr="чайковский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500063"/>
            <a:ext cx="4929188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78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0"/>
            <a:ext cx="3606244" cy="92333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214422"/>
            <a:ext cx="477374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1" y="1142984"/>
            <a:ext cx="8429684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Большая душа никогда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не бывает одинокой.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                    Р.Ролан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635798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Типы речи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364340"/>
            <a:ext cx="385762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повествование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2967335"/>
            <a:ext cx="342902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описание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4429132"/>
            <a:ext cx="121444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?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250281" y="1964532"/>
            <a:ext cx="1857375" cy="1071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929188" y="1571625"/>
            <a:ext cx="1643062" cy="1357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7" idx="0"/>
          </p:cNvCxnSpPr>
          <p:nvPr/>
        </p:nvCxnSpPr>
        <p:spPr>
          <a:xfrm rot="16200000" flipH="1">
            <a:off x="2982119" y="2947194"/>
            <a:ext cx="2786062" cy="17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1" y="428604"/>
            <a:ext cx="8501122" cy="507831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Согреть своим теплом. Что это значит?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4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Равнодушие или милосердие?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400" b="1" spc="50" dirty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Что же с нами происходит?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678661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 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857364"/>
            <a:ext cx="3286149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4429132"/>
            <a:ext cx="121444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357167"/>
            <a:ext cx="6000792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рассуждение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4250530" y="1464455"/>
            <a:ext cx="928695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 flipV="1">
            <a:off x="1571604" y="2571744"/>
            <a:ext cx="214312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214942" y="2428868"/>
            <a:ext cx="2643188" cy="642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071936" y="3071808"/>
            <a:ext cx="642937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428596" y="5000636"/>
            <a:ext cx="125386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стиль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1785918" y="4929198"/>
            <a:ext cx="1928813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785918" y="5357826"/>
            <a:ext cx="2000250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572264" y="6143644"/>
            <a:ext cx="71424" cy="15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600076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6000760" y="3071810"/>
            <a:ext cx="25922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  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86116" y="1928802"/>
            <a:ext cx="258974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E0F0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размышление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0" y="3214686"/>
            <a:ext cx="287046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Вопросно-ответная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форма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714612" y="3714752"/>
            <a:ext cx="334309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Вопросы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- раздумья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741337" y="3071810"/>
            <a:ext cx="3402663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Слова со значением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следствия, вывода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000496" y="4714884"/>
            <a:ext cx="94205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тема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714744" y="5429264"/>
            <a:ext cx="330263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Ситуация общения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078080" y="2967335"/>
            <a:ext cx="3577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"/>
            <a:ext cx="9143999" cy="837152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А куда ни пойдете,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Где ни остановитесь в пути,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Везде напоите и накормите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Всякого просящего…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…Вы же поступая хорошо,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Не ленитесь на все доброе.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Не пройдите мимо человека,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Не приветствуя его,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А скажите всякому при встрече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Доброе слово.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285728"/>
            <a:ext cx="692948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Типы речи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364340"/>
            <a:ext cx="3857621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повествование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2967335"/>
            <a:ext cx="342902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описание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4429132"/>
            <a:ext cx="121444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250281" y="1964532"/>
            <a:ext cx="1857375" cy="1071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929188" y="1571625"/>
            <a:ext cx="1643062" cy="1357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7" idx="0"/>
          </p:cNvCxnSpPr>
          <p:nvPr/>
        </p:nvCxnSpPr>
        <p:spPr>
          <a:xfrm rot="16200000" flipH="1">
            <a:off x="2982119" y="2947194"/>
            <a:ext cx="2786062" cy="17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500298" y="4786322"/>
            <a:ext cx="416793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рассуждение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000108"/>
            <a:ext cx="2947217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Узнать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928934"/>
            <a:ext cx="364272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учиться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98391" y="2967335"/>
            <a:ext cx="3577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14438" y="785813"/>
            <a:ext cx="7929562" cy="557212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mtClean="0"/>
              <a:t> На какие разновидности делится рассуждение?</a:t>
            </a:r>
          </a:p>
          <a:p>
            <a:pPr>
              <a:buFont typeface="Wingdings" pitchFamily="2" charset="2"/>
              <a:buChar char="ü"/>
            </a:pPr>
            <a:r>
              <a:rPr lang="ru-RU" smtClean="0"/>
              <a:t>Что из себя представляет рассуждение – размышление?</a:t>
            </a:r>
          </a:p>
          <a:p>
            <a:pPr>
              <a:buFont typeface="Wingdings" pitchFamily="2" charset="2"/>
              <a:buChar char="ü"/>
            </a:pPr>
            <a:r>
              <a:rPr lang="ru-RU" smtClean="0"/>
              <a:t>Какая форма характерна для текста данного типа?</a:t>
            </a:r>
          </a:p>
          <a:p>
            <a:pPr>
              <a:buFont typeface="Wingdings" pitchFamily="2" charset="2"/>
              <a:buChar char="ü"/>
            </a:pPr>
            <a:r>
              <a:rPr lang="ru-RU" smtClean="0"/>
              <a:t>К какому стилю относится рассуждение – размышление?</a:t>
            </a:r>
          </a:p>
          <a:p>
            <a:pPr>
              <a:buFont typeface="Wingdings" pitchFamily="2" charset="2"/>
              <a:buChar char="ü"/>
            </a:pPr>
            <a:r>
              <a:rPr lang="ru-RU" smtClean="0"/>
              <a:t>От чего зависит стиль рассуждения – размышления?</a:t>
            </a:r>
          </a:p>
          <a:p>
            <a:pPr>
              <a:buFont typeface="Wingdings" pitchFamily="2" charset="2"/>
              <a:buChar char="ü"/>
            </a:pPr>
            <a:endParaRPr lang="ru-RU" smtClean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678661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Типы речи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857364"/>
            <a:ext cx="3286149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повествование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976" y="1500174"/>
            <a:ext cx="342902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описание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4429132"/>
            <a:ext cx="121444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321719" y="1321594"/>
            <a:ext cx="857250" cy="500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215063" y="1000125"/>
            <a:ext cx="785812" cy="71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4071938" y="1571625"/>
            <a:ext cx="928688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214678" y="2143116"/>
            <a:ext cx="310149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рассуждение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357438" y="2857500"/>
            <a:ext cx="1857375" cy="21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86438" y="2857500"/>
            <a:ext cx="1857375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0" idx="2"/>
          </p:cNvCxnSpPr>
          <p:nvPr/>
        </p:nvCxnSpPr>
        <p:spPr>
          <a:xfrm rot="16200000" flipH="1">
            <a:off x="4487069" y="3129756"/>
            <a:ext cx="577850" cy="20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85750" y="3643313"/>
            <a:ext cx="2286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43250" y="4000500"/>
            <a:ext cx="2428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357938" y="3714750"/>
            <a:ext cx="2500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 flipV="1">
            <a:off x="1428750" y="4214813"/>
            <a:ext cx="2071688" cy="357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429250" y="4286250"/>
            <a:ext cx="2643188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000500" y="4500563"/>
            <a:ext cx="642937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0" y="5214938"/>
            <a:ext cx="2428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786063" y="5500688"/>
            <a:ext cx="30718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6143625" y="5143500"/>
            <a:ext cx="26431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500034" y="5857892"/>
            <a:ext cx="125386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стиль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2000250" y="5857875"/>
            <a:ext cx="1928813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928813" y="6143625"/>
            <a:ext cx="2000250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357688" y="6143625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500563" y="6572250"/>
            <a:ext cx="20716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678661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Типы речи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857364"/>
            <a:ext cx="3286149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повествование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976" y="1500174"/>
            <a:ext cx="342902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описание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4429132"/>
            <a:ext cx="121444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321719" y="1321594"/>
            <a:ext cx="857250" cy="500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215063" y="1000125"/>
            <a:ext cx="785812" cy="71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4071938" y="1571625"/>
            <a:ext cx="928688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214678" y="2143116"/>
            <a:ext cx="310149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рассуждение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357438" y="2857500"/>
            <a:ext cx="1857375" cy="21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86438" y="2857500"/>
            <a:ext cx="1857375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0" idx="2"/>
          </p:cNvCxnSpPr>
          <p:nvPr/>
        </p:nvCxnSpPr>
        <p:spPr>
          <a:xfrm rot="16200000" flipH="1">
            <a:off x="4487069" y="3129756"/>
            <a:ext cx="577850" cy="20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85750" y="3643313"/>
            <a:ext cx="2286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43250" y="4000500"/>
            <a:ext cx="2428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357938" y="3714750"/>
            <a:ext cx="2500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 flipV="1">
            <a:off x="1428750" y="4071938"/>
            <a:ext cx="2071688" cy="357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429250" y="4071938"/>
            <a:ext cx="2643188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000500" y="4500563"/>
            <a:ext cx="642937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0" y="5214938"/>
            <a:ext cx="2428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786063" y="5500688"/>
            <a:ext cx="30718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143625" y="5143500"/>
            <a:ext cx="2571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500034" y="5857892"/>
            <a:ext cx="125386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стиль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2000250" y="5857875"/>
            <a:ext cx="1928813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928813" y="6143625"/>
            <a:ext cx="2000250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357688" y="6143625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500563" y="6572250"/>
            <a:ext cx="20716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0" y="3000372"/>
            <a:ext cx="30343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доказательство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286512" y="3071810"/>
            <a:ext cx="230646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объяснение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214678" y="3429000"/>
            <a:ext cx="258974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E0F02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размышление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0" y="4429132"/>
            <a:ext cx="287046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Вопросно-ответная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форма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643174" y="4929198"/>
            <a:ext cx="3343096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Вопросы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- раздумья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741337" y="4214818"/>
            <a:ext cx="3402663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Слова со значением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следствия, вывода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929190" y="5500702"/>
            <a:ext cx="942054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тема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857620" y="6215082"/>
            <a:ext cx="330263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Ситуация общения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078080" y="2967335"/>
            <a:ext cx="3577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30" grpId="0"/>
      <p:bldP spid="32" grpId="0"/>
      <p:bldP spid="34" grpId="0"/>
      <p:bldP spid="34" grpId="1"/>
      <p:bldP spid="38" grpId="0"/>
      <p:bldP spid="40" grpId="0"/>
      <p:bldP spid="44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0"/>
            <a:ext cx="3606244" cy="92333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214422"/>
            <a:ext cx="477374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1" y="1142984"/>
            <a:ext cx="8429684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Большая душа никогда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не бывает одинокой.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                    Р.Ролан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/>
          <p:cNvSpPr/>
          <p:nvPr/>
        </p:nvSpPr>
        <p:spPr>
          <a:xfrm rot="2448171">
            <a:off x="1785938" y="1357313"/>
            <a:ext cx="1763712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 rot="5400000">
            <a:off x="3336925" y="671513"/>
            <a:ext cx="1763713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545017">
            <a:off x="1158875" y="2803525"/>
            <a:ext cx="1763713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6200000">
            <a:off x="3580607" y="5444331"/>
            <a:ext cx="17653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9417375">
            <a:off x="1587500" y="4732338"/>
            <a:ext cx="1763713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3328582">
            <a:off x="5588000" y="4875213"/>
            <a:ext cx="1763713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0355244">
            <a:off x="6159500" y="2874963"/>
            <a:ext cx="1763713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7306930">
            <a:off x="5075237" y="1135063"/>
            <a:ext cx="1763713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50" name="Рисунок 10" descr="Изображение 106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2071688"/>
            <a:ext cx="26987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385</Words>
  <Application>Microsoft Office PowerPoint</Application>
  <PresentationFormat>Экран (4:3)</PresentationFormat>
  <Paragraphs>106</Paragraphs>
  <Slides>22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Урок развития речи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   Бездушие и равнодушие. Д.Гранин</vt:lpstr>
      <vt:lpstr>В каком из перечисленных предложений содержится основная мысль текста?  </vt:lpstr>
      <vt:lpstr>Какая характеристика соответстует тексту:</vt:lpstr>
      <vt:lpstr>Узелки на память.</vt:lpstr>
      <vt:lpstr>Слайд 14</vt:lpstr>
      <vt:lpstr>Равнодушие к нуждающимся в помощи – это один из самых опасных пороков. Быть равнодушным – значит, по существу, потерять способность к чувствованию рядом с собой человека.   Чтобы  уберечь себя от равнодушия, надо овладеть соучастием, сочувствием, состраданием и в то же время высокой принципиальностью и требовательностью, непримиримостью к злу, умением отличить безобидные человеческие слабости от пороков, уродующих душу.                                           В.Сухомлинский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развития речи</dc:title>
  <dc:creator>мама</dc:creator>
  <cp:lastModifiedBy>мама</cp:lastModifiedBy>
  <cp:revision>35</cp:revision>
  <dcterms:created xsi:type="dcterms:W3CDTF">2008-12-06T12:54:42Z</dcterms:created>
  <dcterms:modified xsi:type="dcterms:W3CDTF">2008-12-08T10:52:34Z</dcterms:modified>
</cp:coreProperties>
</file>