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60" r:id="rId6"/>
    <p:sldId id="259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940" autoAdjust="0"/>
    <p:restoredTop sz="94660"/>
  </p:normalViewPr>
  <p:slideViewPr>
    <p:cSldViewPr>
      <p:cViewPr varScale="1">
        <p:scale>
          <a:sx n="60" d="100"/>
          <a:sy n="60" d="100"/>
        </p:scale>
        <p:origin x="-9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74395-F15D-4B75-AF33-EB60378807C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894513-EB5F-4B02-BDD2-A6E8DA37E397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с=0</a:t>
          </a:r>
          <a:r>
            <a:rPr lang="en-US" dirty="0" smtClean="0">
              <a:solidFill>
                <a:srgbClr val="0070C0"/>
              </a:solidFill>
            </a:rPr>
            <a:t> </a:t>
          </a:r>
          <a:endParaRPr lang="ru-RU" dirty="0">
            <a:solidFill>
              <a:srgbClr val="0070C0"/>
            </a:solidFill>
          </a:endParaRPr>
        </a:p>
      </dgm:t>
    </dgm:pt>
    <dgm:pt modelId="{3D433338-0667-4A59-A514-844EAE23CD65}" type="parTrans" cxnId="{B6D6C9A7-7E69-46DC-BDBA-EECA8DDE2444}">
      <dgm:prSet/>
      <dgm:spPr/>
      <dgm:t>
        <a:bodyPr/>
        <a:lstStyle/>
        <a:p>
          <a:endParaRPr lang="ru-RU"/>
        </a:p>
      </dgm:t>
    </dgm:pt>
    <dgm:pt modelId="{DC151063-03D4-4534-B18D-255A742C6BBB}" type="sibTrans" cxnId="{B6D6C9A7-7E69-46DC-BDBA-EECA8DDE2444}">
      <dgm:prSet/>
      <dgm:spPr/>
      <dgm:t>
        <a:bodyPr/>
        <a:lstStyle/>
        <a:p>
          <a:endParaRPr lang="ru-RU"/>
        </a:p>
      </dgm:t>
    </dgm:pt>
    <dgm:pt modelId="{EF185130-7E61-474B-9423-60061F4C9233}">
      <dgm:prSet phldrT="[Текст]" custT="1"/>
      <dgm:spPr/>
      <dgm:t>
        <a:bodyPr/>
        <a:lstStyle/>
        <a:p>
          <a:r>
            <a:rPr lang="ru-RU" sz="2800" dirty="0" smtClean="0"/>
            <a:t>ах</a:t>
          </a:r>
          <a:r>
            <a:rPr lang="ru-RU" sz="2800" dirty="0" smtClean="0">
              <a:latin typeface="Comic Sans MS"/>
            </a:rPr>
            <a:t>²</a:t>
          </a:r>
          <a:r>
            <a:rPr lang="ru-RU" sz="2800" dirty="0" smtClean="0"/>
            <a:t>+</a:t>
          </a:r>
          <a:r>
            <a:rPr lang="ru-RU" sz="2800" dirty="0" smtClean="0">
              <a:latin typeface="Comic Sans MS"/>
            </a:rPr>
            <a:t>вх=0</a:t>
          </a:r>
          <a:endParaRPr lang="ru-RU" sz="2800" dirty="0"/>
        </a:p>
      </dgm:t>
    </dgm:pt>
    <dgm:pt modelId="{4FAA64E9-C16C-467A-853B-9B7386B0DA81}" type="parTrans" cxnId="{5FF30E2D-E94D-4A26-824F-3BB0E7F69A0F}">
      <dgm:prSet/>
      <dgm:spPr/>
      <dgm:t>
        <a:bodyPr/>
        <a:lstStyle/>
        <a:p>
          <a:endParaRPr lang="ru-RU"/>
        </a:p>
      </dgm:t>
    </dgm:pt>
    <dgm:pt modelId="{96BA7223-7829-4104-BB25-8DC7E9E8ACF8}" type="sibTrans" cxnId="{5FF30E2D-E94D-4A26-824F-3BB0E7F69A0F}">
      <dgm:prSet/>
      <dgm:spPr/>
      <dgm:t>
        <a:bodyPr/>
        <a:lstStyle/>
        <a:p>
          <a:endParaRPr lang="ru-RU"/>
        </a:p>
      </dgm:t>
    </dgm:pt>
    <dgm:pt modelId="{5E358207-9552-40F2-8B79-796F4A625A55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в=0</a:t>
          </a:r>
          <a:endParaRPr lang="ru-RU" dirty="0">
            <a:solidFill>
              <a:srgbClr val="0070C0"/>
            </a:solidFill>
          </a:endParaRPr>
        </a:p>
      </dgm:t>
    </dgm:pt>
    <dgm:pt modelId="{FA7D5AE5-784D-49FF-9F12-5B2980CE96D2}" type="parTrans" cxnId="{74B46870-DF65-43E9-868A-50B6D9C64EAC}">
      <dgm:prSet/>
      <dgm:spPr/>
      <dgm:t>
        <a:bodyPr/>
        <a:lstStyle/>
        <a:p>
          <a:endParaRPr lang="ru-RU"/>
        </a:p>
      </dgm:t>
    </dgm:pt>
    <dgm:pt modelId="{877203F8-3149-4A80-8B1D-A6890EB15A10}" type="sibTrans" cxnId="{74B46870-DF65-43E9-868A-50B6D9C64EAC}">
      <dgm:prSet/>
      <dgm:spPr/>
      <dgm:t>
        <a:bodyPr/>
        <a:lstStyle/>
        <a:p>
          <a:endParaRPr lang="ru-RU"/>
        </a:p>
      </dgm:t>
    </dgm:pt>
    <dgm:pt modelId="{1F7A999D-FF0A-4962-9B5B-F8CCD5469BF2}">
      <dgm:prSet phldrT="[Текст]" custT="1"/>
      <dgm:spPr/>
      <dgm:t>
        <a:bodyPr/>
        <a:lstStyle/>
        <a:p>
          <a:r>
            <a:rPr lang="ru-RU" sz="2800" smtClean="0"/>
            <a:t>ах</a:t>
          </a:r>
          <a:r>
            <a:rPr lang="ru-RU" sz="2800" smtClean="0">
              <a:latin typeface="Comic Sans MS"/>
            </a:rPr>
            <a:t>²+с=0</a:t>
          </a:r>
          <a:endParaRPr lang="ru-RU" sz="2800" dirty="0"/>
        </a:p>
      </dgm:t>
    </dgm:pt>
    <dgm:pt modelId="{3805773A-631D-4FD7-877F-985AA818A913}" type="parTrans" cxnId="{AA02CF79-2137-4156-8CC2-11CB525FC5BC}">
      <dgm:prSet/>
      <dgm:spPr/>
      <dgm:t>
        <a:bodyPr/>
        <a:lstStyle/>
        <a:p>
          <a:endParaRPr lang="ru-RU"/>
        </a:p>
      </dgm:t>
    </dgm:pt>
    <dgm:pt modelId="{3753130A-0160-44C2-B7E0-9DE993007BC2}" type="sibTrans" cxnId="{AA02CF79-2137-4156-8CC2-11CB525FC5BC}">
      <dgm:prSet/>
      <dgm:spPr/>
      <dgm:t>
        <a:bodyPr/>
        <a:lstStyle/>
        <a:p>
          <a:endParaRPr lang="ru-RU"/>
        </a:p>
      </dgm:t>
    </dgm:pt>
    <dgm:pt modelId="{52559967-B1E2-4BEF-8896-CFA9EDE95D69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в=0 с=0</a:t>
          </a:r>
          <a:endParaRPr lang="ru-RU" dirty="0">
            <a:solidFill>
              <a:srgbClr val="0070C0"/>
            </a:solidFill>
          </a:endParaRPr>
        </a:p>
      </dgm:t>
    </dgm:pt>
    <dgm:pt modelId="{72D2B5DE-63D8-44ED-BF33-792A29DE8382}" type="parTrans" cxnId="{E965495F-37F4-440A-8ED1-F4304BAE3861}">
      <dgm:prSet/>
      <dgm:spPr/>
      <dgm:t>
        <a:bodyPr/>
        <a:lstStyle/>
        <a:p>
          <a:endParaRPr lang="ru-RU"/>
        </a:p>
      </dgm:t>
    </dgm:pt>
    <dgm:pt modelId="{97BD5C95-6829-4A76-8758-805973DBAECB}" type="sibTrans" cxnId="{E965495F-37F4-440A-8ED1-F4304BAE3861}">
      <dgm:prSet/>
      <dgm:spPr/>
      <dgm:t>
        <a:bodyPr/>
        <a:lstStyle/>
        <a:p>
          <a:endParaRPr lang="ru-RU"/>
        </a:p>
      </dgm:t>
    </dgm:pt>
    <dgm:pt modelId="{D36AE521-FBA4-4109-9BB1-C5127AFB3BBB}">
      <dgm:prSet phldrT="[Текст]" custT="1"/>
      <dgm:spPr/>
      <dgm:t>
        <a:bodyPr/>
        <a:lstStyle/>
        <a:p>
          <a:r>
            <a:rPr lang="ru-RU" sz="2800" dirty="0" smtClean="0"/>
            <a:t>ах</a:t>
          </a:r>
          <a:r>
            <a:rPr lang="ru-RU" sz="2800" dirty="0" smtClean="0">
              <a:latin typeface="Comic Sans MS"/>
            </a:rPr>
            <a:t>²=0</a:t>
          </a:r>
          <a:endParaRPr lang="ru-RU" sz="2800" dirty="0"/>
        </a:p>
      </dgm:t>
    </dgm:pt>
    <dgm:pt modelId="{5AC011C9-E6E0-46CA-9CBB-25BFE1CF181E}" type="parTrans" cxnId="{E6AC9493-F395-40E4-9850-59424DB87C08}">
      <dgm:prSet/>
      <dgm:spPr/>
      <dgm:t>
        <a:bodyPr/>
        <a:lstStyle/>
        <a:p>
          <a:endParaRPr lang="ru-RU"/>
        </a:p>
      </dgm:t>
    </dgm:pt>
    <dgm:pt modelId="{FD420EEC-30DA-47F8-A4F5-A94C4B87EE99}" type="sibTrans" cxnId="{E6AC9493-F395-40E4-9850-59424DB87C08}">
      <dgm:prSet/>
      <dgm:spPr/>
      <dgm:t>
        <a:bodyPr/>
        <a:lstStyle/>
        <a:p>
          <a:endParaRPr lang="ru-RU"/>
        </a:p>
      </dgm:t>
    </dgm:pt>
    <dgm:pt modelId="{08AFAB1E-8EA4-4816-BF14-1CD9901CEA9E}" type="pres">
      <dgm:prSet presAssocID="{09674395-F15D-4B75-AF33-EB60378807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81F5D3-292D-4702-85BE-41633FF1FFDC}" type="pres">
      <dgm:prSet presAssocID="{7E894513-EB5F-4B02-BDD2-A6E8DA37E397}" presName="composite" presStyleCnt="0"/>
      <dgm:spPr/>
    </dgm:pt>
    <dgm:pt modelId="{637636AC-AB0A-4820-B62F-0F882019F7FF}" type="pres">
      <dgm:prSet presAssocID="{7E894513-EB5F-4B02-BDD2-A6E8DA37E397}" presName="parTx" presStyleLbl="alignNode1" presStyleIdx="0" presStyleCnt="3" custLinFactNeighborX="-47629" custLinFactNeighborY="-25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074E7-D318-4AA9-93F4-EEBCA5B22335}" type="pres">
      <dgm:prSet presAssocID="{7E894513-EB5F-4B02-BDD2-A6E8DA37E397}" presName="desTx" presStyleLbl="alignAccFollowNode1" presStyleIdx="0" presStyleCnt="3" custScaleY="107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0FB3-8006-42C3-99D4-E37D50A91425}" type="pres">
      <dgm:prSet presAssocID="{DC151063-03D4-4534-B18D-255A742C6BBB}" presName="space" presStyleCnt="0"/>
      <dgm:spPr/>
    </dgm:pt>
    <dgm:pt modelId="{A7C964C0-1E9F-455B-85E8-87A6ECFD0458}" type="pres">
      <dgm:prSet presAssocID="{5E358207-9552-40F2-8B79-796F4A625A55}" presName="composite" presStyleCnt="0"/>
      <dgm:spPr/>
    </dgm:pt>
    <dgm:pt modelId="{5362C9E5-F3A9-498A-8302-0C4EA40C25A1}" type="pres">
      <dgm:prSet presAssocID="{5E358207-9552-40F2-8B79-796F4A625A55}" presName="parTx" presStyleLbl="alignNode1" presStyleIdx="1" presStyleCnt="3" custScaleY="970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ACCCF-16DA-4F31-9505-B1BF4EA952E3}" type="pres">
      <dgm:prSet presAssocID="{5E358207-9552-40F2-8B79-796F4A625A5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C4326-FAD5-4D80-944C-F3D1B9C0635B}" type="pres">
      <dgm:prSet presAssocID="{877203F8-3149-4A80-8B1D-A6890EB15A10}" presName="space" presStyleCnt="0"/>
      <dgm:spPr/>
    </dgm:pt>
    <dgm:pt modelId="{C76D4B12-DA22-4D7E-883C-DBEFB91D5FE0}" type="pres">
      <dgm:prSet presAssocID="{52559967-B1E2-4BEF-8896-CFA9EDE95D69}" presName="composite" presStyleCnt="0"/>
      <dgm:spPr/>
    </dgm:pt>
    <dgm:pt modelId="{5D9B021C-38DE-41B4-BA0E-DD13218DE97E}" type="pres">
      <dgm:prSet presAssocID="{52559967-B1E2-4BEF-8896-CFA9EDE95D69}" presName="parTx" presStyleLbl="alignNode1" presStyleIdx="2" presStyleCnt="3" custScaleY="114867" custLinFactNeighborX="59484" custLinFactNeighborY="5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166D9-F6D3-41C4-8C96-970D3736B02D}" type="pres">
      <dgm:prSet presAssocID="{52559967-B1E2-4BEF-8896-CFA9EDE95D6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AC9493-F395-40E4-9850-59424DB87C08}" srcId="{52559967-B1E2-4BEF-8896-CFA9EDE95D69}" destId="{D36AE521-FBA4-4109-9BB1-C5127AFB3BBB}" srcOrd="0" destOrd="0" parTransId="{5AC011C9-E6E0-46CA-9CBB-25BFE1CF181E}" sibTransId="{FD420EEC-30DA-47F8-A4F5-A94C4B87EE99}"/>
    <dgm:cxn modelId="{74B46870-DF65-43E9-868A-50B6D9C64EAC}" srcId="{09674395-F15D-4B75-AF33-EB60378807C2}" destId="{5E358207-9552-40F2-8B79-796F4A625A55}" srcOrd="1" destOrd="0" parTransId="{FA7D5AE5-784D-49FF-9F12-5B2980CE96D2}" sibTransId="{877203F8-3149-4A80-8B1D-A6890EB15A10}"/>
    <dgm:cxn modelId="{E6647104-E93B-40CB-8899-F2C55F7D1358}" type="presOf" srcId="{D36AE521-FBA4-4109-9BB1-C5127AFB3BBB}" destId="{1BE166D9-F6D3-41C4-8C96-970D3736B02D}" srcOrd="0" destOrd="0" presId="urn:microsoft.com/office/officeart/2005/8/layout/hList1"/>
    <dgm:cxn modelId="{94CEEF56-E6D1-461A-A720-1F62379B96C5}" type="presOf" srcId="{EF185130-7E61-474B-9423-60061F4C9233}" destId="{327074E7-D318-4AA9-93F4-EEBCA5B22335}" srcOrd="0" destOrd="0" presId="urn:microsoft.com/office/officeart/2005/8/layout/hList1"/>
    <dgm:cxn modelId="{D183D7B1-5D1C-4190-BC0E-6C6736953E2E}" type="presOf" srcId="{52559967-B1E2-4BEF-8896-CFA9EDE95D69}" destId="{5D9B021C-38DE-41B4-BA0E-DD13218DE97E}" srcOrd="0" destOrd="0" presId="urn:microsoft.com/office/officeart/2005/8/layout/hList1"/>
    <dgm:cxn modelId="{5FF30E2D-E94D-4A26-824F-3BB0E7F69A0F}" srcId="{7E894513-EB5F-4B02-BDD2-A6E8DA37E397}" destId="{EF185130-7E61-474B-9423-60061F4C9233}" srcOrd="0" destOrd="0" parTransId="{4FAA64E9-C16C-467A-853B-9B7386B0DA81}" sibTransId="{96BA7223-7829-4104-BB25-8DC7E9E8ACF8}"/>
    <dgm:cxn modelId="{86740CBC-B618-41EB-8DC4-A4AC26644F4F}" type="presOf" srcId="{7E894513-EB5F-4B02-BDD2-A6E8DA37E397}" destId="{637636AC-AB0A-4820-B62F-0F882019F7FF}" srcOrd="0" destOrd="0" presId="urn:microsoft.com/office/officeart/2005/8/layout/hList1"/>
    <dgm:cxn modelId="{46022E99-FBD3-4E2E-8842-883663D35282}" type="presOf" srcId="{1F7A999D-FF0A-4962-9B5B-F8CCD5469BF2}" destId="{C44ACCCF-16DA-4F31-9505-B1BF4EA952E3}" srcOrd="0" destOrd="0" presId="urn:microsoft.com/office/officeart/2005/8/layout/hList1"/>
    <dgm:cxn modelId="{AA02CF79-2137-4156-8CC2-11CB525FC5BC}" srcId="{5E358207-9552-40F2-8B79-796F4A625A55}" destId="{1F7A999D-FF0A-4962-9B5B-F8CCD5469BF2}" srcOrd="0" destOrd="0" parTransId="{3805773A-631D-4FD7-877F-985AA818A913}" sibTransId="{3753130A-0160-44C2-B7E0-9DE993007BC2}"/>
    <dgm:cxn modelId="{672820FA-02C5-493E-BC5D-2CE86EAE8078}" type="presOf" srcId="{09674395-F15D-4B75-AF33-EB60378807C2}" destId="{08AFAB1E-8EA4-4816-BF14-1CD9901CEA9E}" srcOrd="0" destOrd="0" presId="urn:microsoft.com/office/officeart/2005/8/layout/hList1"/>
    <dgm:cxn modelId="{E965495F-37F4-440A-8ED1-F4304BAE3861}" srcId="{09674395-F15D-4B75-AF33-EB60378807C2}" destId="{52559967-B1E2-4BEF-8896-CFA9EDE95D69}" srcOrd="2" destOrd="0" parTransId="{72D2B5DE-63D8-44ED-BF33-792A29DE8382}" sibTransId="{97BD5C95-6829-4A76-8758-805973DBAECB}"/>
    <dgm:cxn modelId="{08DD234B-6B5C-4974-9F67-ADC97CB42DDB}" type="presOf" srcId="{5E358207-9552-40F2-8B79-796F4A625A55}" destId="{5362C9E5-F3A9-498A-8302-0C4EA40C25A1}" srcOrd="0" destOrd="0" presId="urn:microsoft.com/office/officeart/2005/8/layout/hList1"/>
    <dgm:cxn modelId="{B6D6C9A7-7E69-46DC-BDBA-EECA8DDE2444}" srcId="{09674395-F15D-4B75-AF33-EB60378807C2}" destId="{7E894513-EB5F-4B02-BDD2-A6E8DA37E397}" srcOrd="0" destOrd="0" parTransId="{3D433338-0667-4A59-A514-844EAE23CD65}" sibTransId="{DC151063-03D4-4534-B18D-255A742C6BBB}"/>
    <dgm:cxn modelId="{882059C4-A387-4259-9C35-2E5A5035354A}" type="presParOf" srcId="{08AFAB1E-8EA4-4816-BF14-1CD9901CEA9E}" destId="{5D81F5D3-292D-4702-85BE-41633FF1FFDC}" srcOrd="0" destOrd="0" presId="urn:microsoft.com/office/officeart/2005/8/layout/hList1"/>
    <dgm:cxn modelId="{01D01DDA-91CD-499F-AF2C-F4ED77ADEA98}" type="presParOf" srcId="{5D81F5D3-292D-4702-85BE-41633FF1FFDC}" destId="{637636AC-AB0A-4820-B62F-0F882019F7FF}" srcOrd="0" destOrd="0" presId="urn:microsoft.com/office/officeart/2005/8/layout/hList1"/>
    <dgm:cxn modelId="{4422E154-AA14-4C72-9141-D9D7B6682C6A}" type="presParOf" srcId="{5D81F5D3-292D-4702-85BE-41633FF1FFDC}" destId="{327074E7-D318-4AA9-93F4-EEBCA5B22335}" srcOrd="1" destOrd="0" presId="urn:microsoft.com/office/officeart/2005/8/layout/hList1"/>
    <dgm:cxn modelId="{EF26A48B-A5A1-4F55-8843-FC0BB88BA0FF}" type="presParOf" srcId="{08AFAB1E-8EA4-4816-BF14-1CD9901CEA9E}" destId="{8C4C0FB3-8006-42C3-99D4-E37D50A91425}" srcOrd="1" destOrd="0" presId="urn:microsoft.com/office/officeart/2005/8/layout/hList1"/>
    <dgm:cxn modelId="{94133FF7-C68A-47FE-9BD7-F6D0B7032A07}" type="presParOf" srcId="{08AFAB1E-8EA4-4816-BF14-1CD9901CEA9E}" destId="{A7C964C0-1E9F-455B-85E8-87A6ECFD0458}" srcOrd="2" destOrd="0" presId="urn:microsoft.com/office/officeart/2005/8/layout/hList1"/>
    <dgm:cxn modelId="{EA365622-B8D2-44ED-83BC-73211A183FD2}" type="presParOf" srcId="{A7C964C0-1E9F-455B-85E8-87A6ECFD0458}" destId="{5362C9E5-F3A9-498A-8302-0C4EA40C25A1}" srcOrd="0" destOrd="0" presId="urn:microsoft.com/office/officeart/2005/8/layout/hList1"/>
    <dgm:cxn modelId="{187946B2-B6D3-4DA4-9699-C2741D1FC89B}" type="presParOf" srcId="{A7C964C0-1E9F-455B-85E8-87A6ECFD0458}" destId="{C44ACCCF-16DA-4F31-9505-B1BF4EA952E3}" srcOrd="1" destOrd="0" presId="urn:microsoft.com/office/officeart/2005/8/layout/hList1"/>
    <dgm:cxn modelId="{A15CA70D-8435-485C-BDC3-ABCA6237A7E5}" type="presParOf" srcId="{08AFAB1E-8EA4-4816-BF14-1CD9901CEA9E}" destId="{C8DC4326-FAD5-4D80-944C-F3D1B9C0635B}" srcOrd="3" destOrd="0" presId="urn:microsoft.com/office/officeart/2005/8/layout/hList1"/>
    <dgm:cxn modelId="{F35793DE-FB48-45BD-AF24-DE0FA6BD3884}" type="presParOf" srcId="{08AFAB1E-8EA4-4816-BF14-1CD9901CEA9E}" destId="{C76D4B12-DA22-4D7E-883C-DBEFB91D5FE0}" srcOrd="4" destOrd="0" presId="urn:microsoft.com/office/officeart/2005/8/layout/hList1"/>
    <dgm:cxn modelId="{9B9C664F-D9F2-4CC4-9C88-16844D60A672}" type="presParOf" srcId="{C76D4B12-DA22-4D7E-883C-DBEFB91D5FE0}" destId="{5D9B021C-38DE-41B4-BA0E-DD13218DE97E}" srcOrd="0" destOrd="0" presId="urn:microsoft.com/office/officeart/2005/8/layout/hList1"/>
    <dgm:cxn modelId="{92B7C8AA-54F4-488D-831A-72525AEE9071}" type="presParOf" srcId="{C76D4B12-DA22-4D7E-883C-DBEFB91D5FE0}" destId="{1BE166D9-F6D3-41C4-8C96-970D3736B02D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397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397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397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398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398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398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398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398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398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398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398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399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399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399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399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399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sp>
        <p:nvSpPr>
          <p:cNvPr id="8399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399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9E4B73D-69A4-4E39-B99D-2478D953699A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B11E22-081E-4EF2-8887-2A42694925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29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829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9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9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9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9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9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9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9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9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9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9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sp>
            <p:nvSpPr>
              <p:cNvPr id="829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29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29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9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29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9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9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9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9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sp>
          <p:nvSpPr>
            <p:cNvPr id="829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81834">
            <a:off x="1369869" y="1482870"/>
            <a:ext cx="6869406" cy="2273300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</a:rPr>
              <a:t>Определение квадратного уравнения. Решение неполных квадратных уравнений</a:t>
            </a:r>
            <a:r>
              <a:rPr lang="ru-RU" sz="3600" dirty="0" smtClean="0">
                <a:solidFill>
                  <a:srgbClr val="00B0F0"/>
                </a:solidFill>
              </a:rPr>
              <a:t>.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 smtClean="0"/>
              <a:t>Рогачёва И.В., </a:t>
            </a:r>
            <a:r>
              <a:rPr lang="ru-RU" sz="2000" dirty="0" smtClean="0"/>
              <a:t>учитель математики</a:t>
            </a:r>
          </a:p>
          <a:p>
            <a:r>
              <a:rPr lang="ru-RU" sz="2000" dirty="0" smtClean="0"/>
              <a:t>МОУ СОШ №6, </a:t>
            </a:r>
            <a:r>
              <a:rPr lang="ru-RU" sz="2000" dirty="0" err="1" smtClean="0"/>
              <a:t>пгт</a:t>
            </a:r>
            <a:r>
              <a:rPr lang="ru-RU" sz="2000" dirty="0" smtClean="0"/>
              <a:t>. Зеленоборский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Примеры решения неполных квадратных уравнений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1714488"/>
            <a:ext cx="7696200" cy="3657600"/>
          </a:xfrm>
        </p:spPr>
        <p:txBody>
          <a:bodyPr/>
          <a:lstStyle/>
          <a:p>
            <a:r>
              <a:rPr lang="ru-RU" dirty="0" smtClean="0"/>
              <a:t>         в=0  с=0     Пример:</a:t>
            </a:r>
          </a:p>
          <a:p>
            <a:r>
              <a:rPr lang="ru-RU" dirty="0" smtClean="0"/>
              <a:t>ах</a:t>
            </a:r>
            <a:r>
              <a:rPr lang="ru-RU" dirty="0" smtClean="0">
                <a:latin typeface="Comic Sans MS"/>
              </a:rPr>
              <a:t>²=</a:t>
            </a:r>
            <a:r>
              <a:rPr lang="ru-RU" sz="2800" dirty="0" smtClean="0">
                <a:latin typeface="Comic Sans MS"/>
              </a:rPr>
              <a:t>0                  7х²=0</a:t>
            </a:r>
          </a:p>
          <a:p>
            <a:r>
              <a:rPr lang="ru-RU" sz="2800" dirty="0" smtClean="0">
                <a:latin typeface="Comic Sans MS"/>
              </a:rPr>
              <a:t>Х²=0                    </a:t>
            </a:r>
            <a:r>
              <a:rPr lang="ru-RU" sz="2800" dirty="0" err="1" smtClean="0">
                <a:latin typeface="Comic Sans MS"/>
              </a:rPr>
              <a:t>х²=0</a:t>
            </a:r>
            <a:r>
              <a:rPr lang="ru-RU" sz="2800" dirty="0" smtClean="0">
                <a:latin typeface="Comic Sans MS"/>
              </a:rPr>
              <a:t>               </a:t>
            </a:r>
          </a:p>
          <a:p>
            <a:r>
              <a:rPr lang="ru-RU" sz="2800" dirty="0" smtClean="0">
                <a:latin typeface="Comic Sans MS"/>
              </a:rPr>
              <a:t>Х=0                      </a:t>
            </a:r>
            <a:r>
              <a:rPr lang="ru-RU" sz="2800" dirty="0" err="1" smtClean="0">
                <a:latin typeface="Comic Sans MS"/>
              </a:rPr>
              <a:t>х=0</a:t>
            </a:r>
            <a:endParaRPr lang="ru-RU" sz="2800" dirty="0" smtClean="0">
              <a:latin typeface="Comic Sans MS"/>
            </a:endParaRPr>
          </a:p>
          <a:p>
            <a:r>
              <a:rPr lang="ru-RU" sz="2800" dirty="0" smtClean="0">
                <a:latin typeface="Comic Sans MS"/>
              </a:rPr>
              <a:t>                           Ответ:0</a:t>
            </a:r>
            <a:endParaRPr lang="ru-RU" dirty="0"/>
          </a:p>
        </p:txBody>
      </p:sp>
      <p:pic>
        <p:nvPicPr>
          <p:cNvPr id="22530" name="Picture 2" descr="C:\Documents and Settings\Администратор\Рабочий стол\рисунки.учёба\bs0055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285992"/>
            <a:ext cx="292895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600976" cy="16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Реши уравнения по опорным схемам:</a:t>
            </a:r>
          </a:p>
          <a:p>
            <a:r>
              <a:rPr lang="ru-RU" sz="2800" dirty="0" smtClean="0"/>
              <a:t>18х</a:t>
            </a:r>
            <a:r>
              <a:rPr lang="ru-RU" sz="2800" dirty="0" smtClean="0">
                <a:latin typeface="Comic Sans MS"/>
              </a:rPr>
              <a:t>²+27х=0</a:t>
            </a:r>
          </a:p>
          <a:p>
            <a:r>
              <a:rPr lang="ru-RU" dirty="0" smtClean="0"/>
              <a:t>4х</a:t>
            </a:r>
            <a:r>
              <a:rPr lang="ru-RU" dirty="0" smtClean="0">
                <a:latin typeface="Comic Sans MS"/>
              </a:rPr>
              <a:t>²-100=0</a:t>
            </a:r>
          </a:p>
          <a:p>
            <a:r>
              <a:rPr lang="ru-RU" dirty="0" smtClean="0">
                <a:latin typeface="Comic Sans MS"/>
              </a:rPr>
              <a:t>4х²+100=0</a:t>
            </a:r>
          </a:p>
          <a:p>
            <a:r>
              <a:rPr lang="ru-RU" dirty="0" smtClean="0">
                <a:latin typeface="Comic Sans MS"/>
              </a:rPr>
              <a:t>3х²=0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05967" y="500042"/>
            <a:ext cx="43697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 себя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Эпиграф урока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828800"/>
            <a:ext cx="8029604" cy="3657600"/>
          </a:xfrm>
        </p:spPr>
        <p:txBody>
          <a:bodyPr/>
          <a:lstStyle/>
          <a:p>
            <a:r>
              <a:rPr lang="ru-RU" sz="2000" i="1" dirty="0" smtClean="0"/>
              <a:t>«Уравнение представляет собой</a:t>
            </a:r>
            <a:endParaRPr lang="en-US" sz="2000" i="1" dirty="0" smtClean="0"/>
          </a:p>
          <a:p>
            <a:r>
              <a:rPr lang="ru-RU" sz="2000" i="1" dirty="0" smtClean="0"/>
              <a:t>наиболее серьезную и важную</a:t>
            </a:r>
            <a:endParaRPr lang="en-US" sz="2000" i="1" dirty="0" smtClean="0"/>
          </a:p>
          <a:p>
            <a:r>
              <a:rPr lang="ru-RU" sz="2000" i="1" dirty="0" smtClean="0"/>
              <a:t> вещь в математике».</a:t>
            </a:r>
          </a:p>
          <a:p>
            <a:pPr>
              <a:buNone/>
            </a:pPr>
            <a:r>
              <a:rPr lang="ru-RU" sz="2000" i="1" dirty="0" smtClean="0"/>
              <a:t>                       Пифагор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857365"/>
            <a:ext cx="214314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 descr="диофан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786190"/>
            <a:ext cx="2143140" cy="20717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00496" y="4500570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</a:rPr>
              <a:t>«</a:t>
            </a:r>
            <a:r>
              <a:rPr lang="ru-RU" sz="2000" i="1" dirty="0" smtClean="0"/>
              <a:t>Уравнение – это</a:t>
            </a:r>
          </a:p>
          <a:p>
            <a:pPr algn="r"/>
            <a:r>
              <a:rPr lang="ru-RU" sz="2000" i="1" dirty="0" smtClean="0"/>
              <a:t> золотой ключ, открывающий </a:t>
            </a:r>
          </a:p>
          <a:p>
            <a:pPr algn="r"/>
            <a:r>
              <a:rPr lang="ru-RU" sz="2000" i="1" dirty="0" smtClean="0"/>
              <a:t>все математические з</a:t>
            </a:r>
            <a:r>
              <a:rPr lang="ru-RU" i="1" dirty="0" smtClean="0"/>
              <a:t>амки</a:t>
            </a:r>
            <a:r>
              <a:rPr lang="ru-RU" i="1" dirty="0" smtClean="0">
                <a:solidFill>
                  <a:schemeClr val="bg1"/>
                </a:solidFill>
              </a:rPr>
              <a:t>»</a:t>
            </a:r>
          </a:p>
          <a:p>
            <a:pPr algn="r"/>
            <a:r>
              <a:rPr lang="ru-RU" i="1" dirty="0" smtClean="0"/>
              <a:t>Диофант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Из истории квадратных уравнений.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Необходимость решать квадратные уравнения была вызвана потребностью находить площадь земельных участков, развитием астрономии и самой математики.</a:t>
            </a:r>
          </a:p>
          <a:p>
            <a:pPr>
              <a:buNone/>
            </a:pPr>
            <a:r>
              <a:rPr lang="ru-RU" sz="1800" dirty="0" smtClean="0"/>
              <a:t>      Их умели решать 2000 лет до н.э.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4" name="Picture 10" descr="диофа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500438"/>
            <a:ext cx="2143140" cy="2571768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Мои документы\Мои рисунки\Вие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786190"/>
            <a:ext cx="1857388" cy="2714644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\Мои документы\Мои рисунки\Хорезми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500306"/>
            <a:ext cx="1785950" cy="2487618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143248"/>
            <a:ext cx="2214578" cy="264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Определение квадратного уравнения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1643050"/>
            <a:ext cx="7696200" cy="4714908"/>
          </a:xfrm>
        </p:spPr>
        <p:txBody>
          <a:bodyPr/>
          <a:lstStyle/>
          <a:p>
            <a:r>
              <a:rPr lang="ru-RU" sz="2400" dirty="0" smtClean="0">
                <a:solidFill>
                  <a:srgbClr val="00B0F0"/>
                </a:solidFill>
              </a:rPr>
              <a:t>Квадратным уравнением </a:t>
            </a:r>
            <a:r>
              <a:rPr lang="ru-RU" sz="2400" dirty="0" smtClean="0"/>
              <a:t>называется </a:t>
            </a:r>
          </a:p>
          <a:p>
            <a:pPr>
              <a:buNone/>
            </a:pPr>
            <a:r>
              <a:rPr lang="ru-RU" sz="2400" dirty="0" smtClean="0"/>
              <a:t> уравнение вида </a:t>
            </a:r>
            <a:r>
              <a:rPr lang="ru-RU" sz="2400" dirty="0" smtClean="0">
                <a:solidFill>
                  <a:srgbClr val="0070C0"/>
                </a:solidFill>
              </a:rPr>
              <a:t>ах²+вх+с=0 а≠0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70C0"/>
                </a:solidFill>
              </a:rPr>
              <a:t>а,в,с-</a:t>
            </a:r>
            <a:r>
              <a:rPr lang="ru-RU" sz="2400" dirty="0" err="1" smtClean="0"/>
              <a:t>некоторые</a:t>
            </a:r>
            <a:r>
              <a:rPr lang="ru-RU" sz="2400" dirty="0" smtClean="0"/>
              <a:t> числа; </a:t>
            </a:r>
            <a:r>
              <a:rPr lang="ru-RU" sz="2400" dirty="0" err="1" smtClean="0">
                <a:solidFill>
                  <a:srgbClr val="0070C0"/>
                </a:solidFill>
              </a:rPr>
              <a:t>х-</a:t>
            </a:r>
            <a:r>
              <a:rPr lang="ru-RU" sz="2400" dirty="0" err="1" smtClean="0"/>
              <a:t>неизвестное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Числа </a:t>
            </a:r>
            <a:r>
              <a:rPr lang="ru-RU" sz="2400" dirty="0" err="1" smtClean="0"/>
              <a:t>а,в,с-коэффициенты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70C0"/>
                </a:solidFill>
              </a:rPr>
              <a:t>а</a:t>
            </a:r>
            <a:r>
              <a:rPr lang="ru-RU" sz="2400" dirty="0" err="1" smtClean="0"/>
              <a:t>-первый</a:t>
            </a:r>
            <a:r>
              <a:rPr lang="ru-RU" sz="2400" dirty="0" smtClean="0"/>
              <a:t> или старший коэффициент;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70C0"/>
                </a:solidFill>
              </a:rPr>
              <a:t>в</a:t>
            </a:r>
            <a:r>
              <a:rPr lang="ru-RU" sz="2400" dirty="0" err="1" smtClean="0"/>
              <a:t>-второй</a:t>
            </a:r>
            <a:r>
              <a:rPr lang="ru-RU" sz="2400" dirty="0" smtClean="0"/>
              <a:t> коэффициент;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70C0"/>
                </a:solidFill>
              </a:rPr>
              <a:t>с</a:t>
            </a:r>
            <a:r>
              <a:rPr lang="ru-RU" sz="2400" dirty="0" err="1" smtClean="0"/>
              <a:t>-свободный</a:t>
            </a:r>
            <a:r>
              <a:rPr lang="ru-RU" sz="2400" dirty="0" smtClean="0"/>
              <a:t> член.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Квадратное уравнение </a:t>
            </a:r>
            <a:r>
              <a:rPr lang="ru-RU" sz="2000" dirty="0" smtClean="0"/>
              <a:t>называется уравнением второй степени.</a:t>
            </a:r>
          </a:p>
          <a:p>
            <a:r>
              <a:rPr lang="ru-RU" sz="2000" dirty="0" smtClean="0"/>
              <a:t>    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Documents and Settings\Администратор\Рабочий стол\рисунки.учёба\bs00559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072074"/>
            <a:ext cx="4429156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 себя</a:t>
            </a:r>
            <a:endParaRPr lang="ru-RU" sz="5400" dirty="0" smtClean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7696200" cy="4143404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u="sng" dirty="0" smtClean="0">
                <a:solidFill>
                  <a:srgbClr val="0070C0"/>
                </a:solidFill>
              </a:rPr>
              <a:t>Назови коэффициенты в следующих уравнениях:</a:t>
            </a:r>
          </a:p>
          <a:p>
            <a:pPr>
              <a:buNone/>
            </a:pPr>
            <a:r>
              <a:rPr lang="ru-RU" dirty="0" smtClean="0"/>
              <a:t>а) 4х²-5х=2=0; в) –х²+2х-8=0;</a:t>
            </a:r>
          </a:p>
          <a:p>
            <a:pPr>
              <a:buNone/>
            </a:pPr>
            <a:r>
              <a:rPr lang="ru-RU" dirty="0" smtClean="0"/>
              <a:t>б) 7х²+6х-4=0; г) х²-3х+2=0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Квадратное уравнение</a:t>
            </a:r>
            <a:r>
              <a:rPr lang="ru-RU" sz="2400" dirty="0" smtClean="0"/>
              <a:t>, в котором а=1</a:t>
            </a:r>
          </a:p>
          <a:p>
            <a:pPr>
              <a:buNone/>
            </a:pPr>
            <a:r>
              <a:rPr lang="ru-RU" sz="2400" dirty="0" smtClean="0"/>
              <a:t>называется </a:t>
            </a:r>
            <a:r>
              <a:rPr lang="ru-RU" sz="2400" dirty="0" smtClean="0">
                <a:solidFill>
                  <a:srgbClr val="C00000"/>
                </a:solidFill>
              </a:rPr>
              <a:t>приведённым</a:t>
            </a:r>
            <a:r>
              <a:rPr lang="ru-RU" sz="2400" dirty="0" smtClean="0"/>
              <a:t> квадратным уравнением.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477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643998" cy="407196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48" y="214290"/>
            <a:ext cx="714380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Квадратные уравнения бывают</a:t>
            </a:r>
            <a:endParaRPr lang="ru-RU" sz="3600" dirty="0">
              <a:solidFill>
                <a:schemeClr val="tx2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714480" y="1928802"/>
            <a:ext cx="857256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6143636" y="1928802"/>
            <a:ext cx="928694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00034" y="2786058"/>
            <a:ext cx="4000528" cy="271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Полные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Все три коэффициента отличны от 0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Примеры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2х²-4х+7=0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5х²=10х-2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Х²-8х+15=0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572000" y="2857496"/>
            <a:ext cx="4143404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Неполные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Один из коэффициентов </a:t>
            </a:r>
            <a:r>
              <a:rPr lang="ru-RU" i="1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или</a:t>
            </a:r>
            <a:r>
              <a:rPr lang="ru-RU" i="1" dirty="0" err="1" smtClean="0">
                <a:solidFill>
                  <a:schemeClr val="tx1"/>
                </a:solidFill>
              </a:rPr>
              <a:t>с</a:t>
            </a:r>
            <a:r>
              <a:rPr lang="ru-RU" i="1" dirty="0" smtClean="0">
                <a:solidFill>
                  <a:schemeClr val="tx1"/>
                </a:solidFill>
              </a:rPr>
              <a:t> равны </a:t>
            </a:r>
            <a:r>
              <a:rPr lang="ru-RU" sz="1600" i="1" dirty="0" smtClean="0">
                <a:solidFill>
                  <a:schemeClr val="tx1"/>
                </a:solidFill>
              </a:rPr>
              <a:t>0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или </a:t>
            </a:r>
            <a:r>
              <a:rPr lang="ru-RU" i="1" dirty="0" err="1" smtClean="0">
                <a:solidFill>
                  <a:schemeClr val="tx1"/>
                </a:solidFill>
              </a:rPr>
              <a:t>в=с=о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Примеры: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6х²-3х=0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2х²-18=0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4х²=0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Неполные квадратные уравнения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696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0800000" flipV="1">
            <a:off x="2214546" y="1714488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107653" y="203595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929322" y="1785926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Правила решения неполных квадратных уравнений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43050"/>
            <a:ext cx="7958166" cy="5000660"/>
          </a:xfrm>
        </p:spPr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             </a:t>
            </a:r>
            <a:r>
              <a:rPr lang="ru-RU" sz="4000" dirty="0" smtClean="0">
                <a:solidFill>
                  <a:srgbClr val="0070C0"/>
                </a:solidFill>
              </a:rPr>
              <a:t>с=0  в</a:t>
            </a:r>
            <a:r>
              <a:rPr lang="ru-RU" sz="4000" dirty="0" smtClean="0">
                <a:solidFill>
                  <a:srgbClr val="0070C0"/>
                </a:solidFill>
                <a:latin typeface="Comic Sans MS"/>
              </a:rPr>
              <a:t>≠0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Comic Sans MS"/>
              </a:rPr>
              <a:t>       ах²+вх=0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/>
              </a:rPr>
              <a:t>Решение:   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Comic Sans MS"/>
              </a:rPr>
              <a:t>х(</a:t>
            </a:r>
            <a:r>
              <a:rPr lang="ru-RU" dirty="0" err="1" smtClean="0">
                <a:solidFill>
                  <a:srgbClr val="002060"/>
                </a:solidFill>
                <a:latin typeface="Comic Sans MS"/>
              </a:rPr>
              <a:t>ах+в</a:t>
            </a:r>
            <a:r>
              <a:rPr lang="ru-RU" dirty="0" smtClean="0">
                <a:solidFill>
                  <a:srgbClr val="002060"/>
                </a:solidFill>
                <a:latin typeface="Comic Sans MS"/>
              </a:rPr>
              <a:t>)=0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Comic Sans MS"/>
              </a:rPr>
              <a:t>х=0</a:t>
            </a:r>
            <a:r>
              <a:rPr lang="ru-RU" dirty="0" smtClean="0">
                <a:solidFill>
                  <a:srgbClr val="002060"/>
                </a:solidFill>
                <a:latin typeface="Comic Sans MS"/>
              </a:rPr>
              <a:t> или ах+в=0</a:t>
            </a:r>
            <a:r>
              <a:rPr lang="en-US" dirty="0" smtClean="0">
                <a:solidFill>
                  <a:srgbClr val="002060"/>
                </a:solidFill>
                <a:latin typeface="Comic Sans MS"/>
              </a:rPr>
              <a:t>     </a:t>
            </a:r>
            <a:r>
              <a:rPr lang="ru-RU" sz="2400" dirty="0" smtClean="0">
                <a:solidFill>
                  <a:srgbClr val="002060"/>
                </a:solidFill>
                <a:latin typeface="Comic Sans MS"/>
              </a:rPr>
              <a:t>Пример:6х²-12х=0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Comic Sans MS"/>
              </a:rPr>
              <a:t>                </a:t>
            </a:r>
            <a:r>
              <a:rPr lang="ru-RU" sz="2400" dirty="0" err="1" smtClean="0">
                <a:solidFill>
                  <a:srgbClr val="002060"/>
                </a:solidFill>
                <a:latin typeface="Comic Sans MS"/>
              </a:rPr>
              <a:t>х=</a:t>
            </a:r>
            <a:r>
              <a:rPr lang="ru-RU" sz="2400" dirty="0" smtClean="0">
                <a:solidFill>
                  <a:srgbClr val="002060"/>
                </a:solidFill>
                <a:latin typeface="Comic Sans MS"/>
              </a:rPr>
              <a:t>-                              6х(х-2)=0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                                                         6х=0 или х-2=</a:t>
            </a:r>
            <a:r>
              <a:rPr lang="ru-RU" sz="2800" dirty="0" smtClean="0">
                <a:solidFill>
                  <a:srgbClr val="002060"/>
                </a:solidFill>
              </a:rPr>
              <a:t>0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Ответ:0;-                               </a:t>
            </a:r>
            <a:r>
              <a:rPr lang="ru-RU" sz="2400" dirty="0" smtClean="0">
                <a:solidFill>
                  <a:srgbClr val="002060"/>
                </a:solidFill>
              </a:rPr>
              <a:t>х=0        х=2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Ответ:0;2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14612" y="4714884"/>
          <a:ext cx="1143008" cy="857256"/>
        </p:xfrm>
        <a:graphic>
          <a:graphicData uri="http://schemas.openxmlformats.org/presentationml/2006/ole">
            <p:oleObj spid="_x0000_s1026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857488" y="5715016"/>
          <a:ext cx="642942" cy="714380"/>
        </p:xfrm>
        <a:graphic>
          <a:graphicData uri="http://schemas.openxmlformats.org/presentationml/2006/ole">
            <p:oleObj spid="_x0000_s1029" name="Формула" r:id="rId4" imgW="152280" imgH="393480" progId="Equation.3">
              <p:embed/>
            </p:oleObj>
          </a:graphicData>
        </a:graphic>
      </p:graphicFrame>
      <p:pic>
        <p:nvPicPr>
          <p:cNvPr id="1030" name="Picture 6" descr="C:\Documents and Settings\Администратор\Рабочий стол\рисунки.учёба\bd00146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2000240"/>
            <a:ext cx="3357586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Примеры решения неполных квадратных уравнений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5926"/>
            <a:ext cx="7696200" cy="4714908"/>
          </a:xfrm>
        </p:spPr>
        <p:txBody>
          <a:bodyPr/>
          <a:lstStyle/>
          <a:p>
            <a:r>
              <a:rPr lang="ru-RU" dirty="0" smtClean="0"/>
              <a:t>            в=0  с</a:t>
            </a:r>
            <a:r>
              <a:rPr lang="ru-RU" dirty="0" smtClean="0">
                <a:latin typeface="Comic Sans MS"/>
              </a:rPr>
              <a:t>≠0</a:t>
            </a:r>
          </a:p>
          <a:p>
            <a:r>
              <a:rPr lang="ru-RU" sz="2000" b="1" dirty="0" smtClean="0">
                <a:latin typeface="Comic Sans MS"/>
              </a:rPr>
              <a:t>ах²+с=0     </a:t>
            </a:r>
            <a:r>
              <a:rPr lang="ru-RU" sz="2000" dirty="0" smtClean="0">
                <a:latin typeface="Comic Sans MS"/>
              </a:rPr>
              <a:t>пример: 2х²-8=0 </a:t>
            </a:r>
            <a:r>
              <a:rPr lang="en-US" sz="2000" dirty="0" smtClean="0">
                <a:latin typeface="Comic Sans MS"/>
              </a:rPr>
              <a:t>                  </a:t>
            </a:r>
            <a:r>
              <a:rPr lang="ru-RU" sz="2000" dirty="0" smtClean="0">
                <a:latin typeface="Comic Sans MS"/>
              </a:rPr>
              <a:t>         </a:t>
            </a:r>
          </a:p>
          <a:p>
            <a:r>
              <a:rPr lang="ru-RU" sz="2000" b="1" dirty="0" smtClean="0">
                <a:latin typeface="Comic Sans MS"/>
              </a:rPr>
              <a:t>ах²= -с                   </a:t>
            </a:r>
            <a:r>
              <a:rPr lang="ru-RU" sz="2000" dirty="0" smtClean="0">
                <a:latin typeface="Comic Sans MS"/>
              </a:rPr>
              <a:t>2х²=8</a:t>
            </a:r>
          </a:p>
          <a:p>
            <a:r>
              <a:rPr lang="ru-RU" sz="2000" b="1" dirty="0" err="1" smtClean="0">
                <a:latin typeface="Comic Sans MS"/>
              </a:rPr>
              <a:t>х²=-с:а</a:t>
            </a:r>
            <a:r>
              <a:rPr lang="ru-RU" sz="2000" b="1" dirty="0" smtClean="0">
                <a:latin typeface="Comic Sans MS"/>
              </a:rPr>
              <a:t>                   </a:t>
            </a:r>
            <a:r>
              <a:rPr lang="ru-RU" sz="2000" dirty="0" smtClean="0">
                <a:latin typeface="Comic Sans MS"/>
              </a:rPr>
              <a:t>х²=4  </a:t>
            </a:r>
          </a:p>
          <a:p>
            <a:pPr>
              <a:buNone/>
            </a:pPr>
            <a:r>
              <a:rPr lang="ru-RU" sz="2000" dirty="0" smtClean="0">
                <a:latin typeface="Comic Sans MS"/>
              </a:rPr>
              <a:t>Если –с:а&gt;0,то            х=√4=2</a:t>
            </a:r>
          </a:p>
          <a:p>
            <a:pPr>
              <a:buNone/>
            </a:pPr>
            <a:r>
              <a:rPr lang="ru-RU" sz="2000" dirty="0" smtClean="0">
                <a:latin typeface="Comic Sans MS"/>
              </a:rPr>
              <a:t>уравнение                  х=-√4=-2</a:t>
            </a:r>
          </a:p>
          <a:p>
            <a:pPr>
              <a:buNone/>
            </a:pPr>
            <a:r>
              <a:rPr lang="ru-RU" sz="2000" dirty="0" smtClean="0">
                <a:latin typeface="Comic Sans MS"/>
              </a:rPr>
              <a:t>имеет 2 корня,</a:t>
            </a:r>
            <a:r>
              <a:rPr lang="ru-RU" sz="2000" dirty="0" smtClean="0"/>
              <a:t>            Ответ:±2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err="1" smtClean="0"/>
              <a:t>х=</a:t>
            </a:r>
            <a:r>
              <a:rPr lang="ru-RU" sz="2800" b="1" dirty="0" smtClean="0"/>
              <a:t>           </a:t>
            </a:r>
            <a:r>
              <a:rPr lang="ru-RU" sz="2800" b="1" dirty="0" err="1" smtClean="0"/>
              <a:t>х=</a:t>
            </a:r>
            <a:r>
              <a:rPr lang="ru-RU" sz="2800" b="1" dirty="0" smtClean="0"/>
              <a:t>-</a:t>
            </a:r>
          </a:p>
          <a:p>
            <a:pPr>
              <a:buNone/>
            </a:pPr>
            <a:r>
              <a:rPr lang="ru-RU" sz="2800" b="1" dirty="0" smtClean="0"/>
              <a:t>               </a:t>
            </a:r>
          </a:p>
          <a:p>
            <a:pPr>
              <a:buNone/>
            </a:pPr>
            <a:r>
              <a:rPr lang="ru-RU" sz="2800" dirty="0" smtClean="0"/>
              <a:t>            Если –с:а&lt;0, то уравнение корней не </a:t>
            </a:r>
          </a:p>
          <a:p>
            <a:pPr>
              <a:buNone/>
            </a:pPr>
            <a:r>
              <a:rPr lang="ru-RU" sz="2800" dirty="0" smtClean="0"/>
              <a:t>               имеет.   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27550" y="3302000"/>
          <a:ext cx="88900" cy="254000"/>
        </p:xfrm>
        <a:graphic>
          <a:graphicData uri="http://schemas.openxmlformats.org/presentationml/2006/ole">
            <p:oleObj spid="_x0000_s21506" name="Формула" r:id="rId3" imgW="88560" imgH="253800" progId="Equation.3">
              <p:embed/>
            </p:oleObj>
          </a:graphicData>
        </a:graphic>
      </p:graphicFrame>
      <p:pic>
        <p:nvPicPr>
          <p:cNvPr id="7" name="Picture 3" descr="C:\Documents and Settings\Администратор\Рабочий стол\рисунки.учёба\j025063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285992"/>
            <a:ext cx="300039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786050" y="4572008"/>
          <a:ext cx="642942" cy="785818"/>
        </p:xfrm>
        <a:graphic>
          <a:graphicData uri="http://schemas.openxmlformats.org/presentationml/2006/ole">
            <p:oleObj spid="_x0000_s21507" name="Формула" r:id="rId5" imgW="380880" imgH="44424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285852" y="4429132"/>
          <a:ext cx="381000" cy="785818"/>
        </p:xfrm>
        <a:graphic>
          <a:graphicData uri="http://schemas.openxmlformats.org/presentationml/2006/ole">
            <p:oleObj spid="_x0000_s21508" name="Формула" r:id="rId6" imgW="3808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Кто ты, Пифагор. пр.</Template>
  <TotalTime>620</TotalTime>
  <Words>333</Words>
  <Application>Microsoft Office PowerPoint</Application>
  <PresentationFormat>Экран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Пастель</vt:lpstr>
      <vt:lpstr>Формула</vt:lpstr>
      <vt:lpstr>Определение квадратного уравнения. Решение неполных квадратных уравнений.</vt:lpstr>
      <vt:lpstr>Эпиграф урока</vt:lpstr>
      <vt:lpstr>Из истории квадратных уравнений.</vt:lpstr>
      <vt:lpstr>Определение квадратного уравнения</vt:lpstr>
      <vt:lpstr>Проверь себя</vt:lpstr>
      <vt:lpstr>Слайд 6</vt:lpstr>
      <vt:lpstr>Неполные квадратные уравнения</vt:lpstr>
      <vt:lpstr>Правила решения неполных квадратных уравнений</vt:lpstr>
      <vt:lpstr>Примеры решения неполных квадратных уравнений</vt:lpstr>
      <vt:lpstr>Примеры решения неполных квадратных уравнений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квадратного уравнения. Решение неполных квадратных уравнений.</dc:title>
  <dc:creator>XTreme</dc:creator>
  <cp:lastModifiedBy>XTreme</cp:lastModifiedBy>
  <cp:revision>68</cp:revision>
  <dcterms:created xsi:type="dcterms:W3CDTF">2009-01-07T13:56:18Z</dcterms:created>
  <dcterms:modified xsi:type="dcterms:W3CDTF">2009-01-08T20:06:16Z</dcterms:modified>
</cp:coreProperties>
</file>