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B71F8-8E78-4B19-9B9E-AF59A2B524A6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CCA9-856B-421F-9791-45CFFAD32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CCA9-856B-421F-9791-45CFFAD32C8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5E9EFF">
                <a:alpha val="1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93D9E4-CC9D-4F7A-822E-A79E7ED3D302}" type="datetimeFigureOut">
              <a:rPr lang="ru-RU" smtClean="0"/>
              <a:pPr/>
              <a:t>03.01.2009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0628B9-264C-4D03-BCD5-441B55B01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 dir="l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719491">
            <a:off x="2072692" y="1433963"/>
            <a:ext cx="8229600" cy="1808492"/>
          </a:xfrm>
          <a:noFill/>
        </p:spPr>
        <p:txBody>
          <a:bodyPr>
            <a:noAutofit/>
          </a:bodyPr>
          <a:lstStyle/>
          <a:p>
            <a:r>
              <a:rPr lang="ru-RU" sz="4400" b="0" i="1" dirty="0" smtClean="0">
                <a:solidFill>
                  <a:srgbClr val="002060"/>
                </a:solidFill>
                <a:latin typeface="Times New Roman" pitchFamily="18" charset="0"/>
              </a:rPr>
              <a:t>Свойства  </a:t>
            </a:r>
            <a:br>
              <a:rPr lang="ru-RU" sz="4400" b="0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4400" b="0" i="1" dirty="0" smtClean="0">
                <a:solidFill>
                  <a:srgbClr val="002060"/>
                </a:solidFill>
                <a:latin typeface="Times New Roman" pitchFamily="18" charset="0"/>
              </a:rPr>
              <a:t>арифметического </a:t>
            </a:r>
            <a:br>
              <a:rPr lang="ru-RU" sz="4400" b="0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4400" b="0" i="1" dirty="0" smtClean="0">
                <a:solidFill>
                  <a:srgbClr val="002060"/>
                </a:solidFill>
                <a:latin typeface="Times New Roman" pitchFamily="18" charset="0"/>
              </a:rPr>
              <a:t>корня</a:t>
            </a:r>
            <a:r>
              <a:rPr lang="en-US" sz="4400" b="0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4400" i="1" cap="small" dirty="0" smtClean="0">
                <a:solidFill>
                  <a:srgbClr val="002060"/>
                </a:solidFill>
                <a:latin typeface="GOST type A" pitchFamily="34" charset="0"/>
              </a:rPr>
              <a:t>П</a:t>
            </a:r>
            <a:r>
              <a:rPr lang="en-US" sz="4400" b="0" i="1" dirty="0" smtClean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ru-RU" sz="4400" b="0" i="1" dirty="0" smtClean="0">
                <a:solidFill>
                  <a:srgbClr val="002060"/>
                </a:solidFill>
                <a:latin typeface="Times New Roman" pitchFamily="18" charset="0"/>
              </a:rPr>
              <a:t>ОЙ</a:t>
            </a:r>
            <a:br>
              <a:rPr lang="ru-RU" sz="4400" b="0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4400" b="0" i="1" dirty="0" smtClean="0">
                <a:solidFill>
                  <a:srgbClr val="002060"/>
                </a:solidFill>
                <a:latin typeface="Times New Roman" pitchFamily="18" charset="0"/>
              </a:rPr>
              <a:t>СТЕПЕНИ</a:t>
            </a:r>
            <a:endParaRPr lang="ru-RU" sz="4400" b="0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6146" name="Picture 2" descr="C:\Program Files\Microsoft Office\Media\CntCD1\ClipArt8\j034329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4505082" cy="45561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500042"/>
            <a:ext cx="3173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Автор: Кораблёва Н.П.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5857892"/>
            <a:ext cx="297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МОУ СОШ №4 п.Песковка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Кировской области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728" y="714356"/>
            <a:ext cx="6793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Научился решать сам, помоги разобраться соседу!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4579" name="Picture 3" descr="C:\Program Files\Microsoft Office\Media\CntCD1\ClipArt8\j034335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00240"/>
            <a:ext cx="4333695" cy="41916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2500306"/>
            <a:ext cx="35349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№№    97(1,3), 98, 99,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100, 102,103,104, 105,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      106,107,108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Program Files\Microsoft Office\Media\CntCD1\ClipArt8\j034419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5" y="1000109"/>
            <a:ext cx="4735223" cy="585789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000364" y="928670"/>
            <a:ext cx="272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Домашнее задание: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2786058"/>
            <a:ext cx="117211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№№ 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558,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559,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560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61" descr="CBIZ0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93700"/>
            <a:ext cx="7704138" cy="6464300"/>
          </a:xfrm>
          <a:prstGeom prst="rect">
            <a:avLst/>
          </a:prstGeom>
          <a:noFill/>
        </p:spPr>
      </p:pic>
      <p:sp>
        <p:nvSpPr>
          <p:cNvPr id="3" name="WordArt 1162"/>
          <p:cNvSpPr>
            <a:spLocks noChangeArrowheads="1" noChangeShapeType="1" noTextEdit="1"/>
          </p:cNvSpPr>
          <p:nvPr/>
        </p:nvSpPr>
        <p:spPr bwMode="auto">
          <a:xfrm>
            <a:off x="1403350" y="1557338"/>
            <a:ext cx="3097213" cy="23764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</a:t>
            </a:r>
          </a:p>
          <a:p>
            <a:pPr algn="ctr"/>
            <a:r>
              <a:rPr lang="ru-RU" sz="3600" b="1" i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 урок!</a:t>
            </a: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8926" y="1000108"/>
            <a:ext cx="1050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Цели: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2071678"/>
            <a:ext cx="43876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</a:t>
            </a:r>
            <a:r>
              <a:rPr lang="ru-RU" sz="2400" dirty="0" smtClean="0">
                <a:solidFill>
                  <a:srgbClr val="002060"/>
                </a:solidFill>
              </a:rPr>
              <a:t>овторить  и систематизировать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знания  и умения ;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р</a:t>
            </a:r>
            <a:r>
              <a:rPr lang="ru-RU" sz="2400" dirty="0" smtClean="0">
                <a:solidFill>
                  <a:srgbClr val="002060"/>
                </a:solidFill>
              </a:rPr>
              <a:t>азвивать умение сравнивать ,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анализировать,  обобщать;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р</a:t>
            </a:r>
            <a:r>
              <a:rPr lang="ru-RU" sz="2400" dirty="0" smtClean="0">
                <a:solidFill>
                  <a:srgbClr val="002060"/>
                </a:solidFill>
              </a:rPr>
              <a:t>азвивать взаимопомощь и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взаимоответственность.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Program Files\Microsoft Office\Media\CntCD1\Animated\j02888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214554"/>
            <a:ext cx="571500" cy="762000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ntCD1\Animated\j02888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286124"/>
            <a:ext cx="571500" cy="762000"/>
          </a:xfrm>
          <a:prstGeom prst="rect">
            <a:avLst/>
          </a:prstGeom>
          <a:noFill/>
        </p:spPr>
      </p:pic>
      <p:pic>
        <p:nvPicPr>
          <p:cNvPr id="10" name="Picture 2" descr="C:\Program Files\Microsoft Office\Media\CntCD1\Animated\j02888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286256"/>
            <a:ext cx="571500" cy="762000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ntCD1\ClipArt1\j019859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3202766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4429124" y="3857628"/>
          <a:ext cx="3714776" cy="1344040"/>
        </p:xfrm>
        <a:graphic>
          <a:graphicData uri="http://schemas.openxmlformats.org/presentationml/2006/ole">
            <p:oleObj spid="_x0000_s4097" name="Equation" r:id="rId3" imgW="634725" imgH="228501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714356"/>
            <a:ext cx="7823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Корреспондент газеты «Из головы в голову» спрашивает: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868" y="2000240"/>
            <a:ext cx="44428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</a:t>
            </a:r>
            <a:r>
              <a:rPr lang="ru-RU" sz="2400" dirty="0" smtClean="0">
                <a:solidFill>
                  <a:schemeClr val="bg1"/>
                </a:solidFill>
              </a:rPr>
              <a:t>Определите, какое количество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страниц занимает наша  газета,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если дано выражение </a:t>
            </a:r>
          </a:p>
          <a:p>
            <a:endParaRPr lang="ru-RU" dirty="0"/>
          </a:p>
        </p:txBody>
      </p:sp>
      <p:pic>
        <p:nvPicPr>
          <p:cNvPr id="4099" name="Picture 3" descr="C:\Program Files\Microsoft Office\Media\CntCD1\ClipArt5\j028256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714488"/>
            <a:ext cx="2925781" cy="463384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928670"/>
            <a:ext cx="6938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Корреспондент газеты «Послезавтра» спрашивает: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1928802"/>
            <a:ext cx="5531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Если сегодня зачет по геометрии сдали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429520" y="1928802"/>
          <a:ext cx="642942" cy="503172"/>
        </p:xfrm>
        <a:graphic>
          <a:graphicData uri="http://schemas.openxmlformats.org/presentationml/2006/ole">
            <p:oleObj spid="_x0000_s17410" name="Equation" r:id="rId3" imgW="29196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2976" y="2357430"/>
            <a:ext cx="73014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у</a:t>
            </a:r>
            <a:r>
              <a:rPr lang="ru-RU" sz="2400" dirty="0" smtClean="0">
                <a:solidFill>
                  <a:schemeClr val="bg1"/>
                </a:solidFill>
              </a:rPr>
              <a:t>чеников и каждый день число сдавших удваивалось,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то на который день сдадут все 24 ученика?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7411" name="Picture 3" descr="C:\Program Files\Microsoft Office\Media\CntCD1\ClipArt6\j029398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357562"/>
            <a:ext cx="4186252" cy="31797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714356"/>
            <a:ext cx="7133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Корреспондент журнала «Теорем-парк» спрашивает: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8434" name="Picture 2" descr="C:\Program Files\Microsoft Office\Media\CntCD1\ClipArt8\j034352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571611"/>
            <a:ext cx="4714908" cy="49430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071678"/>
            <a:ext cx="4346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sz="2400" dirty="0" smtClean="0">
                <a:solidFill>
                  <a:schemeClr val="bg1"/>
                </a:solidFill>
              </a:rPr>
              <a:t>Компания «АМ» предлагает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провести рекламную компанию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за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857224" y="2786058"/>
          <a:ext cx="768948" cy="442914"/>
        </p:xfrm>
        <a:graphic>
          <a:graphicData uri="http://schemas.openxmlformats.org/presentationml/2006/ole">
            <p:oleObj spid="_x0000_s21505" name="Equation" r:id="rId4" imgW="393529" imgH="228501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3042" y="2786058"/>
            <a:ext cx="2889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тыс.руб., а компания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3143248"/>
            <a:ext cx="152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«НЯМ» за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928794" y="3143248"/>
          <a:ext cx="785818" cy="471491"/>
        </p:xfrm>
        <a:graphic>
          <a:graphicData uri="http://schemas.openxmlformats.org/presentationml/2006/ole">
            <p:oleObj spid="_x0000_s21507" name="Equation" r:id="rId5" imgW="381000" imgH="2286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86050" y="3143248"/>
            <a:ext cx="1273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тыс.руб.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500438"/>
            <a:ext cx="3771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Обе рекламы отличные.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Чьё предложение дешевле?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785794"/>
            <a:ext cx="6618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Корреспондент журнала «За рулем» спрашивает: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571612"/>
            <a:ext cx="6168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 Сможете ли вы добраться до вершины горы,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если есть два пути?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2531" name="Picture 3" descr="C:\Program Files\Microsoft Office\Media\CntCD1\ClipArt4\j024009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99259">
            <a:off x="5643570" y="2071678"/>
            <a:ext cx="3299270" cy="2071702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ntCD1\ClipArt8\j034334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00306"/>
            <a:ext cx="3295796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243 -0.08948 C 0.16927 -0.08833 0.16267 -0.05642 0.12969 -0.05318 C 0.12344 -0.05249 0.07743 -0.01272 0.07153 -0.00925 C 0.05746 -0.0007 0.06024 0.00994 0.04514 0.01109 C 0.03594 0.02265 0.03264 0.02612 0.02274 0.0319 C 0.01319 0.04369 0.01042 0.04601 0.00035 0.05271 C -0.00486 0.06682 -0.00417 0.08185 -0.00712 0.09757 C -0.00781 0.13225 -0.02083 0.1593 -0.02309 0.19375 C -0.02344 0.19768 -0.01302 0.20531 -0.01458 0.20832 C -0.01615 0.21133 -0.01632 0.21664 -0.0184 0.21896 C -0.02031 0.22173 -0.02604 0.22728 -0.03385 0.23005 C -0.04167 0.23283 -0.05538 0.23283 -0.0651 0.23606 C -0.07535 0.24069 -0.08594 0.26635 -0.09219 0.24948 C -0.10955 0.25572 -0.10729 0.25341 -0.12118 0.27075 C -0.12813 0.2904 -0.13299 0.3045 -0.14549 0.31213 C -0.14879 0.31838 -0.15122 0.32716 -0.15486 0.33294 C -0.16354 0.34728 -0.1724 0.35445 -0.18281 0.36069 C -0.18629 0.36716 -0.19063 0.37179 -0.19392 0.37803 C -0.20069 0.39052 -0.19861 0.3926 -0.20903 0.39884 C -0.22396 0.41711 -0.24184 0.40948 -0.25938 0.40948 " pathEditMode="relative" rAng="0" ptsTypes="ffffffffffafffffffff">
                                      <p:cBhvr>
                                        <p:cTn id="6" dur="5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Program Files\Microsoft Office\Media\CntCD1\ClipArt8\j034440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85728"/>
            <a:ext cx="8286808" cy="6215082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785918" y="5929330"/>
          <a:ext cx="714380" cy="703219"/>
        </p:xfrm>
        <a:graphic>
          <a:graphicData uri="http://schemas.openxmlformats.org/presentationml/2006/ole">
            <p:oleObj spid="_x0000_s23555" name="Equation" r:id="rId5" imgW="304560" imgH="22860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928794" y="5214950"/>
          <a:ext cx="714375" cy="741362"/>
        </p:xfrm>
        <a:graphic>
          <a:graphicData uri="http://schemas.openxmlformats.org/presentationml/2006/ole">
            <p:oleObj spid="_x0000_s23557" name="Equation" r:id="rId6" imgW="304560" imgH="241200" progId="Equation.DSMT4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071670" y="4500570"/>
          <a:ext cx="684213" cy="781050"/>
        </p:xfrm>
        <a:graphic>
          <a:graphicData uri="http://schemas.openxmlformats.org/presentationml/2006/ole">
            <p:oleObj spid="_x0000_s23558" name="Equation" r:id="rId7" imgW="291960" imgH="253800" progId="Equation.DSMT4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2214546" y="3786190"/>
          <a:ext cx="857256" cy="785818"/>
        </p:xfrm>
        <a:graphic>
          <a:graphicData uri="http://schemas.openxmlformats.org/presentationml/2006/ole">
            <p:oleObj spid="_x0000_s23559" name="Equation" r:id="rId8" imgW="457200" imgH="253800" progId="Equation.DSMT4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2840038" y="1533525"/>
          <a:ext cx="893762" cy="781050"/>
        </p:xfrm>
        <a:graphic>
          <a:graphicData uri="http://schemas.openxmlformats.org/presentationml/2006/ole">
            <p:oleObj spid="_x0000_s23562" name="Equation" r:id="rId9" imgW="380880" imgH="253800" progId="Equation.DSMT4">
              <p:embed/>
            </p:oleObj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3157538" y="819150"/>
          <a:ext cx="684212" cy="781050"/>
        </p:xfrm>
        <a:graphic>
          <a:graphicData uri="http://schemas.openxmlformats.org/presentationml/2006/ole">
            <p:oleObj spid="_x0000_s23563" name="Equation" r:id="rId10" imgW="291960" imgH="253800" progId="Equation.DSMT4">
              <p:embed/>
            </p:oleObj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515100" y="5929313"/>
          <a:ext cx="685800" cy="703262"/>
        </p:xfrm>
        <a:graphic>
          <a:graphicData uri="http://schemas.openxmlformats.org/presentationml/2006/ole">
            <p:oleObj spid="_x0000_s23565" name="Equation" r:id="rId11" imgW="291960" imgH="228600" progId="Equation.DSMT4">
              <p:embed/>
            </p:oleObj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5735638" y="3851275"/>
          <a:ext cx="1101725" cy="858838"/>
        </p:xfrm>
        <a:graphic>
          <a:graphicData uri="http://schemas.openxmlformats.org/presentationml/2006/ole">
            <p:oleObj spid="_x0000_s23568" name="Equation" r:id="rId12" imgW="469800" imgH="279360" progId="Equation.DSMT4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2670175" y="2208213"/>
          <a:ext cx="803275" cy="858837"/>
        </p:xfrm>
        <a:graphic>
          <a:graphicData uri="http://schemas.openxmlformats.org/presentationml/2006/ole">
            <p:oleObj spid="_x0000_s23561" name="Equation" r:id="rId13" imgW="342720" imgH="27936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2428860" y="2928934"/>
          <a:ext cx="857256" cy="860008"/>
        </p:xfrm>
        <a:graphic>
          <a:graphicData uri="http://schemas.openxmlformats.org/presentationml/2006/ole">
            <p:oleObj spid="_x0000_s23560" name="Equation" r:id="rId14" imgW="342720" imgH="444240" progId="Equation.DSMT4">
              <p:embed/>
            </p:oleObj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6300788" y="5195888"/>
          <a:ext cx="684212" cy="741362"/>
        </p:xfrm>
        <a:graphic>
          <a:graphicData uri="http://schemas.openxmlformats.org/presentationml/2006/ole">
            <p:oleObj spid="_x0000_s23566" name="Equation" r:id="rId15" imgW="291960" imgH="241200" progId="Equation.DSMT4">
              <p:embed/>
            </p:oleObj>
          </a:graphicData>
        </a:graphic>
      </p:graphicFrame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5343525" y="1462088"/>
          <a:ext cx="715963" cy="781050"/>
        </p:xfrm>
        <a:graphic>
          <a:graphicData uri="http://schemas.openxmlformats.org/presentationml/2006/ole">
            <p:oleObj spid="_x0000_s23570" name="Equation" r:id="rId16" imgW="304560" imgH="253800" progId="Equation.DSMT4">
              <p:embed/>
            </p:oleObj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5429256" y="2143116"/>
          <a:ext cx="835025" cy="819150"/>
        </p:xfrm>
        <a:graphic>
          <a:graphicData uri="http://schemas.openxmlformats.org/presentationml/2006/ole">
            <p:oleObj spid="_x0000_s23571" name="Equation" r:id="rId17" imgW="355320" imgH="266400" progId="Equation.DSMT4">
              <p:embed/>
            </p:oleObj>
          </a:graphicData>
        </a:graphic>
      </p:graphicFrame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5670551" y="2958512"/>
          <a:ext cx="901714" cy="924865"/>
        </p:xfrm>
        <a:graphic>
          <a:graphicData uri="http://schemas.openxmlformats.org/presentationml/2006/ole">
            <p:oleObj spid="_x0000_s23569" name="Equation" r:id="rId18" imgW="342720" imgH="444240" progId="Equation.DSMT4">
              <p:embed/>
            </p:oleObj>
          </a:graphicData>
        </a:graphic>
      </p:graphicFrame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5143500" y="747713"/>
          <a:ext cx="685800" cy="781050"/>
        </p:xfrm>
        <a:graphic>
          <a:graphicData uri="http://schemas.openxmlformats.org/presentationml/2006/ole">
            <p:oleObj spid="_x0000_s23572" name="Equation" r:id="rId19" imgW="291960" imgH="253800" progId="Equation.DSMT4">
              <p:embed/>
            </p:oleObj>
          </a:graphicData>
        </a:graphic>
      </p:graphicFrame>
      <p:pic>
        <p:nvPicPr>
          <p:cNvPr id="23573" name="Picture 21" descr="C:\Program Files\Microsoft Office\Media\CntCD1\ClipArt6\j0290082.wm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000496" y="428604"/>
            <a:ext cx="885919" cy="107157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857356" y="285728"/>
            <a:ext cx="1398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 </a:t>
            </a:r>
            <a:r>
              <a:rPr lang="ru-RU" sz="2400" dirty="0" smtClean="0">
                <a:solidFill>
                  <a:schemeClr val="bg1"/>
                </a:solidFill>
              </a:rPr>
              <a:t>вариант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29322" y="357166"/>
            <a:ext cx="1503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 </a:t>
            </a:r>
            <a:r>
              <a:rPr lang="ru-RU" sz="2400" dirty="0" smtClean="0">
                <a:solidFill>
                  <a:schemeClr val="bg1"/>
                </a:solidFill>
              </a:rPr>
              <a:t>вариант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6086475" y="4533900"/>
          <a:ext cx="684213" cy="781050"/>
        </p:xfrm>
        <a:graphic>
          <a:graphicData uri="http://schemas.openxmlformats.org/presentationml/2006/ole">
            <p:oleObj spid="_x0000_s23567" name="Equation" r:id="rId21" imgW="291960" imgH="253800" progId="Equation.DSMT4">
              <p:embed/>
            </p:oleObj>
          </a:graphicData>
        </a:graphic>
      </p:graphicFrame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785794"/>
            <a:ext cx="6915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Корреспондент  газеты «Наша жизнь» спрашивает: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357298"/>
            <a:ext cx="5741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Какова  площадь </a:t>
            </a:r>
            <a:r>
              <a:rPr lang="ru-RU" sz="2400" dirty="0" err="1" smtClean="0">
                <a:solidFill>
                  <a:schemeClr val="bg1"/>
                </a:solidFill>
              </a:rPr>
              <a:t>Омутнинского</a:t>
            </a:r>
            <a:r>
              <a:rPr lang="ru-RU" sz="2400" dirty="0" smtClean="0">
                <a:solidFill>
                  <a:schemeClr val="bg1"/>
                </a:solidFill>
              </a:rPr>
              <a:t>  района?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786182" y="2928934"/>
          <a:ext cx="5113456" cy="714380"/>
        </p:xfrm>
        <a:graphic>
          <a:graphicData uri="http://schemas.openxmlformats.org/presentationml/2006/ole">
            <p:oleObj spid="_x0000_s25602" name="Equation" r:id="rId3" imgW="1726920" imgH="24120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857620" y="4643446"/>
          <a:ext cx="4884738" cy="708025"/>
        </p:xfrm>
        <a:graphic>
          <a:graphicData uri="http://schemas.openxmlformats.org/presentationml/2006/ole">
            <p:oleObj spid="_x0000_s25603" name="Equation" r:id="rId4" imgW="1663560" imgH="241200" progId="Equation.DSMT4">
              <p:embed/>
            </p:oleObj>
          </a:graphicData>
        </a:graphic>
      </p:graphicFrame>
      <p:pic>
        <p:nvPicPr>
          <p:cNvPr id="25604" name="Picture 4" descr="C:\Program Files\Microsoft Office\Media\CntCD1\ClipArt8\j034361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928802"/>
            <a:ext cx="4207324" cy="4446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572132" y="2428868"/>
            <a:ext cx="1398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 </a:t>
            </a:r>
            <a:r>
              <a:rPr lang="ru-RU" sz="2400" dirty="0" smtClean="0">
                <a:solidFill>
                  <a:schemeClr val="bg1"/>
                </a:solidFill>
              </a:rPr>
              <a:t>вариант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4000504"/>
            <a:ext cx="1503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 </a:t>
            </a:r>
            <a:r>
              <a:rPr lang="ru-RU" sz="2400" dirty="0" smtClean="0">
                <a:solidFill>
                  <a:schemeClr val="bg1"/>
                </a:solidFill>
              </a:rPr>
              <a:t>вариант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642918"/>
            <a:ext cx="5376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Корреспондент газеты «Вятский край»: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1428736"/>
            <a:ext cx="52191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           Чтобы   обойти   Кировскую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область  туристам    пришлось   бы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идти   около 4  месяцев, проходя   в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день по 30 км.   Узнайте, на сколько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км протянулись границы Кировской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области.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6628" name="Picture 4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3357587" cy="500066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500430" y="4286256"/>
          <a:ext cx="5357850" cy="480273"/>
        </p:xfrm>
        <a:graphic>
          <a:graphicData uri="http://schemas.openxmlformats.org/presentationml/2006/ole">
            <p:oleObj spid="_x0000_s26629" name="Equation" r:id="rId4" imgW="2730500" imgH="24130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3714744" y="5643578"/>
          <a:ext cx="4983162" cy="481013"/>
        </p:xfrm>
        <a:graphic>
          <a:graphicData uri="http://schemas.openxmlformats.org/presentationml/2006/ole">
            <p:oleObj spid="_x0000_s26631" name="Equation" r:id="rId5" imgW="2539800" imgH="2412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14942" y="3714752"/>
            <a:ext cx="1398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 </a:t>
            </a:r>
            <a:r>
              <a:rPr lang="ru-RU" sz="2400" dirty="0" smtClean="0">
                <a:solidFill>
                  <a:schemeClr val="bg1"/>
                </a:solidFill>
              </a:rPr>
              <a:t>вариант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5143512"/>
            <a:ext cx="1503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II </a:t>
            </a:r>
            <a:r>
              <a:rPr lang="ru-RU" sz="2400" dirty="0" smtClean="0">
                <a:solidFill>
                  <a:schemeClr val="bg1"/>
                </a:solidFill>
              </a:rPr>
              <a:t>вариант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254</TotalTime>
  <Words>252</Words>
  <Application>Microsoft Office PowerPoint</Application>
  <PresentationFormat>Экран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Апекс</vt:lpstr>
      <vt:lpstr>Equation</vt:lpstr>
      <vt:lpstr>Свойства   арифметического  корня П-ОЙ СТЕПЕНИ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Дома рулим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  арифметического  корня</dc:title>
  <dc:creator>Нина Петровна</dc:creator>
  <cp:lastModifiedBy>Нина Петровна</cp:lastModifiedBy>
  <cp:revision>30</cp:revision>
  <dcterms:created xsi:type="dcterms:W3CDTF">2009-01-02T14:46:54Z</dcterms:created>
  <dcterms:modified xsi:type="dcterms:W3CDTF">2009-01-03T16:07:08Z</dcterms:modified>
</cp:coreProperties>
</file>