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5" r:id="rId3"/>
    <p:sldId id="273" r:id="rId4"/>
    <p:sldId id="274" r:id="rId5"/>
    <p:sldId id="276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77" r:id="rId14"/>
    <p:sldId id="278" r:id="rId15"/>
    <p:sldId id="265" r:id="rId16"/>
    <p:sldId id="266" r:id="rId17"/>
    <p:sldId id="268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1E462E-309C-4CAB-88D1-3D70F27D1020}" type="datetimeFigureOut">
              <a:rPr lang="ru-RU" smtClean="0"/>
              <a:pPr/>
              <a:t>09.01.2009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748DBC-7AB0-446B-88CE-ED912F2A61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48DBC-7AB0-446B-88CE-ED912F2A61F0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5CFDC-F081-4B5B-BF18-18DAF2CBA309}" type="datetimeFigureOut">
              <a:rPr lang="ru-RU" smtClean="0"/>
              <a:pPr/>
              <a:t>09.01.2009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6180-3D34-4780-A2D4-C56EA38B46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5CFDC-F081-4B5B-BF18-18DAF2CBA309}" type="datetimeFigureOut">
              <a:rPr lang="ru-RU" smtClean="0"/>
              <a:pPr/>
              <a:t>09.01.2009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6180-3D34-4780-A2D4-C56EA38B46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5CFDC-F081-4B5B-BF18-18DAF2CBA309}" type="datetimeFigureOut">
              <a:rPr lang="ru-RU" smtClean="0"/>
              <a:pPr/>
              <a:t>09.01.2009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6180-3D34-4780-A2D4-C56EA38B46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5CFDC-F081-4B5B-BF18-18DAF2CBA309}" type="datetimeFigureOut">
              <a:rPr lang="ru-RU" smtClean="0"/>
              <a:pPr/>
              <a:t>09.01.2009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6180-3D34-4780-A2D4-C56EA38B46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5CFDC-F081-4B5B-BF18-18DAF2CBA309}" type="datetimeFigureOut">
              <a:rPr lang="ru-RU" smtClean="0"/>
              <a:pPr/>
              <a:t>09.01.2009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6180-3D34-4780-A2D4-C56EA38B46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5CFDC-F081-4B5B-BF18-18DAF2CBA309}" type="datetimeFigureOut">
              <a:rPr lang="ru-RU" smtClean="0"/>
              <a:pPr/>
              <a:t>09.01.2009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6180-3D34-4780-A2D4-C56EA38B46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5CFDC-F081-4B5B-BF18-18DAF2CBA309}" type="datetimeFigureOut">
              <a:rPr lang="ru-RU" smtClean="0"/>
              <a:pPr/>
              <a:t>09.01.2009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6180-3D34-4780-A2D4-C56EA38B46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5CFDC-F081-4B5B-BF18-18DAF2CBA309}" type="datetimeFigureOut">
              <a:rPr lang="ru-RU" smtClean="0"/>
              <a:pPr/>
              <a:t>09.01.2009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6180-3D34-4780-A2D4-C56EA38B46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5CFDC-F081-4B5B-BF18-18DAF2CBA309}" type="datetimeFigureOut">
              <a:rPr lang="ru-RU" smtClean="0"/>
              <a:pPr/>
              <a:t>09.01.2009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6180-3D34-4780-A2D4-C56EA38B46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5CFDC-F081-4B5B-BF18-18DAF2CBA309}" type="datetimeFigureOut">
              <a:rPr lang="ru-RU" smtClean="0"/>
              <a:pPr/>
              <a:t>09.01.2009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6180-3D34-4780-A2D4-C56EA38B46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5CFDC-F081-4B5B-BF18-18DAF2CBA309}" type="datetimeFigureOut">
              <a:rPr lang="ru-RU" smtClean="0"/>
              <a:pPr/>
              <a:t>09.01.2009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6180-3D34-4780-A2D4-C56EA38B46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5CFDC-F081-4B5B-BF18-18DAF2CBA309}" type="datetimeFigureOut">
              <a:rPr lang="ru-RU" smtClean="0"/>
              <a:pPr/>
              <a:t>09.01.2009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D6180-3D34-4780-A2D4-C56EA38B463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14348" y="500042"/>
            <a:ext cx="7715304" cy="504753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</a:rPr>
              <a:t>Г л а г о л</a:t>
            </a:r>
          </a:p>
          <a:p>
            <a:pPr algn="ctr"/>
            <a:endParaRPr lang="ru-RU" sz="6600" b="1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Arial Black" pitchFamily="34" charset="0"/>
            </a:endParaRPr>
          </a:p>
          <a:p>
            <a:pPr algn="ctr"/>
            <a:r>
              <a:rPr lang="ru-RU" sz="32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6">
                    <a:lumMod val="25000"/>
                  </a:schemeClr>
                </a:solidFill>
                <a:effectLst/>
                <a:latin typeface="Century Schoolbook" pitchFamily="18" charset="0"/>
              </a:rPr>
              <a:t>Урок-презентация части речи «</a:t>
            </a:r>
            <a:r>
              <a:rPr lang="ru-RU" sz="32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6">
                    <a:lumMod val="25000"/>
                  </a:schemeClr>
                </a:solidFill>
                <a:effectLst/>
                <a:latin typeface="Century Schoolbook" pitchFamily="18" charset="0"/>
              </a:rPr>
              <a:t>Глагол</a:t>
            </a:r>
            <a:r>
              <a:rPr lang="ru-RU" sz="32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6">
                    <a:lumMod val="25000"/>
                  </a:schemeClr>
                </a:solidFill>
                <a:latin typeface="Century Schoolbook" pitchFamily="18" charset="0"/>
              </a:rPr>
              <a:t>»</a:t>
            </a:r>
            <a:endParaRPr lang="ru-RU" sz="3200" b="1" cap="none" spc="0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6">
                  <a:lumMod val="25000"/>
                </a:schemeClr>
              </a:solidFill>
              <a:effectLst/>
              <a:latin typeface="Century Schoolbook" pitchFamily="18" charset="0"/>
            </a:endParaRPr>
          </a:p>
          <a:p>
            <a:pPr algn="ctr"/>
            <a:endParaRPr lang="ru-RU" sz="3200" b="1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6">
                  <a:lumMod val="25000"/>
                </a:schemeClr>
              </a:solidFill>
              <a:latin typeface="Arial Black" pitchFamily="34" charset="0"/>
            </a:endParaRPr>
          </a:p>
          <a:p>
            <a:pPr algn="ctr"/>
            <a:endParaRPr lang="ru-RU" sz="2400" b="1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latin typeface="Arial Black" pitchFamily="34" charset="0"/>
            </a:endParaRPr>
          </a:p>
          <a:p>
            <a:pPr algn="ctr"/>
            <a:endParaRPr lang="ru-RU" sz="2400" b="1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latin typeface="Arial Black" pitchFamily="34" charset="0"/>
            </a:endParaRPr>
          </a:p>
          <a:p>
            <a:pPr algn="ctr"/>
            <a:r>
              <a:rPr lang="ru-RU" sz="2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/>
                <a:latin typeface="Century" pitchFamily="18" charset="0"/>
              </a:rPr>
              <a:t>Учитель: </a:t>
            </a:r>
            <a:r>
              <a:rPr lang="ru-RU" sz="2400" b="1" cap="none" spc="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/>
                <a:latin typeface="Century" pitchFamily="18" charset="0"/>
              </a:rPr>
              <a:t>Пиянзина</a:t>
            </a:r>
            <a:r>
              <a:rPr lang="ru-RU" sz="2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/>
                <a:latin typeface="Century" pitchFamily="18" charset="0"/>
              </a:rPr>
              <a:t> О.В.</a:t>
            </a:r>
            <a:endParaRPr lang="ru-RU" sz="2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/>
              <a:latin typeface="Century" pitchFamily="18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Запишите омофоны и составьте с ними предложения по рисункам.</a:t>
            </a:r>
            <a:b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Какие морфологические признаки являются общими для этих глаголов-омофонов?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          </a:t>
            </a:r>
            <a:b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            </a:t>
            </a:r>
            <a:r>
              <a:rPr lang="ru-RU" sz="2400" dirty="0" err="1" smtClean="0">
                <a:solidFill>
                  <a:schemeClr val="accent6">
                    <a:lumMod val="25000"/>
                  </a:schemeClr>
                </a:solidFill>
              </a:rPr>
              <a:t>При-мир-я-ть</a:t>
            </a:r>
            <a:r>
              <a:rPr lang="ru-RU" sz="2400" dirty="0" smtClean="0">
                <a:solidFill>
                  <a:schemeClr val="accent6">
                    <a:lumMod val="25000"/>
                  </a:schemeClr>
                </a:solidFill>
              </a:rPr>
              <a:t>  друзей  –   </a:t>
            </a:r>
            <a:r>
              <a:rPr lang="ru-RU" sz="2400" dirty="0" err="1" smtClean="0">
                <a:solidFill>
                  <a:schemeClr val="accent6">
                    <a:lumMod val="25000"/>
                  </a:schemeClr>
                </a:solidFill>
              </a:rPr>
              <a:t>при-мер-я-ть</a:t>
            </a:r>
            <a:r>
              <a:rPr lang="ru-RU" sz="2400" dirty="0" smtClean="0">
                <a:solidFill>
                  <a:schemeClr val="accent6">
                    <a:lumMod val="25000"/>
                  </a:schemeClr>
                </a:solidFill>
              </a:rPr>
              <a:t> костюм </a:t>
            </a:r>
            <a:br>
              <a:rPr lang="ru-RU" sz="2400" dirty="0" smtClean="0">
                <a:solidFill>
                  <a:schemeClr val="accent6">
                    <a:lumMod val="25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ru-RU" sz="2400" dirty="0"/>
          </a:p>
        </p:txBody>
      </p:sp>
      <p:pic>
        <p:nvPicPr>
          <p:cNvPr id="3" name="Рисунок 2" descr="Изображение 042.jpg"/>
          <p:cNvPicPr/>
          <p:nvPr/>
        </p:nvPicPr>
        <p:blipFill>
          <a:blip r:embed="rId3">
            <a:lum bright="10000"/>
          </a:blip>
          <a:srcRect l="51547" t="1395" r="12246" b="82016"/>
          <a:stretch>
            <a:fillRect/>
          </a:stretch>
        </p:blipFill>
        <p:spPr>
          <a:xfrm>
            <a:off x="928662" y="1571612"/>
            <a:ext cx="7215238" cy="3500462"/>
          </a:xfrm>
          <a:prstGeom prst="rect">
            <a:avLst/>
          </a:prstGeom>
        </p:spPr>
      </p:pic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</a:rPr>
              <a:t>Замените каждый фразеологизм глаголом- синонимом. Запишите эти глаголы и разберите их по составу.</a:t>
            </a:r>
            <a:br>
              <a:rPr lang="ru-RU" sz="27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Водить за нос.                    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Рассеиваться как дым.       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Надуть губы.                          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Прикусить язык.                    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Унести ноги.                           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Зарубить на носу.                 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Чесать язык.                          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Клевать носом.                      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Задавать стрекоча.                </a:t>
            </a:r>
          </a:p>
          <a:p>
            <a:pPr>
              <a:buNone/>
            </a:pP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  <a:latin typeface="Century Gothic" pitchFamily="34" charset="0"/>
              </a:rPr>
              <a:t>Проверка!</a:t>
            </a:r>
            <a:endParaRPr lang="ru-RU" b="1" dirty="0">
              <a:solidFill>
                <a:srgbClr val="00B050"/>
              </a:solidFill>
              <a:latin typeface="Century Gothic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928802"/>
            <a:ext cx="4040188" cy="419736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Водить за нос                    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Рассеиваться как дым       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Надуть губы                          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Прикусить язык                   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Унести ноги                           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Зарубить на носу                 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Чесать язык                          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Клевать носом                     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Задавать стрекоча              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3438" y="2000240"/>
            <a:ext cx="4041775" cy="4429155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--- </a:t>
            </a:r>
            <a:r>
              <a:rPr lang="ru-RU" sz="2600" dirty="0" smtClean="0">
                <a:solidFill>
                  <a:srgbClr val="C00000"/>
                </a:solidFill>
              </a:rPr>
              <a:t>запутывать, обманывать.</a:t>
            </a:r>
          </a:p>
          <a:p>
            <a:pPr>
              <a:buNone/>
            </a:pPr>
            <a:r>
              <a:rPr lang="ru-RU" sz="2600" dirty="0" smtClean="0">
                <a:solidFill>
                  <a:srgbClr val="C00000"/>
                </a:solidFill>
              </a:rPr>
              <a:t>--  исчезать.</a:t>
            </a:r>
          </a:p>
          <a:p>
            <a:pPr>
              <a:buNone/>
            </a:pPr>
            <a:r>
              <a:rPr lang="ru-RU" sz="2600" dirty="0" smtClean="0">
                <a:solidFill>
                  <a:srgbClr val="C00000"/>
                </a:solidFill>
              </a:rPr>
              <a:t>--  обидеться.</a:t>
            </a:r>
          </a:p>
          <a:p>
            <a:pPr>
              <a:buNone/>
            </a:pPr>
            <a:r>
              <a:rPr lang="ru-RU" sz="2600" dirty="0" smtClean="0">
                <a:solidFill>
                  <a:srgbClr val="C00000"/>
                </a:solidFill>
              </a:rPr>
              <a:t>--  замолчать.</a:t>
            </a:r>
          </a:p>
          <a:p>
            <a:pPr>
              <a:buNone/>
            </a:pPr>
            <a:r>
              <a:rPr lang="ru-RU" sz="2600" dirty="0" smtClean="0">
                <a:solidFill>
                  <a:srgbClr val="C00000"/>
                </a:solidFill>
              </a:rPr>
              <a:t>--  убежать.</a:t>
            </a:r>
          </a:p>
          <a:p>
            <a:pPr>
              <a:buNone/>
            </a:pPr>
            <a:r>
              <a:rPr lang="ru-RU" sz="2600" dirty="0" smtClean="0">
                <a:solidFill>
                  <a:srgbClr val="C00000"/>
                </a:solidFill>
              </a:rPr>
              <a:t>--  запомнить.</a:t>
            </a:r>
          </a:p>
          <a:p>
            <a:pPr>
              <a:buNone/>
            </a:pPr>
            <a:r>
              <a:rPr lang="ru-RU" sz="2600" dirty="0" smtClean="0">
                <a:solidFill>
                  <a:srgbClr val="C00000"/>
                </a:solidFill>
              </a:rPr>
              <a:t>--   болтать.</a:t>
            </a:r>
          </a:p>
          <a:p>
            <a:pPr>
              <a:buNone/>
            </a:pPr>
            <a:r>
              <a:rPr lang="ru-RU" sz="2600" dirty="0" smtClean="0">
                <a:solidFill>
                  <a:srgbClr val="C00000"/>
                </a:solidFill>
              </a:rPr>
              <a:t>--   дремать.</a:t>
            </a:r>
          </a:p>
          <a:p>
            <a:pPr>
              <a:buNone/>
            </a:pPr>
            <a:r>
              <a:rPr lang="ru-RU" sz="2600" dirty="0" smtClean="0">
                <a:solidFill>
                  <a:srgbClr val="C00000"/>
                </a:solidFill>
              </a:rPr>
              <a:t>--   убегать.</a:t>
            </a:r>
          </a:p>
          <a:p>
            <a:pPr>
              <a:buNone/>
            </a:pPr>
            <a:r>
              <a:rPr lang="ru-RU" sz="2600" dirty="0" smtClean="0">
                <a:solidFill>
                  <a:srgbClr val="C00000"/>
                </a:solidFill>
              </a:rPr>
              <a:t>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1785949"/>
          </a:xfrm>
        </p:spPr>
        <p:txBody>
          <a:bodyPr>
            <a:noAutofit/>
          </a:bodyPr>
          <a:lstStyle/>
          <a:p>
            <a:pPr algn="l"/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1.Спишите текст, употребляя каждый глагол в указанной форме. Выделите те морфемы, с помощью которых образуются данные формы.</a:t>
            </a:r>
            <a:b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2. Подчеркните глаголы совершенного вида.</a:t>
            </a:r>
            <a:b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3. Выразительно прочитайте записанное стихотворение </a:t>
            </a:r>
            <a:r>
              <a:rPr lang="ru-RU" sz="1600" dirty="0" err="1" smtClean="0">
                <a:solidFill>
                  <a:schemeClr val="accent2">
                    <a:lumMod val="50000"/>
                  </a:schemeClr>
                </a:solidFill>
              </a:rPr>
              <a:t>А.Майкова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. Докажите,  что  в нём использован приём олицетворения.(За образом цветка угадывается внутренний мир человека)</a:t>
            </a:r>
            <a:b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 </a:t>
            </a:r>
            <a:b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sz="1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3553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371600" y="1857365"/>
            <a:ext cx="7249613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Лилия.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От солнца лилия пугливо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Головкой  (</a:t>
            </a:r>
            <a:r>
              <a:rPr kumimoji="0" lang="ru-RU" sz="1800" b="0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прятаться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изъяв. н., наст.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вр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.)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Своей,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Всё ночи (</a:t>
            </a:r>
            <a:r>
              <a:rPr kumimoji="0" lang="ru-RU" sz="1800" b="0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ждать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изъяв. н., наст.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вр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.), всё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1800" b="0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ждать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изъяв. н., наст.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вр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.) тоскливо,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1800" b="0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Взойти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услов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н.) месяц поскорей.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Ах, этот месяц тихим светом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Её (</a:t>
            </a:r>
            <a:r>
              <a:rPr kumimoji="0" lang="ru-RU" sz="1800" b="0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пробудить: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изъяв. н., буд.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вр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.) ото сна,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 всем дыханьем, полным цветом,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 нему (</a:t>
            </a:r>
            <a:r>
              <a:rPr kumimoji="0" lang="ru-RU" sz="1800" b="0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запроситься: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изъяв. н., буд.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вр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.) она…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1800" b="0" i="1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Глядеть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:изъяв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н., наст.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вр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.), (</a:t>
            </a:r>
            <a:r>
              <a:rPr kumimoji="0" lang="ru-RU" sz="1800" b="0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гореть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изъяв. н., наст.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вр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.),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1800" b="0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томиться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изъяв. н., наст.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вр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.),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1800" b="0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блестеть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изъяв. н., наст.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вр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.)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И, все раскрывши лепестки,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1800" b="0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благоухать: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изъяв. н., наст.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вр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.)  и  (</a:t>
            </a:r>
            <a:r>
              <a:rPr kumimoji="0" lang="ru-RU" sz="1800" b="0" i="1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трепетатать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изъяв. н.,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наст.вр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.)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От упоенья и тоски.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1071569"/>
          </a:xfrm>
        </p:spPr>
        <p:txBody>
          <a:bodyPr/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Проверка!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142984"/>
            <a:ext cx="6400800" cy="4495816"/>
          </a:xfrm>
        </p:spPr>
        <p:txBody>
          <a:bodyPr>
            <a:noAutofit/>
          </a:bodyPr>
          <a:lstStyle/>
          <a:p>
            <a:pPr algn="l"/>
            <a:r>
              <a:rPr lang="ru-RU" sz="2400" b="1" dirty="0" smtClean="0">
                <a:solidFill>
                  <a:srgbClr val="7030A0"/>
                </a:solidFill>
              </a:rPr>
              <a:t>Лилия.</a:t>
            </a:r>
          </a:p>
          <a:p>
            <a:pPr algn="l"/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От солнца лилия пугливо</a:t>
            </a:r>
          </a:p>
          <a:p>
            <a:pPr algn="l"/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Головкой  прячется своей,</a:t>
            </a:r>
          </a:p>
          <a:p>
            <a:pPr algn="l"/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Всё ночи ждёт, </a:t>
            </a:r>
          </a:p>
          <a:p>
            <a:pPr algn="l"/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Всё ждёт тоскливо,</a:t>
            </a:r>
          </a:p>
          <a:p>
            <a:pPr algn="l"/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Взойдёт ли месяц поскорей.</a:t>
            </a:r>
          </a:p>
          <a:p>
            <a:pPr algn="l"/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Ах, этот месяц тихим светом</a:t>
            </a:r>
          </a:p>
          <a:p>
            <a:pPr algn="l"/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Её пробудит ото сна,</a:t>
            </a:r>
          </a:p>
          <a:p>
            <a:pPr algn="l"/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 всем дыханьем, полным цветом,</a:t>
            </a:r>
          </a:p>
          <a:p>
            <a:pPr algn="l"/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 нему запросится она…</a:t>
            </a:r>
          </a:p>
          <a:p>
            <a:pPr algn="l"/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глядит, горит, томится, блестит</a:t>
            </a:r>
          </a:p>
          <a:p>
            <a:pPr algn="l"/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И, все раскрывши лепестки,</a:t>
            </a:r>
          </a:p>
          <a:p>
            <a:pPr algn="l"/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благоухает и трепещет</a:t>
            </a:r>
          </a:p>
          <a:p>
            <a:pPr algn="l"/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От упоенья и тоски.</a:t>
            </a:r>
          </a:p>
          <a:p>
            <a:pPr algn="l"/>
            <a:endParaRPr lang="ru-RU" sz="2000" dirty="0" smtClean="0">
              <a:solidFill>
                <a:schemeClr val="accent6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14356"/>
            <a:ext cx="7772400" cy="1214446"/>
          </a:xfrm>
        </p:spPr>
        <p:txBody>
          <a:bodyPr>
            <a:normAutofit fontScale="90000"/>
          </a:bodyPr>
          <a:lstStyle/>
          <a:p>
            <a:pPr lvl="0"/>
            <a:r>
              <a:rPr lang="ru-RU" sz="2200" dirty="0" smtClean="0">
                <a:solidFill>
                  <a:srgbClr val="00B050"/>
                </a:solidFill>
              </a:rPr>
              <a:t>Проведём эксперимент.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1.Прочитайте текст. В чём его необычность? Как вам кажется, о чём этот текст?</a:t>
            </a:r>
            <a:b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25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42911" y="1285874"/>
            <a:ext cx="7929618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Пуськи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бятые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Сяпала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Калуша по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напушке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увазила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бутявку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волит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---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Калушата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калушатоки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!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Бутявка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!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Калушата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присяпали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бутявку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стрямкали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подудонились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А Калуша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волит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---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Оее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?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оее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!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Бутявка-то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некузявая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!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Калушата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бутявку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вычучили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Бутявка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вздребезнулась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сопритюкнулась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усяпала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напушки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 Калуша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волит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---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Бутявок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трямкают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Бутявки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дюбые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зюмо-зюмо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некузявые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От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бутявок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дудонятся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бутявка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волит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за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напушкой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--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Калушата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подудонилась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!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Калушата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подудонились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!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Зюмо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некузявые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!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Пуськи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бятые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!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(Л. Петрушевская)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2428892"/>
          </a:xfrm>
        </p:spPr>
        <p:txBody>
          <a:bodyPr>
            <a:noAutofit/>
          </a:bodyPr>
          <a:lstStyle/>
          <a:p>
            <a:pPr algn="l"/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                                  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                                  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Задание к тексту.</a:t>
            </a:r>
            <a:b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2. Выпишите из текста слова, которые по языковым признакам соотносимы с глаголами, определите их морфологические признаки.</a:t>
            </a:r>
            <a:b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3.Спишите выделенные предложения и разберите их по членам.</a:t>
            </a:r>
            <a:b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Установите, с какими частями речи соотносимы «искусственные» слова.</a:t>
            </a:r>
            <a:b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4.Ещё раз прочитайте текст и нарисуйте к нему иллюстрации.</a:t>
            </a:r>
            <a:b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 </a:t>
            </a:r>
            <a:b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00042"/>
            <a:ext cx="7772400" cy="2286016"/>
          </a:xfrm>
        </p:spPr>
        <p:txBody>
          <a:bodyPr>
            <a:normAutofit fontScale="90000"/>
          </a:bodyPr>
          <a:lstStyle/>
          <a:p>
            <a:pPr algn="l"/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Д/</a:t>
            </a:r>
            <a:r>
              <a:rPr lang="ru-RU" sz="3600" dirty="0" err="1" smtClean="0">
                <a:solidFill>
                  <a:schemeClr val="accent6">
                    <a:lumMod val="50000"/>
                  </a:schemeClr>
                </a:solidFill>
              </a:rPr>
              <a:t>з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.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1. Используя схему, составьте предложения, содержащие вопрос или просьбу к незнакомому человеку.</a:t>
            </a:r>
            <a:b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Не забудьте употребить этикетные слова.</a:t>
            </a:r>
            <a:b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С каких слов должен начать фразу ваш собеседник?</a:t>
            </a:r>
            <a:b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2.Определите, какие морфологические признаки являются одинаковыми для всех глаголов в схеме (вид, переходность – непереходность, возвратность – невозвратность, спряжение, грамматическая форма)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 </a:t>
            </a:r>
            <a:b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 </a:t>
            </a:r>
            <a:b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 </a:t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643182"/>
            <a:ext cx="6400800" cy="2995618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                                                  </a:t>
            </a:r>
          </a:p>
          <a:p>
            <a:r>
              <a:rPr lang="ru-RU" dirty="0" smtClean="0"/>
              <a:t>                                                 </a:t>
            </a:r>
            <a:r>
              <a:rPr lang="ru-RU" sz="3300" dirty="0" smtClean="0">
                <a:solidFill>
                  <a:schemeClr val="accent6">
                    <a:lumMod val="50000"/>
                  </a:schemeClr>
                </a:solidFill>
              </a:rPr>
              <a:t>спросить</a:t>
            </a:r>
          </a:p>
          <a:p>
            <a:r>
              <a:rPr lang="ru-RU" sz="3300" dirty="0" smtClean="0">
                <a:solidFill>
                  <a:schemeClr val="accent6">
                    <a:lumMod val="50000"/>
                  </a:schemeClr>
                </a:solidFill>
              </a:rPr>
              <a:t>	                                  узнать….</a:t>
            </a:r>
          </a:p>
          <a:p>
            <a:r>
              <a:rPr lang="ru-RU" sz="3300" dirty="0" smtClean="0">
                <a:solidFill>
                  <a:schemeClr val="accent6">
                    <a:lumMod val="50000"/>
                  </a:schemeClr>
                </a:solidFill>
              </a:rPr>
              <a:t>	                                                   получить справку…</a:t>
            </a:r>
          </a:p>
          <a:p>
            <a:r>
              <a:rPr lang="ru-RU" sz="3300" dirty="0" smtClean="0">
                <a:solidFill>
                  <a:schemeClr val="accent6">
                    <a:lumMod val="50000"/>
                  </a:schemeClr>
                </a:solidFill>
              </a:rPr>
              <a:t> Извините, можно мне   --                  задать вопрос…</a:t>
            </a:r>
          </a:p>
          <a:p>
            <a:r>
              <a:rPr lang="ru-RU" sz="3300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  выяснить…</a:t>
            </a:r>
          </a:p>
          <a:p>
            <a:r>
              <a:rPr lang="ru-RU" sz="3300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уточнить…</a:t>
            </a:r>
          </a:p>
          <a:p>
            <a:r>
              <a:rPr lang="ru-RU" sz="3300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                 поинтересоваться…</a:t>
            </a:r>
          </a:p>
          <a:p>
            <a:r>
              <a:rPr lang="ru-RU" sz="3300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   попросить…</a:t>
            </a:r>
          </a:p>
          <a:p>
            <a:r>
              <a:rPr lang="ru-RU" sz="3300" dirty="0" smtClean="0"/>
              <a:t> </a:t>
            </a:r>
            <a:endParaRPr lang="ru-RU" sz="33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 flipH="1" flipV="1">
            <a:off x="3715935" y="3999313"/>
            <a:ext cx="199947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4714876" y="3000372"/>
            <a:ext cx="71438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643438" y="5000636"/>
            <a:ext cx="85725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4714876" y="3357562"/>
            <a:ext cx="71438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714876" y="3571876"/>
            <a:ext cx="71438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714876" y="3857628"/>
            <a:ext cx="71438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4714876" y="4214818"/>
            <a:ext cx="71438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4714876" y="4500570"/>
            <a:ext cx="71438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4714876" y="4786322"/>
            <a:ext cx="7858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 fontScale="90000"/>
          </a:bodyPr>
          <a:lstStyle/>
          <a:p>
            <a:pPr lvl="0" algn="l"/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2200" b="1" dirty="0" smtClean="0">
                <a:solidFill>
                  <a:schemeClr val="accent6">
                    <a:lumMod val="50000"/>
                  </a:schemeClr>
                </a:solidFill>
              </a:rPr>
              <a:t>Задание.</a:t>
            </a:r>
            <a:r>
              <a:rPr lang="ru-RU" sz="2200" dirty="0" smtClean="0">
                <a:solidFill>
                  <a:schemeClr val="accent6">
                    <a:lumMod val="50000"/>
                  </a:schemeClr>
                </a:solidFill>
              </a:rPr>
              <a:t>   </a:t>
            </a:r>
            <a:r>
              <a:rPr lang="ru-RU" sz="2000" i="1" dirty="0" smtClean="0">
                <a:solidFill>
                  <a:schemeClr val="accent1">
                    <a:lumMod val="75000"/>
                  </a:schemeClr>
                </a:solidFill>
              </a:rPr>
              <a:t>Выразительно прочитайте стихотворение. Какое время года описано в нём?  Какие  чувства вызывает у вас этот текст? Озаглавьте его.</a:t>
            </a:r>
            <a:br>
              <a:rPr lang="ru-RU" sz="2000" i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i="1" dirty="0" smtClean="0">
                <a:solidFill>
                  <a:schemeClr val="accent1">
                    <a:lumMod val="75000"/>
                  </a:schemeClr>
                </a:solidFill>
              </a:rPr>
              <a:t>Прочитайте глаголы. Определите, какова роль слов этой части речи в данном описании. Сделайте вывод.</a:t>
            </a: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000" i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</a:rPr>
              <a:t> </a:t>
            </a: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2200" dirty="0" smtClean="0">
                <a:solidFill>
                  <a:schemeClr val="accent6">
                    <a:lumMod val="25000"/>
                  </a:schemeClr>
                </a:solidFill>
              </a:rPr>
              <a:t>Гаснет вечер, даль синеет.</a:t>
            </a:r>
            <a:br>
              <a:rPr lang="ru-RU" sz="2200" dirty="0" smtClean="0">
                <a:solidFill>
                  <a:schemeClr val="accent6">
                    <a:lumMod val="25000"/>
                  </a:schemeClr>
                </a:solidFill>
              </a:rPr>
            </a:br>
            <a:r>
              <a:rPr lang="ru-RU" sz="2200" dirty="0" smtClean="0">
                <a:solidFill>
                  <a:schemeClr val="accent6">
                    <a:lumMod val="25000"/>
                  </a:schemeClr>
                </a:solidFill>
              </a:rPr>
              <a:t>Солнышко садится,</a:t>
            </a:r>
            <a:br>
              <a:rPr lang="ru-RU" sz="2200" dirty="0" smtClean="0">
                <a:solidFill>
                  <a:schemeClr val="accent6">
                    <a:lumMod val="25000"/>
                  </a:schemeClr>
                </a:solidFill>
              </a:rPr>
            </a:br>
            <a:r>
              <a:rPr lang="ru-RU" sz="2200" dirty="0" smtClean="0">
                <a:solidFill>
                  <a:schemeClr val="accent6">
                    <a:lumMod val="25000"/>
                  </a:schemeClr>
                </a:solidFill>
              </a:rPr>
              <a:t>Степь да степь кругом – и всюду              </a:t>
            </a:r>
            <a:br>
              <a:rPr lang="ru-RU" sz="2200" dirty="0" smtClean="0">
                <a:solidFill>
                  <a:schemeClr val="accent6">
                    <a:lumMod val="25000"/>
                  </a:schemeClr>
                </a:solidFill>
              </a:rPr>
            </a:br>
            <a:r>
              <a:rPr lang="ru-RU" sz="2200" dirty="0" smtClean="0">
                <a:solidFill>
                  <a:schemeClr val="accent6">
                    <a:lumMod val="25000"/>
                  </a:schemeClr>
                </a:solidFill>
              </a:rPr>
              <a:t>Нива колосится!</a:t>
            </a:r>
            <a:br>
              <a:rPr lang="ru-RU" sz="2200" dirty="0" smtClean="0">
                <a:solidFill>
                  <a:schemeClr val="accent6">
                    <a:lumMod val="25000"/>
                  </a:schemeClr>
                </a:solidFill>
              </a:rPr>
            </a:br>
            <a:r>
              <a:rPr lang="ru-RU" sz="2200" dirty="0" smtClean="0">
                <a:solidFill>
                  <a:schemeClr val="accent6">
                    <a:lumMod val="25000"/>
                  </a:schemeClr>
                </a:solidFill>
              </a:rPr>
              <a:t>Пахнет мёдом, зацветает </a:t>
            </a:r>
            <a:br>
              <a:rPr lang="ru-RU" sz="2200" dirty="0" smtClean="0">
                <a:solidFill>
                  <a:schemeClr val="accent6">
                    <a:lumMod val="25000"/>
                  </a:schemeClr>
                </a:solidFill>
              </a:rPr>
            </a:br>
            <a:r>
              <a:rPr lang="ru-RU" sz="2200" dirty="0" smtClean="0">
                <a:solidFill>
                  <a:schemeClr val="accent6">
                    <a:lumMod val="25000"/>
                  </a:schemeClr>
                </a:solidFill>
              </a:rPr>
              <a:t>Белая гречиха…</a:t>
            </a:r>
            <a:br>
              <a:rPr lang="ru-RU" sz="2200" dirty="0" smtClean="0">
                <a:solidFill>
                  <a:schemeClr val="accent6">
                    <a:lumMod val="25000"/>
                  </a:schemeClr>
                </a:solidFill>
              </a:rPr>
            </a:br>
            <a:r>
              <a:rPr lang="ru-RU" sz="2200" dirty="0" smtClean="0">
                <a:solidFill>
                  <a:schemeClr val="accent6">
                    <a:lumMod val="25000"/>
                  </a:schemeClr>
                </a:solidFill>
              </a:rPr>
              <a:t>Звон к вечерне из деревни</a:t>
            </a:r>
            <a:br>
              <a:rPr lang="ru-RU" sz="2200" dirty="0" smtClean="0">
                <a:solidFill>
                  <a:schemeClr val="accent6">
                    <a:lumMod val="25000"/>
                  </a:schemeClr>
                </a:solidFill>
              </a:rPr>
            </a:br>
            <a:r>
              <a:rPr lang="ru-RU" sz="2200" dirty="0" smtClean="0">
                <a:solidFill>
                  <a:schemeClr val="accent6">
                    <a:lumMod val="25000"/>
                  </a:schemeClr>
                </a:solidFill>
              </a:rPr>
              <a:t>Долетает тихо…</a:t>
            </a:r>
            <a:br>
              <a:rPr lang="ru-RU" sz="2200" dirty="0" smtClean="0">
                <a:solidFill>
                  <a:schemeClr val="accent6">
                    <a:lumMod val="25000"/>
                  </a:schemeClr>
                </a:solidFill>
              </a:rPr>
            </a:br>
            <a:r>
              <a:rPr lang="ru-RU" sz="2200" dirty="0" smtClean="0">
                <a:solidFill>
                  <a:schemeClr val="accent6">
                    <a:lumMod val="25000"/>
                  </a:schemeClr>
                </a:solidFill>
              </a:rPr>
              <a:t>А вдали кукушка в роще</a:t>
            </a:r>
            <a:br>
              <a:rPr lang="ru-RU" sz="2200" dirty="0" smtClean="0">
                <a:solidFill>
                  <a:schemeClr val="accent6">
                    <a:lumMod val="25000"/>
                  </a:schemeClr>
                </a:solidFill>
              </a:rPr>
            </a:br>
            <a:r>
              <a:rPr lang="ru-RU" sz="2200" dirty="0" smtClean="0">
                <a:solidFill>
                  <a:schemeClr val="accent6">
                    <a:lumMod val="25000"/>
                  </a:schemeClr>
                </a:solidFill>
              </a:rPr>
              <a:t>Медленно кукует…</a:t>
            </a:r>
            <a:br>
              <a:rPr lang="ru-RU" sz="2200" dirty="0" smtClean="0">
                <a:solidFill>
                  <a:schemeClr val="accent6">
                    <a:lumMod val="25000"/>
                  </a:schemeClr>
                </a:solidFill>
              </a:rPr>
            </a:br>
            <a:r>
              <a:rPr lang="ru-RU" sz="2200" dirty="0" smtClean="0">
                <a:solidFill>
                  <a:schemeClr val="accent6">
                    <a:lumMod val="25000"/>
                  </a:schemeClr>
                </a:solidFill>
              </a:rPr>
              <a:t>Счастлив тот, кто на работе</a:t>
            </a:r>
            <a:br>
              <a:rPr lang="ru-RU" sz="2200" dirty="0" smtClean="0">
                <a:solidFill>
                  <a:schemeClr val="accent6">
                    <a:lumMod val="25000"/>
                  </a:schemeClr>
                </a:solidFill>
              </a:rPr>
            </a:br>
            <a:r>
              <a:rPr lang="ru-RU" sz="2200" dirty="0" smtClean="0">
                <a:solidFill>
                  <a:schemeClr val="accent6">
                    <a:lumMod val="25000"/>
                  </a:schemeClr>
                </a:solidFill>
              </a:rPr>
              <a:t>В поле заночует!</a:t>
            </a:r>
            <a:br>
              <a:rPr lang="ru-RU" sz="2200" dirty="0" smtClean="0">
                <a:solidFill>
                  <a:schemeClr val="accent6">
                    <a:lumMod val="25000"/>
                  </a:schemeClr>
                </a:solidFill>
              </a:rPr>
            </a:br>
            <a:r>
              <a:rPr lang="ru-RU" sz="2200" dirty="0" smtClean="0">
                <a:solidFill>
                  <a:schemeClr val="accent6">
                    <a:lumMod val="25000"/>
                  </a:schemeClr>
                </a:solidFill>
              </a:rPr>
              <a:t>           (и.Бунин)</a:t>
            </a:r>
            <a:endParaRPr lang="ru-RU" sz="2200" dirty="0">
              <a:solidFill>
                <a:schemeClr val="accent6">
                  <a:lumMod val="25000"/>
                </a:schemeClr>
              </a:solidFill>
            </a:endParaRPr>
          </a:p>
        </p:txBody>
      </p:sp>
      <p:pic>
        <p:nvPicPr>
          <p:cNvPr id="3" name="Рисунок 2" descr="Изображение 050.jpg"/>
          <p:cNvPicPr/>
          <p:nvPr/>
        </p:nvPicPr>
        <p:blipFill>
          <a:blip r:embed="rId3"/>
          <a:srcRect l="20171" t="12093" r="8207" b="33643"/>
          <a:stretch>
            <a:fillRect/>
          </a:stretch>
        </p:blipFill>
        <p:spPr>
          <a:xfrm>
            <a:off x="4357686" y="1857364"/>
            <a:ext cx="4214841" cy="4214842"/>
          </a:xfrm>
          <a:prstGeom prst="rect">
            <a:avLst/>
          </a:prstGeom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714379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>Глагол - необыкновенная часть речи. </a:t>
            </a:r>
            <a:endParaRPr lang="ru-RU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928670"/>
            <a:ext cx="6400800" cy="4710130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Необыкновенна она уже своим названием. Слово глагол заимствовано из старославянского языка, где оно имело значение «слово, речь», и в этом значении встречается в поэзии А.С.Пушкина, А.Плещеева, А. Толстого, Н.Огарёва.</a:t>
            </a: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Известны пушкинские строки из стихотворения «Пророк»:</a:t>
            </a: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Восстань, пророк, и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виждь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внемли,</a:t>
            </a: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Исполнись волею моей,</a:t>
            </a: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И, обходя моря и земли,</a:t>
            </a: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Глаголом жги сердца людей.</a:t>
            </a:r>
          </a:p>
          <a:p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Необыкновенна эта часть речи и тем, что обозначает действие, о чём восхищённо сказал писатель А.Югов: </a:t>
            </a:r>
          </a:p>
          <a:p>
            <a:endParaRPr lang="ru-RU" dirty="0" smtClean="0"/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«Глагол- самая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огнепышущая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, 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самая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живая часть речи. </a:t>
            </a: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В глаголе струится самая свежая, артериальная кровь языка. Да ведь и назначение глагола- выражать само действие!»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54692"/>
          </a:xfrm>
        </p:spPr>
        <p:txBody>
          <a:bodyPr>
            <a:normAutofit/>
          </a:bodyPr>
          <a:lstStyle/>
          <a:p>
            <a:pPr algn="l"/>
            <a:r>
              <a:rPr lang="ru-RU" sz="2000" dirty="0" smtClean="0">
                <a:solidFill>
                  <a:schemeClr val="accent6">
                    <a:lumMod val="25000"/>
                  </a:schemeClr>
                </a:solidFill>
              </a:rPr>
              <a:t>       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Глагол обладает огромным потенциалом для выражения бесчисленных действий, сопровождающих человека, и разнообразных аспектов его деятельности (трудовой, социальной, экономической, научной, общественной, политической, культурной и т. д.)</a:t>
            </a:r>
            <a:b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2000" dirty="0" smtClean="0">
                <a:solidFill>
                  <a:schemeClr val="accent6">
                    <a:lumMod val="25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6">
                    <a:lumMod val="25000"/>
                  </a:schemeClr>
                </a:solidFill>
              </a:rPr>
            </a:br>
            <a:r>
              <a:rPr lang="ru-RU" sz="2000" dirty="0" smtClean="0">
                <a:solidFill>
                  <a:schemeClr val="accent6">
                    <a:lumMod val="25000"/>
                  </a:schemeClr>
                </a:solidFill>
              </a:rPr>
              <a:t>         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По частоте употребления глагол занимает второе место (после существительных). </a:t>
            </a:r>
            <a:r>
              <a:rPr lang="ru-RU" sz="2000" dirty="0" smtClean="0">
                <a:solidFill>
                  <a:schemeClr val="accent6">
                    <a:lumMod val="25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6">
                    <a:lumMod val="25000"/>
                  </a:schemeClr>
                </a:solidFill>
              </a:rPr>
            </a:b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В общий частотный список из 9 тысяч слов входит 2500 глаголов. </a:t>
            </a:r>
            <a:r>
              <a:rPr lang="ru-RU" sz="2000" dirty="0" smtClean="0">
                <a:solidFill>
                  <a:schemeClr val="accent6">
                    <a:lumMod val="25000"/>
                  </a:schemeClr>
                </a:solidFill>
              </a:rPr>
              <a:t>Самыми 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частотными являются:  быть, мочь, сказать, говорить, знать, стать, видеть, хотеть, видать, думать, работать, любить и т.д..</a:t>
            </a:r>
            <a:b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Нужно отметить ещё одну особенность, резко отличающую глагол от имени существительного: он обладает вдвое большим количеством грамматических признаков.</a:t>
            </a:r>
            <a:b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  <a:b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Морфологический разбор глагола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en-US" sz="1600" b="1" dirty="0" smtClean="0"/>
              <a:t>I </a:t>
            </a:r>
            <a:r>
              <a:rPr lang="ru-RU" sz="1600" b="1" dirty="0" smtClean="0"/>
              <a:t>. Часть речи. </a:t>
            </a:r>
            <a:r>
              <a:rPr lang="ru-RU" sz="1600" i="1" dirty="0" smtClean="0"/>
              <a:t>Общее грамматическое значение.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en-US" sz="1600" b="1" dirty="0" smtClean="0"/>
              <a:t>II</a:t>
            </a:r>
            <a:r>
              <a:rPr lang="ru-RU" sz="1600" b="1" dirty="0" smtClean="0"/>
              <a:t>. Морфологические признаки: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i="1" dirty="0" smtClean="0"/>
              <a:t>Начальная форма</a:t>
            </a:r>
            <a:r>
              <a:rPr lang="ru-RU" sz="1600" dirty="0" smtClean="0"/>
              <a:t> (неопределённая форма = инфинитив).</a:t>
            </a:r>
            <a:br>
              <a:rPr lang="ru-RU" sz="1600" dirty="0" smtClean="0"/>
            </a:br>
            <a:r>
              <a:rPr lang="ru-RU" sz="1600" i="1" dirty="0" smtClean="0"/>
              <a:t>Постоянные признаки: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а) вид;</a:t>
            </a:r>
            <a:br>
              <a:rPr lang="ru-RU" sz="1600" dirty="0" smtClean="0"/>
            </a:br>
            <a:r>
              <a:rPr lang="ru-RU" sz="1600" dirty="0" smtClean="0"/>
              <a:t>б) переходность;</a:t>
            </a:r>
            <a:br>
              <a:rPr lang="ru-RU" sz="1600" dirty="0" smtClean="0"/>
            </a:br>
            <a:r>
              <a:rPr lang="ru-RU" sz="1600" dirty="0" smtClean="0"/>
              <a:t>в) возвратность (возвратный или невозвратный);</a:t>
            </a:r>
            <a:br>
              <a:rPr lang="ru-RU" sz="1600" dirty="0" smtClean="0"/>
            </a:br>
            <a:r>
              <a:rPr lang="ru-RU" sz="1600" dirty="0" smtClean="0"/>
              <a:t>г) спряжение.</a:t>
            </a:r>
            <a:br>
              <a:rPr lang="ru-RU" sz="1600" dirty="0" smtClean="0"/>
            </a:br>
            <a:r>
              <a:rPr lang="ru-RU" sz="1600" dirty="0" smtClean="0"/>
              <a:t>                      3</a:t>
            </a:r>
            <a:r>
              <a:rPr lang="ru-RU" sz="1600" i="1" dirty="0" smtClean="0"/>
              <a:t>. Непостоянные признаки: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b="1" dirty="0" smtClean="0"/>
              <a:t>наклонение</a:t>
            </a:r>
            <a:br>
              <a:rPr lang="ru-RU" sz="1600" b="1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en-US" sz="1600" b="1" dirty="0" smtClean="0"/>
              <a:t>III </a:t>
            </a:r>
            <a:r>
              <a:rPr lang="ru-RU" sz="1600" b="1" dirty="0" smtClean="0"/>
              <a:t>.Синтаксическая роль в предложении.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071538" y="2928934"/>
          <a:ext cx="6929485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4033"/>
                <a:gridCol w="2327726"/>
                <a:gridCol w="2327726"/>
              </a:tblGrid>
              <a:tr h="342902">
                <a:tc>
                  <a:txBody>
                    <a:bodyPr/>
                    <a:lstStyle/>
                    <a:p>
                      <a:r>
                        <a:rPr lang="ru-RU" dirty="0" smtClean="0"/>
                        <a:t>Изъявительное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условное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повелительное</a:t>
                      </a:r>
                      <a:endParaRPr lang="ru-RU" dirty="0"/>
                    </a:p>
                  </a:txBody>
                  <a:tcPr/>
                </a:tc>
              </a:tr>
              <a:tr h="2657494">
                <a:tc>
                  <a:txBody>
                    <a:bodyPr/>
                    <a:lstStyle/>
                    <a:p>
                      <a:r>
                        <a:rPr lang="ru-RU" dirty="0" smtClean="0"/>
                        <a:t>Время</a:t>
                      </a:r>
                    </a:p>
                    <a:p>
                      <a:r>
                        <a:rPr lang="ru-RU" dirty="0" smtClean="0"/>
                        <a:t>      </a:t>
                      </a:r>
                    </a:p>
                    <a:p>
                      <a:r>
                        <a:rPr lang="ru-RU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Настоящее </a:t>
                      </a:r>
                      <a:r>
                        <a:rPr lang="ru-RU" dirty="0" smtClean="0"/>
                        <a:t>(число, лицо)</a:t>
                      </a:r>
                    </a:p>
                    <a:p>
                      <a:r>
                        <a:rPr lang="ru-RU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Будущее</a:t>
                      </a:r>
                    </a:p>
                    <a:p>
                      <a:r>
                        <a:rPr lang="ru-RU" dirty="0" smtClean="0"/>
                        <a:t>( число, лицо)</a:t>
                      </a:r>
                    </a:p>
                    <a:p>
                      <a:r>
                        <a:rPr lang="ru-RU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Прошедшее</a:t>
                      </a:r>
                    </a:p>
                    <a:p>
                      <a:r>
                        <a:rPr lang="ru-RU" dirty="0" smtClean="0"/>
                        <a:t>(число, </a:t>
                      </a:r>
                    </a:p>
                    <a:p>
                      <a:r>
                        <a:rPr lang="ru-RU" dirty="0" smtClean="0"/>
                        <a:t>род (в ед.ч.)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Число</a:t>
                      </a:r>
                    </a:p>
                    <a:p>
                      <a:pPr algn="ctr"/>
                      <a:r>
                        <a:rPr lang="ru-RU" dirty="0" smtClean="0"/>
                        <a:t>Род (в ед.ч.)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Число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" name="Прямая со стрелкой 4"/>
          <p:cNvCxnSpPr/>
          <p:nvPr/>
        </p:nvCxnSpPr>
        <p:spPr>
          <a:xfrm rot="5400000">
            <a:off x="1392215" y="3821909"/>
            <a:ext cx="357984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1571635"/>
          </a:xfrm>
        </p:spPr>
        <p:txBody>
          <a:bodyPr>
            <a:normAutofit fontScale="90000"/>
          </a:bodyPr>
          <a:lstStyle/>
          <a:p>
            <a:pPr lvl="0" algn="l"/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Задание.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Спишите, вставляя пропущенные буквы и знаки препинания.</a:t>
            </a:r>
            <a:b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Выразительно прочитайте текст, определите тему, главную мысль. </a:t>
            </a:r>
            <a:b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Озаглавьте  текст.</a:t>
            </a:r>
            <a:b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Разберите по составу глаголы, определите их морфологические признаки (смотри схему). В форме какого времени употреблены глаголы? С какой целью, по-вашему, используется форма будущего времени?</a:t>
            </a:r>
            <a:b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  <a:b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143116"/>
            <a:ext cx="6400800" cy="3495684"/>
          </a:xfrm>
        </p:spPr>
        <p:txBody>
          <a:bodyPr>
            <a:noAutofit/>
          </a:bodyPr>
          <a:lstStyle/>
          <a:p>
            <a:pPr algn="l"/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Я очень люблю эти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пр_стые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цветы ---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в_сёлые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к_л_кольчики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Выйд_шь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из леса на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з_росший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высок_й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травой луг и от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рад_сти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ахн_шь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 столько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кр_суется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всев_зможных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цветов,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п_хожих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на праздничный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х_ровод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По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вс_му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зелёному лугу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б_леют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р_машки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ж_елтеют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одуванч_ки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цветёт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мыш_ный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г_рошек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А выше всех, всех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в_селее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---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л_ловые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к_л_кольчики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От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лё_кого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дыхания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тёпл_го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летн_го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в_терка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колыш_тся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клан_ются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зв_нят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к_л_кольчики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радос_но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приве_ствуя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гостя.</a:t>
            </a:r>
          </a:p>
          <a:p>
            <a:pPr algn="l"/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Всё лето цветут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зв_нят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к_л_кольчики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зн_комые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и милые цветы лугов и нашего леса.</a:t>
            </a:r>
          </a:p>
          <a:p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              (И. Соколов – Микитов)</a:t>
            </a:r>
            <a:endParaRPr lang="ru-RU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0"/>
            <a:ext cx="7772400" cy="1285884"/>
          </a:xfrm>
        </p:spPr>
        <p:txBody>
          <a:bodyPr>
            <a:normAutofit fontScale="90000"/>
          </a:bodyPr>
          <a:lstStyle/>
          <a:p>
            <a:pPr lvl="0" algn="l"/>
            <a:r>
              <a:rPr lang="ru-RU" sz="3100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                       Учимся писать</a:t>
            </a:r>
            <a:r>
              <a:rPr lang="ru-RU" sz="3100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Рассмотрите картинки и напишите рассказ на тему «Собиратель автографов».</a:t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Подчеркните глаголы и определите их роль в тексте.</a:t>
            </a:r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2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</a:rPr>
              <a:t> </a:t>
            </a:r>
            <a:r>
              <a:rPr lang="ru-RU" sz="2200" dirty="0" smtClean="0"/>
              <a:t/>
            </a:r>
            <a:br>
              <a:rPr lang="ru-RU" sz="2200" dirty="0" smtClean="0"/>
            </a:br>
            <a:endParaRPr lang="ru-RU" sz="2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928802"/>
            <a:ext cx="6400800" cy="370999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Изображение 041.jpg"/>
          <p:cNvPicPr/>
          <p:nvPr/>
        </p:nvPicPr>
        <p:blipFill>
          <a:blip r:embed="rId3">
            <a:lum bright="10000"/>
          </a:blip>
          <a:srcRect l="39808" t="11318" b="55504"/>
          <a:stretch>
            <a:fillRect/>
          </a:stretch>
        </p:blipFill>
        <p:spPr>
          <a:xfrm>
            <a:off x="857224" y="1928802"/>
            <a:ext cx="7500989" cy="4071966"/>
          </a:xfrm>
          <a:prstGeom prst="rect">
            <a:avLst/>
          </a:prstGeom>
        </p:spPr>
      </p:pic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54626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Омофоны</a:t>
            </a:r>
            <a:r>
              <a:rPr lang="ru-RU" sz="3600" b="1" dirty="0" smtClean="0"/>
              <a:t> </a:t>
            </a:r>
            <a:r>
              <a:rPr lang="ru-RU" sz="3600" b="1" dirty="0" smtClean="0">
                <a:solidFill>
                  <a:schemeClr val="accent6">
                    <a:lumMod val="25000"/>
                  </a:schemeClr>
                </a:solidFill>
              </a:rPr>
              <a:t>- </a:t>
            </a:r>
            <a:r>
              <a:rPr lang="ru-RU" sz="3600" i="1" dirty="0" smtClean="0">
                <a:solidFill>
                  <a:schemeClr val="accent6">
                    <a:lumMod val="25000"/>
                  </a:schemeClr>
                </a:solidFill>
              </a:rPr>
              <a:t>это слова, одинаково звучащие, но имеющие разное написание.</a:t>
            </a:r>
            <a:br>
              <a:rPr lang="ru-RU" sz="3600" i="1" dirty="0" smtClean="0">
                <a:solidFill>
                  <a:schemeClr val="accent6">
                    <a:lumMod val="25000"/>
                  </a:schemeClr>
                </a:solidFill>
              </a:rPr>
            </a:br>
            <a:r>
              <a:rPr lang="ru-RU" sz="3600" i="1" dirty="0" smtClean="0"/>
              <a:t/>
            </a:r>
            <a:br>
              <a:rPr lang="ru-RU" sz="3600" i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(</a:t>
            </a:r>
            <a:r>
              <a:rPr lang="ru-RU" sz="3100" b="1" dirty="0" smtClean="0">
                <a:solidFill>
                  <a:srgbClr val="C00000"/>
                </a:solidFill>
              </a:rPr>
              <a:t>роман</a:t>
            </a:r>
            <a:r>
              <a:rPr lang="ru-RU" sz="3100" b="1" dirty="0" smtClean="0"/>
              <a:t> </a:t>
            </a: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</a:rPr>
              <a:t>– жанр произведения</a:t>
            </a:r>
            <a:r>
              <a:rPr lang="ru-RU" sz="2000" b="1" dirty="0" smtClean="0"/>
              <a:t>,    </a:t>
            </a:r>
            <a:r>
              <a:rPr lang="ru-RU" sz="3100" b="1" dirty="0" smtClean="0">
                <a:solidFill>
                  <a:srgbClr val="C00000"/>
                </a:solidFill>
              </a:rPr>
              <a:t>Роман </a:t>
            </a:r>
            <a:r>
              <a:rPr lang="ru-RU" sz="3100" i="1" dirty="0" smtClean="0">
                <a:solidFill>
                  <a:schemeClr val="bg2">
                    <a:lumMod val="25000"/>
                  </a:schemeClr>
                </a:solidFill>
              </a:rPr>
              <a:t>–</a:t>
            </a: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</a:rPr>
              <a:t> имя собственное</a:t>
            </a:r>
            <a:r>
              <a:rPr lang="ru-RU" sz="2000" b="1" dirty="0" smtClean="0"/>
              <a:t>)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Рассмотрите рисунки и определите, значение каких глаголов- омофонов в них обыгрывается.</a:t>
            </a:r>
            <a:b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dirty="0" smtClean="0">
                <a:solidFill>
                  <a:schemeClr val="accent6">
                    <a:lumMod val="2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6">
                    <a:lumMod val="25000"/>
                  </a:schemeClr>
                </a:solidFill>
              </a:rPr>
            </a:br>
            <a:r>
              <a:rPr lang="ru-RU" sz="2400" dirty="0" smtClean="0">
                <a:solidFill>
                  <a:schemeClr val="accent6">
                    <a:lumMod val="2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6">
                    <a:lumMod val="25000"/>
                  </a:schemeClr>
                </a:solidFill>
              </a:rPr>
            </a:br>
            <a:r>
              <a:rPr lang="ru-RU" sz="2400" dirty="0" smtClean="0">
                <a:solidFill>
                  <a:schemeClr val="accent6">
                    <a:lumMod val="2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6">
                    <a:lumMod val="25000"/>
                  </a:schemeClr>
                </a:solidFill>
              </a:rPr>
            </a:br>
            <a:r>
              <a:rPr lang="ru-RU" sz="2400" dirty="0" smtClean="0">
                <a:solidFill>
                  <a:schemeClr val="accent6">
                    <a:lumMod val="2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6">
                    <a:lumMod val="25000"/>
                  </a:schemeClr>
                </a:solidFill>
              </a:rPr>
            </a:br>
            <a:r>
              <a:rPr lang="ru-RU" sz="2400" dirty="0" smtClean="0">
                <a:solidFill>
                  <a:schemeClr val="accent6">
                    <a:lumMod val="2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6">
                    <a:lumMod val="25000"/>
                  </a:schemeClr>
                </a:solidFill>
              </a:rPr>
            </a:br>
            <a:r>
              <a:rPr lang="ru-RU" sz="2400" dirty="0" smtClean="0">
                <a:solidFill>
                  <a:schemeClr val="accent6">
                    <a:lumMod val="2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6">
                    <a:lumMod val="25000"/>
                  </a:schemeClr>
                </a:solidFill>
              </a:rPr>
            </a:br>
            <a:r>
              <a:rPr lang="ru-RU" sz="2400" dirty="0" smtClean="0">
                <a:solidFill>
                  <a:schemeClr val="accent6">
                    <a:lumMod val="2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6">
                    <a:lumMod val="25000"/>
                  </a:schemeClr>
                </a:solidFill>
              </a:rPr>
            </a:br>
            <a:r>
              <a:rPr lang="ru-RU" sz="2400" dirty="0" smtClean="0">
                <a:solidFill>
                  <a:schemeClr val="accent6">
                    <a:lumMod val="2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6">
                    <a:lumMod val="25000"/>
                  </a:schemeClr>
                </a:solidFill>
              </a:rPr>
            </a:br>
            <a:r>
              <a:rPr lang="ru-RU" sz="2400" dirty="0" smtClean="0">
                <a:solidFill>
                  <a:schemeClr val="accent6">
                    <a:lumMod val="2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6">
                    <a:lumMod val="25000"/>
                  </a:schemeClr>
                </a:solidFill>
              </a:rPr>
            </a:br>
            <a:r>
              <a:rPr lang="ru-RU" sz="2400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br>
              <a:rPr lang="ru-RU" sz="2400" dirty="0" smtClean="0">
                <a:solidFill>
                  <a:schemeClr val="accent6">
                    <a:lumMod val="25000"/>
                  </a:schemeClr>
                </a:solidFill>
              </a:rPr>
            </a:br>
            <a:r>
              <a:rPr lang="ru-RU" sz="2400" dirty="0" smtClean="0">
                <a:solidFill>
                  <a:schemeClr val="accent6">
                    <a:lumMod val="2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6">
                    <a:lumMod val="25000"/>
                  </a:schemeClr>
                </a:solidFill>
              </a:rPr>
            </a:br>
            <a:r>
              <a:rPr lang="ru-RU" sz="2400" dirty="0" smtClean="0">
                <a:solidFill>
                  <a:schemeClr val="accent6">
                    <a:lumMod val="2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6">
                    <a:lumMod val="25000"/>
                  </a:schemeClr>
                </a:solidFill>
              </a:rPr>
            </a:br>
            <a:r>
              <a:rPr lang="ru-RU" sz="2400" dirty="0" smtClean="0">
                <a:solidFill>
                  <a:schemeClr val="accent6">
                    <a:lumMod val="2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6">
                    <a:lumMod val="25000"/>
                  </a:schemeClr>
                </a:solidFill>
              </a:rPr>
            </a:br>
            <a:r>
              <a:rPr lang="ru-RU" sz="2400" dirty="0" smtClean="0">
                <a:solidFill>
                  <a:schemeClr val="accent6">
                    <a:lumMod val="2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6">
                    <a:lumMod val="25000"/>
                  </a:schemeClr>
                </a:solidFill>
              </a:rPr>
            </a:br>
            <a:endParaRPr lang="ru-RU" sz="2400" dirty="0"/>
          </a:p>
        </p:txBody>
      </p:sp>
      <p:pic>
        <p:nvPicPr>
          <p:cNvPr id="3" name="Рисунок 2" descr="Изображение 042.jpg"/>
          <p:cNvPicPr/>
          <p:nvPr/>
        </p:nvPicPr>
        <p:blipFill>
          <a:blip r:embed="rId3">
            <a:lum bright="10000"/>
          </a:blip>
          <a:srcRect l="51547" t="1395" r="12246" b="82016"/>
          <a:stretch>
            <a:fillRect/>
          </a:stretch>
        </p:blipFill>
        <p:spPr>
          <a:xfrm>
            <a:off x="928662" y="1857364"/>
            <a:ext cx="6858048" cy="4071966"/>
          </a:xfrm>
          <a:prstGeom prst="rect">
            <a:avLst/>
          </a:prstGeom>
        </p:spPr>
      </p:pic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381</TotalTime>
  <Words>670</Words>
  <Application>Microsoft Office PowerPoint</Application>
  <PresentationFormat>Экран (4:3)</PresentationFormat>
  <Paragraphs>134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                            Задание.   Выразительно прочитайте стихотворение. Какое время года описано в нём?  Какие  чувства вызывает у вас этот текст? Озаглавьте его. Прочитайте глаголы. Определите, какова роль слов этой части речи в данном описании. Сделайте вывод.      Гаснет вечер, даль синеет. Солнышко садится, Степь да степь кругом – и всюду               Нива колосится! Пахнет мёдом, зацветает  Белая гречиха… Звон к вечерне из деревни Долетает тихо… А вдали кукушка в роще Медленно кукует… Счастлив тот, кто на работе В поле заночует!            (и.Бунин)</vt:lpstr>
      <vt:lpstr>Глагол - необыкновенная часть речи. </vt:lpstr>
      <vt:lpstr>       Глагол обладает огромным потенциалом для выражения бесчисленных действий, сопровождающих человека, и разнообразных аспектов его деятельности (трудовой, социальной, экономической, научной, общественной, политической, культурной и т. д.)           По частоте употребления глагол занимает второе место (после существительных).  В общий частотный список из 9 тысяч слов входит 2500 глаголов. Самыми частотными являются:  быть, мочь, сказать, говорить, знать, стать, видеть, хотеть, видать, думать, работать, любить и т.д..       Нужно отметить ещё одну особенность, резко отличающую глагол от имени существительного: он обладает вдвое большим количеством грамматических признаков.   </vt:lpstr>
      <vt:lpstr>                     Морфологический разбор глагола I . Часть речи. Общее грамматическое значение. II. Морфологические признаки: Начальная форма (неопределённая форма = инфинитив). Постоянные признаки: а) вид; б) переходность; в) возвратность (возвратный или невозвратный); г) спряжение.                       3. Непостоянные признаки: наклонение               III .Синтаксическая роль в предложении. </vt:lpstr>
      <vt:lpstr>  Задание. Спишите, вставляя пропущенные буквы и знаки препинания. Выразительно прочитайте текст, определите тему, главную мысль.  Озаглавьте  текст. Разберите по составу глаголы, определите их морфологические признаки (смотри схему). В форме какого времени употреблены глаголы? С какой целью, по-вашему, используется форма будущего времени?   </vt:lpstr>
      <vt:lpstr>                       Учимся писать. Рассмотрите картинки и напишите рассказ на тему «Собиратель автографов». Подчеркните глаголы и определите их роль в тексте.   </vt:lpstr>
      <vt:lpstr>   Омофоны - это слова, одинаково звучащие, но имеющие разное написание.   (роман – жанр произведения,    Роман – имя собственное)    </vt:lpstr>
      <vt:lpstr>                Рассмотрите рисунки и определите, значение каких глаголов- омофонов в них обыгрывается.                 </vt:lpstr>
      <vt:lpstr>                 Запишите омофоны и составьте с ними предложения по рисункам. Какие морфологические признаки являются общими для этих глаголов-омофонов?                                   При-мир-я-ть  друзей  –   при-мер-я-ть костюм     </vt:lpstr>
      <vt:lpstr>     Замените каждый фразеологизм глаголом- синонимом. Запишите эти глаголы и разберите их по составу.    </vt:lpstr>
      <vt:lpstr>Проверка!</vt:lpstr>
      <vt:lpstr> 1.Спишите текст, употребляя каждый глагол в указанной форме. Выделите те морфемы, с помощью которых образуются данные формы. 2. Подчеркните глаголы совершенного вида. 3. Выразительно прочитайте записанное стихотворение А.Майкова. Докажите,  что  в нём использован приём олицетворения.(За образом цветка угадывается внутренний мир человека)   </vt:lpstr>
      <vt:lpstr>Проверка!</vt:lpstr>
      <vt:lpstr>Проведём эксперимент. 1.Прочитайте текст. В чём его необычность? Как вам кажется, о чём этот текст?  </vt:lpstr>
      <vt:lpstr>                                                                               Задание к тексту.  2. Выпишите из текста слова, которые по языковым признакам соотносимы с глаголами, определите их морфологические признаки. 3.Спишите выделенные предложения и разберите их по членам. Установите, с какими частями речи соотносимы «искусственные» слова. 4.Ещё раз прочитайте текст и нарисуйте к нему иллюстрации.   </vt:lpstr>
      <vt:lpstr>    Д/з. 1. Используя схему, составьте предложения, содержащие вопрос или просьбу к незнакомому человеку. Не забудьте употребить этикетные слова. С каких слов должен начать фразу ваш собеседник? 2.Определите, какие морфологические признаки являются одинаковыми для всех глаголов в схеме (вид, переходность – непереходность, возвратность – невозвратность, спряжение, грамматическая форма)       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Аксана</dc:creator>
  <cp:lastModifiedBy>Admin</cp:lastModifiedBy>
  <cp:revision>32</cp:revision>
  <dcterms:created xsi:type="dcterms:W3CDTF">2008-10-31T14:31:09Z</dcterms:created>
  <dcterms:modified xsi:type="dcterms:W3CDTF">2009-01-09T13:52:39Z</dcterms:modified>
</cp:coreProperties>
</file>