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B59C-A758-4E77-BE64-90A0414EA4D7}" type="datetimeFigureOut">
              <a:rPr lang="ru-RU" smtClean="0"/>
              <a:pPr/>
              <a:t>18.01.2009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BD7DC2-D437-42C2-9585-EF7A4A3A1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B59C-A758-4E77-BE64-90A0414EA4D7}" type="datetimeFigureOut">
              <a:rPr lang="ru-RU" smtClean="0"/>
              <a:pPr/>
              <a:t>18.01.2009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7DC2-D437-42C2-9585-EF7A4A3A1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B59C-A758-4E77-BE64-90A0414EA4D7}" type="datetimeFigureOut">
              <a:rPr lang="ru-RU" smtClean="0"/>
              <a:pPr/>
              <a:t>18.01.2009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7DC2-D437-42C2-9585-EF7A4A3A1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B59C-A758-4E77-BE64-90A0414EA4D7}" type="datetimeFigureOut">
              <a:rPr lang="ru-RU" smtClean="0"/>
              <a:pPr/>
              <a:t>18.01.2009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BD7DC2-D437-42C2-9585-EF7A4A3A1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B59C-A758-4E77-BE64-90A0414EA4D7}" type="datetimeFigureOut">
              <a:rPr lang="ru-RU" smtClean="0"/>
              <a:pPr/>
              <a:t>18.01.2009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7DC2-D437-42C2-9585-EF7A4A3A10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B59C-A758-4E77-BE64-90A0414EA4D7}" type="datetimeFigureOut">
              <a:rPr lang="ru-RU" smtClean="0"/>
              <a:pPr/>
              <a:t>18.01.2009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7DC2-D437-42C2-9585-EF7A4A3A1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B59C-A758-4E77-BE64-90A0414EA4D7}" type="datetimeFigureOut">
              <a:rPr lang="ru-RU" smtClean="0"/>
              <a:pPr/>
              <a:t>18.01.2009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BBD7DC2-D437-42C2-9585-EF7A4A3A10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B59C-A758-4E77-BE64-90A0414EA4D7}" type="datetimeFigureOut">
              <a:rPr lang="ru-RU" smtClean="0"/>
              <a:pPr/>
              <a:t>18.01.2009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7DC2-D437-42C2-9585-EF7A4A3A1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B59C-A758-4E77-BE64-90A0414EA4D7}" type="datetimeFigureOut">
              <a:rPr lang="ru-RU" smtClean="0"/>
              <a:pPr/>
              <a:t>18.01.2009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7DC2-D437-42C2-9585-EF7A4A3A1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B59C-A758-4E77-BE64-90A0414EA4D7}" type="datetimeFigureOut">
              <a:rPr lang="ru-RU" smtClean="0"/>
              <a:pPr/>
              <a:t>18.01.2009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7DC2-D437-42C2-9585-EF7A4A3A1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B59C-A758-4E77-BE64-90A0414EA4D7}" type="datetimeFigureOut">
              <a:rPr lang="ru-RU" smtClean="0"/>
              <a:pPr/>
              <a:t>18.01.2009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7DC2-D437-42C2-9585-EF7A4A3A10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9FB59C-A758-4E77-BE64-90A0414EA4D7}" type="datetimeFigureOut">
              <a:rPr lang="ru-RU" smtClean="0"/>
              <a:pPr/>
              <a:t>18.01.2009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BD7DC2-D437-42C2-9585-EF7A4A3A10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857364"/>
            <a:ext cx="8458200" cy="214313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Реконкиста и образование централизованных государств на Пиренейском полуострове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143380"/>
            <a:ext cx="3262306" cy="228601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Bookman Old Style" pitchFamily="18" charset="0"/>
              </a:rPr>
              <a:t>Понятия и термины:</a:t>
            </a:r>
          </a:p>
          <a:p>
            <a:pPr algn="l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Реконкиста, берберы, мавры, кортесы, инквизиция, аутодафе.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montealeg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4248150" cy="15620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714752"/>
            <a:ext cx="491965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000372"/>
            <a:ext cx="42386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42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400"/>
            <a:ext cx="3400420" cy="520700"/>
          </a:xfrm>
        </p:spPr>
        <p:txBody>
          <a:bodyPr/>
          <a:lstStyle/>
          <a:p>
            <a:r>
              <a:rPr lang="ru-RU" sz="2400" dirty="0" smtClean="0"/>
              <a:t>Р</a:t>
            </a:r>
            <a:r>
              <a:rPr lang="ru-RU" dirty="0" smtClean="0"/>
              <a:t>одриго </a:t>
            </a:r>
            <a:r>
              <a:rPr lang="ru-RU" sz="2400" dirty="0" smtClean="0"/>
              <a:t>Д</a:t>
            </a:r>
            <a:r>
              <a:rPr lang="ru-RU" dirty="0" smtClean="0"/>
              <a:t>иас де </a:t>
            </a:r>
            <a:r>
              <a:rPr lang="ru-RU" sz="2400" dirty="0" smtClean="0"/>
              <a:t>Б</a:t>
            </a:r>
            <a:r>
              <a:rPr lang="ru-RU" dirty="0" smtClean="0"/>
              <a:t>ивар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857620" y="609600"/>
            <a:ext cx="5057780" cy="224789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Сид Кампеадор – герой эпической поэмы «Песнь о моём Сиде»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4286256"/>
            <a:ext cx="3008313" cy="112394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Испанский дворянин, прославился в борьбе с маврами.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А</a:t>
            </a:r>
            <a:r>
              <a:rPr lang="ru-RU" dirty="0" smtClean="0"/>
              <a:t>ндалусия – </a:t>
            </a:r>
            <a:r>
              <a:rPr lang="ru-RU" sz="2700" dirty="0" smtClean="0"/>
              <a:t>мусульманские владения в Испании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691040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Bookman Old Style" pitchFamily="18" charset="0"/>
              </a:rPr>
              <a:t>Характеристика мусульманской Испании: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Bookman Old Style" pitchFamily="18" charset="0"/>
              </a:rPr>
              <a:t>Процветающая часть Европы.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Bookman Old Style" pitchFamily="18" charset="0"/>
              </a:rPr>
              <a:t>Высокие урожаи зерна, винограда;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Bookman Old Style" pitchFamily="18" charset="0"/>
              </a:rPr>
              <a:t>Скотоводство – стада овец;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Bookman Old Style" pitchFamily="18" charset="0"/>
              </a:rPr>
              <a:t>Города – более 400;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Bookman Old Style" pitchFamily="18" charset="0"/>
              </a:rPr>
              <a:t>Андалусия славилась: тканями(шёлковыми, шерстяными), изделиями из кожи, железа, стали.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Bookman Old Style" pitchFamily="18" charset="0"/>
              </a:rPr>
              <a:t>Вела торговлю с Африкой, Италией, Византией, Багдадским халифатом.</a:t>
            </a:r>
          </a:p>
        </p:txBody>
      </p:sp>
      <p:pic>
        <p:nvPicPr>
          <p:cNvPr id="4" name="Рисунок 3" descr="виногра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74101" cy="1428760"/>
          </a:xfrm>
          <a:prstGeom prst="rect">
            <a:avLst/>
          </a:prstGeom>
        </p:spPr>
      </p:pic>
      <p:pic>
        <p:nvPicPr>
          <p:cNvPr id="5" name="Рисунок 4" descr="nz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3143248"/>
            <a:ext cx="1404939" cy="1281115"/>
          </a:xfrm>
          <a:prstGeom prst="rect">
            <a:avLst/>
          </a:prstGeom>
        </p:spPr>
      </p:pic>
      <p:pic>
        <p:nvPicPr>
          <p:cNvPr id="6" name="Рисунок 5" descr="monterre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4786323"/>
            <a:ext cx="1395397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latin typeface="Bookman Old Style" pitchFamily="18" charset="0"/>
              </a:rPr>
              <a:t>НАЧАЛО ПРОЦЕССА -РЕКОНКИСТЫ</a:t>
            </a:r>
            <a:endParaRPr lang="ru-RU" b="0" dirty="0">
              <a:latin typeface="Bookman Old Style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00034" y="357166"/>
            <a:ext cx="3008313" cy="501491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Bookman Old Style" pitchFamily="18" charset="0"/>
              </a:rPr>
              <a:t>В</a:t>
            </a:r>
            <a:r>
              <a:rPr lang="ru-RU" sz="1600" b="1" dirty="0" smtClean="0">
                <a:latin typeface="Bookman Old Style" pitchFamily="18" charset="0"/>
              </a:rPr>
              <a:t> Андалусии </a:t>
            </a:r>
            <a:r>
              <a:rPr lang="ru-RU" dirty="0" smtClean="0">
                <a:latin typeface="Bookman Old Style" pitchFamily="18" charset="0"/>
              </a:rPr>
              <a:t>уживались потомки жителей из прежних провинций Римской империи </a:t>
            </a:r>
            <a:r>
              <a:rPr lang="ru-RU" sz="2000" b="1" dirty="0" smtClean="0">
                <a:latin typeface="Bookman Old Style" pitchFamily="18" charset="0"/>
              </a:rPr>
              <a:t>вестготы, арабы, берберы, евреи.</a:t>
            </a:r>
            <a:endParaRPr lang="ru-RU" b="1" dirty="0" smtClean="0">
              <a:latin typeface="Bookman Old Style" pitchFamily="18" charset="0"/>
            </a:endParaRPr>
          </a:p>
          <a:p>
            <a:r>
              <a:rPr lang="ru-RU" sz="1800" b="1" dirty="0" smtClean="0">
                <a:latin typeface="Bookman Old Style" pitchFamily="18" charset="0"/>
              </a:rPr>
              <a:t>Мавры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– </a:t>
            </a:r>
            <a:r>
              <a:rPr lang="ru-RU" sz="1200" dirty="0" smtClean="0">
                <a:latin typeface="Bookman Old Style" pitchFamily="18" charset="0"/>
              </a:rPr>
              <a:t>( так называли арабов и берберов жители Испании – ведь завоеватели пришли из Северной Африки – Мавритании) </a:t>
            </a:r>
            <a:r>
              <a:rPr lang="ru-RU" dirty="0" smtClean="0">
                <a:latin typeface="Bookman Old Style" pitchFamily="18" charset="0"/>
              </a:rPr>
              <a:t>– </a:t>
            </a:r>
            <a:r>
              <a:rPr lang="ru-RU" sz="1600" dirty="0" smtClean="0">
                <a:latin typeface="Bookman Old Style" pitchFamily="18" charset="0"/>
              </a:rPr>
              <a:t>первоначально не препятствовали населению исповедовать свою  христианскую  веру.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Реконкиста </a:t>
            </a:r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- </a:t>
            </a:r>
            <a:r>
              <a:rPr lang="ru-RU" sz="1800" dirty="0" smtClean="0">
                <a:latin typeface="Bookman Old Style" pitchFamily="18" charset="0"/>
              </a:rPr>
              <a:t>попытка христиан отвоевать захваченные маврами территории Испании. 718 год – начало борьбы, победа при Ковадонге.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Содержимое 3" descr="spain9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868" y="357166"/>
            <a:ext cx="5340350" cy="4902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Bookman Old Style" pitchFamily="18" charset="0"/>
              </a:rPr>
              <a:t>В ПРОЦЕССЕ </a:t>
            </a:r>
            <a:r>
              <a:rPr lang="ru-RU" sz="2400" b="1" dirty="0" smtClean="0">
                <a:latin typeface="Bookman Old Style" pitchFamily="18" charset="0"/>
              </a:rPr>
              <a:t>Р</a:t>
            </a:r>
            <a:r>
              <a:rPr lang="ru-RU" sz="1800" b="1" dirty="0" smtClean="0">
                <a:latin typeface="Bookman Old Style" pitchFamily="18" charset="0"/>
              </a:rPr>
              <a:t>еконкисты </a:t>
            </a:r>
            <a:r>
              <a:rPr lang="ru-RU" sz="1800" dirty="0" smtClean="0">
                <a:latin typeface="Bookman Old Style" pitchFamily="18" charset="0"/>
              </a:rPr>
              <a:t> ВСЕ ХРИСТИАНЕ БЫЛИ СПЛОЧЕНЫ.</a:t>
            </a:r>
            <a:endParaRPr lang="ru-RU" sz="1800" dirty="0"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latin typeface="Bookman Old Style" pitchFamily="18" charset="0"/>
              </a:rPr>
              <a:t>Каждое сословие преследовало свои цели: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Феодалы получали новые земли и должности;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Крестьяне получали земли и личную свободу;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Города добивались самоуправления;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Церковь усиливала своё влияние, папы призывали христиан к Крестовым походам против мусульман;</a:t>
            </a:r>
          </a:p>
          <a:p>
            <a:pPr algn="ctr">
              <a:buNone/>
            </a:pPr>
            <a:r>
              <a:rPr lang="ru-RU" sz="2800" b="1" dirty="0" smtClean="0">
                <a:latin typeface="Bookman Old Style" pitchFamily="18" charset="0"/>
              </a:rPr>
              <a:t>Все стремились захватить богатства.</a:t>
            </a:r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715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Проблемный вопрос</a:t>
            </a:r>
            <a:r>
              <a:rPr lang="ru-RU" sz="1800" b="1" dirty="0" smtClean="0">
                <a:latin typeface="Bookman Old Style" pitchFamily="18" charset="0"/>
              </a:rPr>
              <a:t>:</a:t>
            </a:r>
            <a:r>
              <a:rPr lang="ru-RU" sz="1600" b="1" dirty="0" smtClean="0">
                <a:latin typeface="Bookman Old Style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</a:rPr>
              <a:t>Почему основные успехи </a:t>
            </a:r>
            <a:r>
              <a:rPr lang="ru-RU" sz="1800" dirty="0" smtClean="0">
                <a:latin typeface="Bookman Old Style" pitchFamily="18" charset="0"/>
              </a:rPr>
              <a:t>Р</a:t>
            </a:r>
            <a:r>
              <a:rPr lang="ru-RU" sz="1600" dirty="0" smtClean="0">
                <a:latin typeface="Bookman Old Style" pitchFamily="18" charset="0"/>
              </a:rPr>
              <a:t>еконкисты относятся к </a:t>
            </a:r>
            <a:r>
              <a:rPr lang="en-US" sz="1600" dirty="0" smtClean="0">
                <a:latin typeface="Bookman Old Style" pitchFamily="18" charset="0"/>
              </a:rPr>
              <a:t>xi-xiii </a:t>
            </a:r>
            <a:r>
              <a:rPr lang="ru-RU" sz="1100" dirty="0" smtClean="0">
                <a:latin typeface="Bookman Old Style" pitchFamily="18" charset="0"/>
              </a:rPr>
              <a:t>вв</a:t>
            </a:r>
            <a:r>
              <a:rPr lang="ru-RU" sz="1600" dirty="0" smtClean="0">
                <a:latin typeface="Bookman Old Style" pitchFamily="18" charset="0"/>
              </a:rPr>
              <a:t>., но завершение стало возможным только в конце </a:t>
            </a:r>
            <a:r>
              <a:rPr lang="en-US" sz="1600" dirty="0" smtClean="0">
                <a:latin typeface="Bookman Old Style" pitchFamily="18" charset="0"/>
              </a:rPr>
              <a:t>xv</a:t>
            </a:r>
            <a:r>
              <a:rPr lang="ru-RU" sz="1600" dirty="0" smtClean="0">
                <a:latin typeface="Bookman Old Style" pitchFamily="18" charset="0"/>
              </a:rPr>
              <a:t> века?</a:t>
            </a:r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4" name="Содержимое 3" descr="spain1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3" y="1214422"/>
            <a:ext cx="6643734" cy="550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6096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3116"/>
            <a:ext cx="3467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286388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286512" y="609600"/>
            <a:ext cx="2628888" cy="153351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АРАБСКИЕ ВОИНЫ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3929066"/>
            <a:ext cx="4043362" cy="20717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1212 год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СРАЖЕНИЕ У СЕЛЕНИЯ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АВАС ДЕ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ОЛОС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4800" y="5929330"/>
            <a:ext cx="8610600" cy="363520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>В ходе реконкисты образовались государства: кастилия, Арагон, Наварра, португалия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ПИРЕНЕЙСКИЕ ГОСУДАРСТВА В </a:t>
            </a:r>
            <a:r>
              <a:rPr lang="en-US" dirty="0" smtClean="0">
                <a:latin typeface="Bookman Old Style" pitchFamily="18" charset="0"/>
              </a:rPr>
              <a:t>IX – XI </a:t>
            </a:r>
            <a:r>
              <a:rPr lang="ru-RU" dirty="0" smtClean="0">
                <a:latin typeface="Bookman Old Style" pitchFamily="18" charset="0"/>
              </a:rPr>
              <a:t>ВВ.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ПИРЕНЕЙСКИЕ ГОСУДАРСТВА В </a:t>
            </a:r>
            <a:r>
              <a:rPr lang="en-US" dirty="0" smtClean="0">
                <a:latin typeface="Bookman Old Style" pitchFamily="18" charset="0"/>
              </a:rPr>
              <a:t>XII-XV </a:t>
            </a:r>
            <a:r>
              <a:rPr lang="ru-RU" dirty="0" smtClean="0">
                <a:latin typeface="Bookman Old Style" pitchFamily="18" charset="0"/>
              </a:rPr>
              <a:t>ВВ.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4" name="Содержимое 13" descr="Пиренейские государства в 12-15 вв.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428736"/>
            <a:ext cx="4286280" cy="4500594"/>
          </a:xfrm>
        </p:spPr>
      </p:pic>
      <p:pic>
        <p:nvPicPr>
          <p:cNvPr id="13" name="Содержимое 12" descr="Пиренейские государства в 9-11 вв.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1500174"/>
            <a:ext cx="4214842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7147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Bookman Old Style" pitchFamily="18" charset="0"/>
              </a:rPr>
              <a:t>Какое государство называется сословной монархией?</a:t>
            </a:r>
            <a:endParaRPr lang="ru-RU" sz="1800" dirty="0">
              <a:latin typeface="Bookman Old Style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928670"/>
            <a:ext cx="8686800" cy="5080017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latin typeface="Bookman Old Style" pitchFamily="18" charset="0"/>
              </a:rPr>
              <a:t>Кортесы</a:t>
            </a:r>
            <a:r>
              <a:rPr lang="ru-RU" sz="3600" dirty="0" smtClean="0">
                <a:latin typeface="Bookman Old Style" pitchFamily="18" charset="0"/>
              </a:rPr>
              <a:t> – </a:t>
            </a:r>
            <a:r>
              <a:rPr lang="ru-RU" dirty="0" smtClean="0">
                <a:latin typeface="Bookman Old Style" pitchFamily="18" charset="0"/>
              </a:rPr>
              <a:t>(«королевский двор») собрание представителей сословий. </a:t>
            </a:r>
            <a:endParaRPr lang="ru-RU" sz="3600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>
              <a:latin typeface="Bookman Old Style" pitchFamily="18" charset="0"/>
            </a:endParaRPr>
          </a:p>
        </p:txBody>
      </p:sp>
      <p:pic>
        <p:nvPicPr>
          <p:cNvPr id="10" name="Рисунок 9" descr="444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214818"/>
            <a:ext cx="2095500" cy="1600200"/>
          </a:xfrm>
          <a:prstGeom prst="rect">
            <a:avLst/>
          </a:prstGeom>
        </p:spPr>
      </p:pic>
      <p:pic>
        <p:nvPicPr>
          <p:cNvPr id="12" name="Рисунок 11" descr="alkasa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85992"/>
            <a:ext cx="4429156" cy="3571900"/>
          </a:xfrm>
          <a:prstGeom prst="rect">
            <a:avLst/>
          </a:prstGeom>
        </p:spPr>
      </p:pic>
      <p:pic>
        <p:nvPicPr>
          <p:cNvPr id="13" name="Рисунок 12" descr="ger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2000240"/>
            <a:ext cx="190500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1479</a:t>
            </a:r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ru-RU" sz="1050" dirty="0" smtClean="0">
                <a:latin typeface="Bookman Old Style" pitchFamily="18" charset="0"/>
              </a:rPr>
              <a:t>г</a:t>
            </a:r>
            <a:r>
              <a:rPr lang="ru-RU" sz="1400" b="1" dirty="0" smtClean="0">
                <a:latin typeface="Bookman Old Style" pitchFamily="18" charset="0"/>
              </a:rPr>
              <a:t>. произошло объединение </a:t>
            </a:r>
            <a:r>
              <a:rPr lang="ru-RU" sz="2000" b="1" dirty="0" smtClean="0">
                <a:latin typeface="Bookman Old Style" pitchFamily="18" charset="0"/>
              </a:rPr>
              <a:t>К</a:t>
            </a:r>
            <a:r>
              <a:rPr lang="ru-RU" sz="1400" b="1" dirty="0" smtClean="0">
                <a:latin typeface="Bookman Old Style" pitchFamily="18" charset="0"/>
              </a:rPr>
              <a:t>астилии и </a:t>
            </a:r>
            <a:r>
              <a:rPr lang="ru-RU" sz="2000" b="1" dirty="0" smtClean="0">
                <a:latin typeface="Bookman Old Style" pitchFamily="18" charset="0"/>
              </a:rPr>
              <a:t>А</a:t>
            </a:r>
            <a:r>
              <a:rPr lang="ru-RU" sz="1400" b="1" dirty="0" smtClean="0">
                <a:latin typeface="Bookman Old Style" pitchFamily="18" charset="0"/>
              </a:rPr>
              <a:t>рагона в единое </a:t>
            </a:r>
            <a:r>
              <a:rPr lang="ru-RU" b="1" dirty="0" smtClean="0">
                <a:latin typeface="Bookman Old Style" pitchFamily="18" charset="0"/>
              </a:rPr>
              <a:t>и</a:t>
            </a:r>
            <a:r>
              <a:rPr lang="ru-RU" sz="2400" b="1" dirty="0" smtClean="0">
                <a:latin typeface="Bookman Old Style" pitchFamily="18" charset="0"/>
              </a:rPr>
              <a:t>спанское королевство</a:t>
            </a:r>
            <a:r>
              <a:rPr lang="ru-RU" sz="1600" b="1" dirty="0" smtClean="0">
                <a:latin typeface="Bookman Old Style" pitchFamily="18" charset="0"/>
              </a:rPr>
              <a:t>.</a:t>
            </a:r>
            <a:endParaRPr lang="ru-RU" sz="14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Копия Отсканировано 27.11.2008 20-5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1571612"/>
            <a:ext cx="3004919" cy="4724400"/>
          </a:xfrm>
        </p:spPr>
      </p:pic>
      <p:pic>
        <p:nvPicPr>
          <p:cNvPr id="6" name="Содержимое 5" descr="Отсканировано 27.11.2008 20-5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0" y="1571612"/>
            <a:ext cx="3087400" cy="4724400"/>
          </a:xfrm>
        </p:spPr>
      </p:pic>
      <p:sp>
        <p:nvSpPr>
          <p:cNvPr id="8" name="TextBox 7"/>
          <p:cNvSpPr txBox="1"/>
          <p:nvPr/>
        </p:nvSpPr>
        <p:spPr>
          <a:xfrm>
            <a:off x="928662" y="5214950"/>
            <a:ext cx="3000396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Фердинанд</a:t>
            </a:r>
          </a:p>
          <a:p>
            <a:pPr algn="ctr"/>
            <a:r>
              <a:rPr lang="ru-RU" sz="3200" b="1" dirty="0" smtClean="0">
                <a:latin typeface="Bookman Old Style" pitchFamily="18" charset="0"/>
              </a:rPr>
              <a:t> Арагонский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5214950"/>
            <a:ext cx="3143272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Изабелла Кастильская</a:t>
            </a:r>
            <a:endParaRPr lang="ru-RU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343</TotalTime>
  <Words>324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Реконкиста и образование централизованных государств на Пиренейском полуострове</vt:lpstr>
      <vt:lpstr>Андалусия – мусульманские владения в Испании</vt:lpstr>
      <vt:lpstr>НАЧАЛО ПРОЦЕССА -РЕКОНКИСТЫ</vt:lpstr>
      <vt:lpstr>В ПРОЦЕССЕ Реконкисты  ВСЕ ХРИСТИАНЕ БЫЛИ СПЛОЧЕНЫ.</vt:lpstr>
      <vt:lpstr>Проблемный вопрос: Почему основные успехи Реконкисты относятся к xi-xiii вв., но завершение стало возможным только в конце xv века?</vt:lpstr>
      <vt:lpstr>Слайд 6</vt:lpstr>
      <vt:lpstr>В ходе реконкисты образовались государства: кастилия, Арагон, Наварра, португалия</vt:lpstr>
      <vt:lpstr>Какое государство называется сословной монархией?</vt:lpstr>
      <vt:lpstr>1479 г. произошло объединение Кастилии и Арагона в единое испанское королевство.</vt:lpstr>
      <vt:lpstr>Родриго Диас де Бивар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Реконкиста и образование централизованных государств на Пиренейском полуострове</dc:title>
  <dc:creator>NF</dc:creator>
  <cp:lastModifiedBy>NF</cp:lastModifiedBy>
  <cp:revision>33</cp:revision>
  <dcterms:created xsi:type="dcterms:W3CDTF">2008-11-27T16:26:01Z</dcterms:created>
  <dcterms:modified xsi:type="dcterms:W3CDTF">2009-01-18T13:10:35Z</dcterms:modified>
</cp:coreProperties>
</file>