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0" r:id="rId2"/>
    <p:sldMasterId id="2147483702" r:id="rId3"/>
    <p:sldMasterId id="2147483714" r:id="rId4"/>
    <p:sldMasterId id="2147483726" r:id="rId5"/>
    <p:sldMasterId id="2147483738" r:id="rId6"/>
    <p:sldMasterId id="2147483750" r:id="rId7"/>
    <p:sldMasterId id="2147483762" r:id="rId8"/>
    <p:sldMasterId id="2147483774" r:id="rId9"/>
  </p:sldMasterIdLst>
  <p:sldIdLst>
    <p:sldId id="256" r:id="rId10"/>
    <p:sldId id="264" r:id="rId11"/>
    <p:sldId id="257" r:id="rId12"/>
    <p:sldId id="260" r:id="rId13"/>
    <p:sldId id="266" r:id="rId14"/>
    <p:sldId id="265" r:id="rId15"/>
    <p:sldId id="270" r:id="rId16"/>
    <p:sldId id="271" r:id="rId17"/>
    <p:sldId id="267" r:id="rId18"/>
    <p:sldId id="268" r:id="rId19"/>
    <p:sldId id="261" r:id="rId20"/>
    <p:sldId id="272" r:id="rId21"/>
    <p:sldId id="269" r:id="rId22"/>
    <p:sldId id="273" r:id="rId23"/>
    <p:sldId id="274" r:id="rId24"/>
    <p:sldId id="275" r:id="rId25"/>
    <p:sldId id="276" r:id="rId26"/>
    <p:sldId id="262" r:id="rId27"/>
    <p:sldId id="263" r:id="rId28"/>
    <p:sldId id="277" r:id="rId29"/>
    <p:sldId id="278" r:id="rId30"/>
    <p:sldId id="279" r:id="rId31"/>
    <p:sldId id="280" r:id="rId32"/>
    <p:sldId id="281" r:id="rId33"/>
    <p:sldId id="259" r:id="rId34"/>
    <p:sldId id="282" r:id="rId35"/>
    <p:sldId id="283" r:id="rId36"/>
    <p:sldId id="284" r:id="rId37"/>
    <p:sldId id="285" r:id="rId38"/>
    <p:sldId id="286" r:id="rId39"/>
    <p:sldId id="289" r:id="rId40"/>
    <p:sldId id="258" r:id="rId41"/>
    <p:sldId id="287" r:id="rId42"/>
    <p:sldId id="288" r:id="rId43"/>
  </p:sldIdLst>
  <p:sldSz cx="9144000" cy="6858000" type="screen4x3"/>
  <p:notesSz cx="6858000" cy="9144000"/>
  <p:defaultTextStyle>
    <a:defPPr>
      <a:defRPr lang="ru-RU"/>
    </a:defPPr>
    <a:lvl1pPr algn="l" rtl="0" fontAlgn="base">
      <a:spcBef>
        <a:spcPct val="0"/>
      </a:spcBef>
      <a:spcAft>
        <a:spcPct val="0"/>
      </a:spcAft>
      <a:defRPr sz="2000" b="1" i="1" kern="1200">
        <a:solidFill>
          <a:schemeClr val="tx1"/>
        </a:solidFill>
        <a:latin typeface="Arial" charset="0"/>
        <a:ea typeface="+mn-ea"/>
        <a:cs typeface="+mn-cs"/>
      </a:defRPr>
    </a:lvl1pPr>
    <a:lvl2pPr marL="457200" algn="l" rtl="0" fontAlgn="base">
      <a:spcBef>
        <a:spcPct val="0"/>
      </a:spcBef>
      <a:spcAft>
        <a:spcPct val="0"/>
      </a:spcAft>
      <a:defRPr sz="2000" b="1" i="1" kern="1200">
        <a:solidFill>
          <a:schemeClr val="tx1"/>
        </a:solidFill>
        <a:latin typeface="Arial" charset="0"/>
        <a:ea typeface="+mn-ea"/>
        <a:cs typeface="+mn-cs"/>
      </a:defRPr>
    </a:lvl2pPr>
    <a:lvl3pPr marL="914400" algn="l" rtl="0" fontAlgn="base">
      <a:spcBef>
        <a:spcPct val="0"/>
      </a:spcBef>
      <a:spcAft>
        <a:spcPct val="0"/>
      </a:spcAft>
      <a:defRPr sz="2000" b="1" i="1" kern="1200">
        <a:solidFill>
          <a:schemeClr val="tx1"/>
        </a:solidFill>
        <a:latin typeface="Arial" charset="0"/>
        <a:ea typeface="+mn-ea"/>
        <a:cs typeface="+mn-cs"/>
      </a:defRPr>
    </a:lvl3pPr>
    <a:lvl4pPr marL="1371600" algn="l" rtl="0" fontAlgn="base">
      <a:spcBef>
        <a:spcPct val="0"/>
      </a:spcBef>
      <a:spcAft>
        <a:spcPct val="0"/>
      </a:spcAft>
      <a:defRPr sz="2000" b="1" i="1" kern="1200">
        <a:solidFill>
          <a:schemeClr val="tx1"/>
        </a:solidFill>
        <a:latin typeface="Arial" charset="0"/>
        <a:ea typeface="+mn-ea"/>
        <a:cs typeface="+mn-cs"/>
      </a:defRPr>
    </a:lvl4pPr>
    <a:lvl5pPr marL="1828800" algn="l" rtl="0" fontAlgn="base">
      <a:spcBef>
        <a:spcPct val="0"/>
      </a:spcBef>
      <a:spcAft>
        <a:spcPct val="0"/>
      </a:spcAft>
      <a:defRPr sz="2000" b="1" i="1" kern="1200">
        <a:solidFill>
          <a:schemeClr val="tx1"/>
        </a:solidFill>
        <a:latin typeface="Arial" charset="0"/>
        <a:ea typeface="+mn-ea"/>
        <a:cs typeface="+mn-cs"/>
      </a:defRPr>
    </a:lvl5pPr>
    <a:lvl6pPr marL="2286000" algn="l" defTabSz="914400" rtl="0" eaLnBrk="1" latinLnBrk="0" hangingPunct="1">
      <a:defRPr sz="2000" b="1" i="1" kern="1200">
        <a:solidFill>
          <a:schemeClr val="tx1"/>
        </a:solidFill>
        <a:latin typeface="Arial" charset="0"/>
        <a:ea typeface="+mn-ea"/>
        <a:cs typeface="+mn-cs"/>
      </a:defRPr>
    </a:lvl6pPr>
    <a:lvl7pPr marL="2743200" algn="l" defTabSz="914400" rtl="0" eaLnBrk="1" latinLnBrk="0" hangingPunct="1">
      <a:defRPr sz="2000" b="1" i="1" kern="1200">
        <a:solidFill>
          <a:schemeClr val="tx1"/>
        </a:solidFill>
        <a:latin typeface="Arial" charset="0"/>
        <a:ea typeface="+mn-ea"/>
        <a:cs typeface="+mn-cs"/>
      </a:defRPr>
    </a:lvl7pPr>
    <a:lvl8pPr marL="3200400" algn="l" defTabSz="914400" rtl="0" eaLnBrk="1" latinLnBrk="0" hangingPunct="1">
      <a:defRPr sz="2000" b="1" i="1" kern="1200">
        <a:solidFill>
          <a:schemeClr val="tx1"/>
        </a:solidFill>
        <a:latin typeface="Arial" charset="0"/>
        <a:ea typeface="+mn-ea"/>
        <a:cs typeface="+mn-cs"/>
      </a:defRPr>
    </a:lvl8pPr>
    <a:lvl9pPr marL="3657600" algn="l" defTabSz="914400" rtl="0" eaLnBrk="1" latinLnBrk="0" hangingPunct="1">
      <a:defRPr sz="2000" b="1"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FF"/>
    <a:srgbClr val="D60093"/>
    <a:srgbClr val="FF9900"/>
    <a:srgbClr val="7DF3ED"/>
    <a:srgbClr val="EDD183"/>
    <a:srgbClr val="C3A835"/>
    <a:srgbClr val="FF66CC"/>
    <a:srgbClr val="CC99FF"/>
    <a:srgbClr val="FFFF00"/>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18" autoAdjust="0"/>
  </p:normalViewPr>
  <p:slideViewPr>
    <p:cSldViewPr>
      <p:cViewPr varScale="1">
        <p:scale>
          <a:sx n="67" d="100"/>
          <a:sy n="67" d="100"/>
        </p:scale>
        <p:origin x="-1248" y="-102"/>
      </p:cViewPr>
      <p:guideLst>
        <p:guide orient="horz" pos="2160"/>
        <p:guide pos="2880"/>
      </p:guideLst>
    </p:cSldViewPr>
  </p:slideViewPr>
  <p:outlineViewPr>
    <p:cViewPr>
      <p:scale>
        <a:sx n="33" d="100"/>
        <a:sy n="33" d="100"/>
      </p:scale>
      <p:origin x="0" y="54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38E2C016-F600-4624-BD65-A728E29D7F79}"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F22E841-4E10-4B29-AB63-78DC9AEE46F8}" type="slidenum">
              <a:rPr lang="ru-RU" smtClean="0"/>
              <a:pPr>
                <a:defRPr/>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F22E841-4E10-4B29-AB63-78DC9AEE46F8}" type="slidenum">
              <a:rPr lang="ru-RU" smtClean="0"/>
              <a:pPr>
                <a:defRPr/>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E008B6-D0F8-436E-BAC0-CDA7B9D51DD9}"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AAE008B6-D0F8-436E-BAC0-CDA7B9D51DD9}"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DE99401-B5A4-4123-B882-AD91567627C0}"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2E7DE686-A760-47FA-B075-274D3AAC3233}"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38E2C016-F600-4624-BD65-A728E29D7F79}" type="slidenum">
              <a:rPr lang="ru-RU" smtClean="0"/>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06F52B53-4DAA-40E0-84E6-CB2E776529A9}" type="slidenum">
              <a:rPr lang="ru-RU" smtClean="0"/>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AA0C7DF7-4646-48AE-AE21-FF15198A39D2}"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7817C02-4BEB-46E7-BF53-256AFF70D2B1}"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DA71910A-62AC-4A47-9D0A-61A19EBE629C}"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49412B35-B80F-459B-9330-060129AC9DA1}"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06F52B53-4DAA-40E0-84E6-CB2E776529A9}" type="slidenum">
              <a:rPr lang="ru-RU" smtClean="0"/>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1ED6D9F4-08CE-4385-8053-39EE49567D54}" type="slidenum">
              <a:rPr lang="ru-RU" smtClean="0"/>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85BBFB1-7C48-4D0C-9DDB-4144F54EE64E}"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0920DDA2-A83A-4C6C-9B6A-E22A3D45D770}"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F22E841-4E10-4B29-AB63-78DC9AEE46F8}" type="slidenum">
              <a:rPr lang="ru-RU" smtClean="0"/>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AAE008B6-D0F8-436E-BAC0-CDA7B9D51DD9}" type="slidenum">
              <a:rPr lang="ru-RU" smtClean="0"/>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a:defRPr/>
            </a:pPr>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pPr>
              <a:defRPr/>
            </a:pPr>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38E2C016-F600-4624-BD65-A728E29D7F79}" type="slidenum">
              <a:rPr lang="ru-RU" smtClean="0"/>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6F52B53-4DAA-40E0-84E6-CB2E776529A9}" type="slidenum">
              <a:rPr lang="ru-RU" smtClean="0"/>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0C7DF7-4646-48AE-AE21-FF15198A39D2}" type="slidenum">
              <a:rPr lang="ru-RU" smtClean="0"/>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7817C02-4BEB-46E7-BF53-256AFF70D2B1}" type="slidenum">
              <a:rPr lang="ru-RU" smtClean="0"/>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pPr>
              <a:defRPr/>
            </a:pPr>
            <a:endParaRPr lang="ru-RU"/>
          </a:p>
        </p:txBody>
      </p:sp>
      <p:sp>
        <p:nvSpPr>
          <p:cNvPr id="27" name="Номер слайда 26"/>
          <p:cNvSpPr>
            <a:spLocks noGrp="1"/>
          </p:cNvSpPr>
          <p:nvPr>
            <p:ph type="sldNum" sz="quarter" idx="11"/>
          </p:nvPr>
        </p:nvSpPr>
        <p:spPr/>
        <p:txBody>
          <a:bodyPr rtlCol="0"/>
          <a:lstStyle/>
          <a:p>
            <a:pPr>
              <a:defRPr/>
            </a:pPr>
            <a:fld id="{DA71910A-62AC-4A47-9D0A-61A19EBE629C}" type="slidenum">
              <a:rPr lang="ru-RU" smtClean="0"/>
              <a:pPr>
                <a:defRPr/>
              </a:pPr>
              <a:t>‹#›</a:t>
            </a:fld>
            <a:endParaRPr lang="ru-RU"/>
          </a:p>
        </p:txBody>
      </p:sp>
      <p:sp>
        <p:nvSpPr>
          <p:cNvPr id="28" name="Нижний колонтитул 27"/>
          <p:cNvSpPr>
            <a:spLocks noGrp="1"/>
          </p:cNvSpPr>
          <p:nvPr>
            <p:ph type="ftr" sz="quarter" idx="12"/>
          </p:nvPr>
        </p:nvSpPr>
        <p:spPr/>
        <p:txBody>
          <a:bodyPr rtlCol="0"/>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AA0C7DF7-4646-48AE-AE21-FF15198A39D2}"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a:defRPr/>
            </a:pPr>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pPr>
              <a:defRPr/>
            </a:pPr>
            <a:endParaRPr lang="ru-RU"/>
          </a:p>
        </p:txBody>
      </p:sp>
      <p:sp>
        <p:nvSpPr>
          <p:cNvPr id="5" name="Номер слайда 4"/>
          <p:cNvSpPr>
            <a:spLocks noGrp="1"/>
          </p:cNvSpPr>
          <p:nvPr>
            <p:ph type="sldNum" sz="quarter" idx="12"/>
          </p:nvPr>
        </p:nvSpPr>
        <p:spPr>
          <a:xfrm>
            <a:off x="8174736" y="2272"/>
            <a:ext cx="762000" cy="365760"/>
          </a:xfrm>
        </p:spPr>
        <p:txBody>
          <a:bodyPr/>
          <a:lstStyle/>
          <a:p>
            <a:pPr>
              <a:defRPr/>
            </a:pPr>
            <a:fld id="{49412B35-B80F-459B-9330-060129AC9DA1}" type="slidenum">
              <a:rPr lang="ru-RU" smtClean="0"/>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ED6D9F4-08CE-4385-8053-39EE49567D54}" type="slidenum">
              <a:rPr lang="ru-RU" smtClean="0"/>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85BBFB1-7C48-4D0C-9DDB-4144F54EE64E}" type="slidenum">
              <a:rPr lang="ru-RU" smtClean="0"/>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920DDA2-A83A-4C6C-9B6A-E22A3D45D770}" type="slidenum">
              <a:rPr lang="ru-RU" smtClean="0"/>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F22E841-4E10-4B29-AB63-78DC9AEE46F8}" type="slidenum">
              <a:rPr lang="ru-RU" smtClean="0"/>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E008B6-D0F8-436E-BAC0-CDA7B9D51DD9}" type="slidenum">
              <a:rPr lang="ru-RU" smtClean="0"/>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38E2C016-F600-4624-BD65-A728E29D7F79}" type="slidenum">
              <a:rPr lang="ru-RU" smtClean="0"/>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06F52B53-4DAA-40E0-84E6-CB2E776529A9}" type="slidenum">
              <a:rPr lang="ru-RU" smtClean="0"/>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AA0C7DF7-4646-48AE-AE21-FF15198A39D2}"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D7817C02-4BEB-46E7-BF53-256AFF70D2B1}"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7817C02-4BEB-46E7-BF53-256AFF70D2B1}" type="slidenum">
              <a:rPr lang="ru-RU" smtClean="0"/>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DA71910A-62AC-4A47-9D0A-61A19EBE629C}"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9412B35-B80F-459B-9330-060129AC9DA1}" type="slidenum">
              <a:rPr lang="ru-RU" smtClean="0"/>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ED6D9F4-08CE-4385-8053-39EE49567D54}" type="slidenum">
              <a:rPr lang="ru-RU" smtClean="0"/>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85BBFB1-7C48-4D0C-9DDB-4144F54EE64E}" type="slidenum">
              <a:rPr lang="ru-RU" smtClean="0"/>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0920DDA2-A83A-4C6C-9B6A-E22A3D45D770}"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F22E841-4E10-4B29-AB63-78DC9AEE46F8}" type="slidenum">
              <a:rPr lang="ru-RU" smtClean="0"/>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E008B6-D0F8-436E-BAC0-CDA7B9D51DD9}" type="slidenum">
              <a:rPr lang="ru-RU" smtClean="0"/>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38E2C016-F600-4624-BD65-A728E29D7F79}"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6F52B53-4DAA-40E0-84E6-CB2E776529A9}" type="slidenum">
              <a:rPr lang="ru-RU" smtClean="0"/>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AA0C7DF7-4646-48AE-AE21-FF15198A39D2}"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DA71910A-62AC-4A47-9D0A-61A19EBE629C}" type="slidenum">
              <a:rPr lang="ru-RU" smtClean="0"/>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7817C02-4BEB-46E7-BF53-256AFF70D2B1}" type="slidenum">
              <a:rPr lang="ru-RU" smtClean="0"/>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DA71910A-62AC-4A47-9D0A-61A19EBE629C}" type="slidenum">
              <a:rPr lang="ru-RU" smtClean="0"/>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9412B35-B80F-459B-9330-060129AC9DA1}" type="slidenum">
              <a:rPr lang="ru-RU" smtClean="0"/>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ED6D9F4-08CE-4385-8053-39EE49567D54}" type="slidenum">
              <a:rPr lang="ru-RU" smtClean="0"/>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85BBFB1-7C48-4D0C-9DDB-4144F54EE64E}" type="slidenum">
              <a:rPr lang="ru-RU" smtClean="0"/>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920DDA2-A83A-4C6C-9B6A-E22A3D45D770}" type="slidenum">
              <a:rPr lang="ru-RU" smtClean="0"/>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F22E841-4E10-4B29-AB63-78DC9AEE46F8}" type="slidenum">
              <a:rPr lang="ru-RU" smtClean="0"/>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E008B6-D0F8-436E-BAC0-CDA7B9D51DD9}" type="slidenum">
              <a:rPr lang="ru-RU" smtClean="0"/>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38E2C016-F600-4624-BD65-A728E29D7F79}"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6F52B53-4DAA-40E0-84E6-CB2E776529A9}"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49412B35-B80F-459B-9330-060129AC9DA1}" type="slidenum">
              <a:rPr lang="ru-RU" smtClean="0"/>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0C7DF7-4646-48AE-AE21-FF15198A39D2}"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7817C02-4BEB-46E7-BF53-256AFF70D2B1}" type="slidenum">
              <a:rPr lang="ru-RU" smtClean="0"/>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DA71910A-62AC-4A47-9D0A-61A19EBE629C}" type="slidenum">
              <a:rPr lang="ru-RU" smtClean="0"/>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9412B35-B80F-459B-9330-060129AC9DA1}" type="slidenum">
              <a:rPr lang="ru-RU" smtClean="0"/>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ED6D9F4-08CE-4385-8053-39EE49567D54}" type="slidenum">
              <a:rPr lang="ru-RU" smtClean="0"/>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85BBFB1-7C48-4D0C-9DDB-4144F54EE64E}" type="slidenum">
              <a:rPr lang="ru-RU" smtClean="0"/>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0920DDA2-A83A-4C6C-9B6A-E22A3D45D770}"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F22E841-4E10-4B29-AB63-78DC9AEE46F8}" type="slidenum">
              <a:rPr lang="ru-RU" smtClean="0"/>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E008B6-D0F8-436E-BAC0-CDA7B9D51DD9}" type="slidenum">
              <a:rPr lang="ru-RU" smtClean="0"/>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a:defRPr/>
            </a:pPr>
            <a:endParaRPr lang="ru-RU"/>
          </a:p>
        </p:txBody>
      </p:sp>
      <p:sp>
        <p:nvSpPr>
          <p:cNvPr id="16" name="Номер слайда 15"/>
          <p:cNvSpPr>
            <a:spLocks noGrp="1"/>
          </p:cNvSpPr>
          <p:nvPr>
            <p:ph type="sldNum" sz="quarter" idx="11"/>
          </p:nvPr>
        </p:nvSpPr>
        <p:spPr/>
        <p:txBody>
          <a:bodyPr/>
          <a:lstStyle/>
          <a:p>
            <a:pPr>
              <a:defRPr/>
            </a:pPr>
            <a:fld id="{38E2C016-F600-4624-BD65-A728E29D7F79}" type="slidenum">
              <a:rPr lang="ru-RU" smtClean="0"/>
              <a:pPr>
                <a:defRPr/>
              </a:pPr>
              <a:t>‹#›</a:t>
            </a:fld>
            <a:endParaRPr lang="ru-RU"/>
          </a:p>
        </p:txBody>
      </p:sp>
      <p:sp>
        <p:nvSpPr>
          <p:cNvPr id="17" name="Нижний колонтитул 16"/>
          <p:cNvSpPr>
            <a:spLocks noGrp="1"/>
          </p:cNvSpPr>
          <p:nvPr>
            <p:ph type="ftr" sz="quarter" idx="12"/>
          </p:nvPr>
        </p:nvSpPr>
        <p:spPr/>
        <p:txBody>
          <a:body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1ED6D9F4-08CE-4385-8053-39EE49567D54}" type="slidenum">
              <a:rPr lang="ru-RU" smtClean="0"/>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pPr>
              <a:defRPr/>
            </a:pPr>
            <a:endParaRPr lang="ru-RU"/>
          </a:p>
        </p:txBody>
      </p:sp>
      <p:sp>
        <p:nvSpPr>
          <p:cNvPr id="15" name="Номер слайда 14"/>
          <p:cNvSpPr>
            <a:spLocks noGrp="1"/>
          </p:cNvSpPr>
          <p:nvPr>
            <p:ph type="sldNum" sz="quarter" idx="15"/>
          </p:nvPr>
        </p:nvSpPr>
        <p:spPr/>
        <p:txBody>
          <a:bodyPr/>
          <a:lstStyle>
            <a:lvl1pPr algn="ctr">
              <a:defRPr/>
            </a:lvl1pPr>
          </a:lstStyle>
          <a:p>
            <a:pPr>
              <a:defRPr/>
            </a:pPr>
            <a:fld id="{06F52B53-4DAA-40E0-84E6-CB2E776529A9}" type="slidenum">
              <a:rPr lang="ru-RU" smtClean="0"/>
              <a:pPr>
                <a:defRPr/>
              </a:pPr>
              <a:t>‹#›</a:t>
            </a:fld>
            <a:endParaRPr lang="ru-RU"/>
          </a:p>
        </p:txBody>
      </p:sp>
      <p:sp>
        <p:nvSpPr>
          <p:cNvPr id="16" name="Нижний колонтитул 15"/>
          <p:cNvSpPr>
            <a:spLocks noGrp="1"/>
          </p:cNvSpPr>
          <p:nvPr>
            <p:ph type="ftr" sz="quarter" idx="16"/>
          </p:nvPr>
        </p:nvSpPr>
        <p:spPr/>
        <p:txBody>
          <a:bodyPr/>
          <a:lstStyle/>
          <a:p>
            <a:pPr>
              <a:defRPr/>
            </a:pPr>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0C7DF7-4646-48AE-AE21-FF15198A39D2}" type="slidenum">
              <a:rPr lang="ru-RU" smtClean="0"/>
              <a:pPr>
                <a:defRPr/>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7817C02-4BEB-46E7-BF53-256AFF70D2B1}"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DA71910A-62AC-4A47-9D0A-61A19EBE629C}" type="slidenum">
              <a:rPr lang="ru-RU" smtClean="0"/>
              <a:pPr>
                <a:defRPr/>
              </a:pPr>
              <a:t>‹#›</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7" name="Дата 6"/>
          <p:cNvSpPr>
            <a:spLocks noGrp="1"/>
          </p:cNvSpPr>
          <p:nvPr>
            <p:ph type="dt" sz="half" idx="10"/>
          </p:nvPr>
        </p:nvSpPr>
        <p:spPr/>
        <p:txBody>
          <a:bodyPr/>
          <a:lstStyle/>
          <a:p>
            <a:pPr>
              <a:defRPr/>
            </a:pPr>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9412B35-B80F-459B-9330-060129AC9DA1}"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ED6D9F4-08CE-4385-8053-39EE49567D54}" type="slidenum">
              <a:rPr lang="ru-RU" smtClean="0"/>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pPr>
              <a:defRPr/>
            </a:pPr>
            <a:endParaRPr lang="ru-RU"/>
          </a:p>
        </p:txBody>
      </p:sp>
      <p:sp>
        <p:nvSpPr>
          <p:cNvPr id="9" name="Номер слайда 8"/>
          <p:cNvSpPr>
            <a:spLocks noGrp="1"/>
          </p:cNvSpPr>
          <p:nvPr>
            <p:ph type="sldNum" sz="quarter" idx="15"/>
          </p:nvPr>
        </p:nvSpPr>
        <p:spPr/>
        <p:txBody>
          <a:bodyPr/>
          <a:lstStyle/>
          <a:p>
            <a:pPr>
              <a:defRPr/>
            </a:pPr>
            <a:fld id="{D85BBFB1-7C48-4D0C-9DDB-4144F54EE64E}" type="slidenum">
              <a:rPr lang="ru-RU" smtClean="0"/>
              <a:pPr>
                <a:defRPr/>
              </a:pPr>
              <a:t>‹#›</a:t>
            </a:fld>
            <a:endParaRPr lang="ru-RU"/>
          </a:p>
        </p:txBody>
      </p:sp>
      <p:sp>
        <p:nvSpPr>
          <p:cNvPr id="10" name="Нижний колонтитул 9"/>
          <p:cNvSpPr>
            <a:spLocks noGrp="1"/>
          </p:cNvSpPr>
          <p:nvPr>
            <p:ph type="ftr" sz="quarter" idx="16"/>
          </p:nvPr>
        </p:nvSpPr>
        <p:spPr/>
        <p:txBody>
          <a:bodyPr/>
          <a:lstStyle/>
          <a:p>
            <a:pPr>
              <a:defRPr/>
            </a:pPr>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pPr>
              <a:defRPr/>
            </a:pPr>
            <a:endParaRPr lang="ru-RU"/>
          </a:p>
        </p:txBody>
      </p:sp>
      <p:sp>
        <p:nvSpPr>
          <p:cNvPr id="9" name="Номер слайда 8"/>
          <p:cNvSpPr>
            <a:spLocks noGrp="1"/>
          </p:cNvSpPr>
          <p:nvPr>
            <p:ph type="sldNum" sz="quarter" idx="11"/>
          </p:nvPr>
        </p:nvSpPr>
        <p:spPr/>
        <p:txBody>
          <a:bodyPr/>
          <a:lstStyle/>
          <a:p>
            <a:pPr>
              <a:defRPr/>
            </a:pPr>
            <a:fld id="{0920DDA2-A83A-4C6C-9B6A-E22A3D45D770}" type="slidenum">
              <a:rPr lang="ru-RU" smtClean="0"/>
              <a:pPr>
                <a:defRPr/>
              </a:pPr>
              <a:t>‹#›</a:t>
            </a:fld>
            <a:endParaRPr lang="ru-RU"/>
          </a:p>
        </p:txBody>
      </p:sp>
      <p:sp>
        <p:nvSpPr>
          <p:cNvPr id="10" name="Нижний колонтитул 9"/>
          <p:cNvSpPr>
            <a:spLocks noGrp="1"/>
          </p:cNvSpPr>
          <p:nvPr>
            <p:ph type="ftr" sz="quarter" idx="12"/>
          </p:nvPr>
        </p:nvSpPr>
        <p:spPr/>
        <p:txBody>
          <a:bodyPr/>
          <a:lstStyle/>
          <a:p>
            <a:pPr>
              <a:defRPr/>
            </a:pPr>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F22E841-4E10-4B29-AB63-78DC9AEE46F8}" type="slidenum">
              <a:rPr lang="ru-RU" smtClean="0"/>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E008B6-D0F8-436E-BAC0-CDA7B9D51DD9}"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85BBFB1-7C48-4D0C-9DDB-4144F54EE64E}" type="slidenum">
              <a:rPr lang="ru-RU" smtClean="0"/>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20" name="Нижний колонтитул 19"/>
          <p:cNvSpPr>
            <a:spLocks noGrp="1"/>
          </p:cNvSpPr>
          <p:nvPr>
            <p:ph type="ftr" sz="quarter" idx="11"/>
          </p:nvPr>
        </p:nvSpPr>
        <p:spPr/>
        <p:txBody>
          <a:bodyPr/>
          <a:lstStyle>
            <a:extLst/>
          </a:lstStyle>
          <a:p>
            <a:pPr>
              <a:defRPr/>
            </a:pPr>
            <a:endParaRPr lang="ru-RU"/>
          </a:p>
        </p:txBody>
      </p:sp>
      <p:sp>
        <p:nvSpPr>
          <p:cNvPr id="10" name="Номер слайда 9"/>
          <p:cNvSpPr>
            <a:spLocks noGrp="1"/>
          </p:cNvSpPr>
          <p:nvPr>
            <p:ph type="sldNum" sz="quarter" idx="12"/>
          </p:nvPr>
        </p:nvSpPr>
        <p:spPr/>
        <p:txBody>
          <a:bodyPr/>
          <a:lstStyle>
            <a:extLst/>
          </a:lstStyle>
          <a:p>
            <a:pPr>
              <a:defRPr/>
            </a:pPr>
            <a:fld id="{38E2C016-F600-4624-BD65-A728E29D7F79}"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06F52B53-4DAA-40E0-84E6-CB2E776529A9}" type="slidenum">
              <a:rPr lang="ru-RU" smtClean="0"/>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AA0C7DF7-4646-48AE-AE21-FF15198A39D2}"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7817C02-4BEB-46E7-BF53-256AFF70D2B1}" type="slidenum">
              <a:rPr lang="ru-RU" smtClean="0"/>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DA71910A-62AC-4A47-9D0A-61A19EBE629C}" type="slidenum">
              <a:rPr lang="ru-RU" smtClean="0"/>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49412B35-B80F-459B-9330-060129AC9DA1}" type="slidenum">
              <a:rPr lang="ru-RU" smtClean="0"/>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1ED6D9F4-08CE-4385-8053-39EE49567D54}"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85BBFB1-7C48-4D0C-9DDB-4144F54EE64E}" type="slidenum">
              <a:rPr lang="ru-RU" smtClean="0"/>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0920DDA2-A83A-4C6C-9B6A-E22A3D45D770}"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F22E841-4E10-4B29-AB63-78DC9AEE46F8}"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0920DDA2-A83A-4C6C-9B6A-E22A3D45D770}"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AAE008B6-D0F8-436E-BAC0-CDA7B9D51DD9}" type="slidenum">
              <a:rPr lang="ru-RU" smtClean="0"/>
              <a:pPr>
                <a:defRPr/>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38E2C016-F600-4624-BD65-A728E29D7F79}"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6F52B53-4DAA-40E0-84E6-CB2E776529A9}" type="slidenum">
              <a:rPr lang="ru-RU" smtClean="0"/>
              <a:pPr>
                <a:defRPr/>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0C7DF7-4646-48AE-AE21-FF15198A39D2}"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7817C02-4BEB-46E7-BF53-256AFF70D2B1}" type="slidenum">
              <a:rPr lang="ru-RU" smtClean="0"/>
              <a:pPr>
                <a:defRPr/>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DA71910A-62AC-4A47-9D0A-61A19EBE629C}" type="slidenum">
              <a:rPr lang="ru-RU" smtClean="0"/>
              <a:pPr>
                <a:defRPr/>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омер слайда 7"/>
          <p:cNvSpPr>
            <a:spLocks noGrp="1"/>
          </p:cNvSpPr>
          <p:nvPr>
            <p:ph type="sldNum" sz="quarter" idx="11"/>
          </p:nvPr>
        </p:nvSpPr>
        <p:spPr/>
        <p:txBody>
          <a:bodyPr/>
          <a:lstStyle/>
          <a:p>
            <a:pPr>
              <a:defRPr/>
            </a:pPr>
            <a:fld id="{49412B35-B80F-459B-9330-060129AC9DA1}" type="slidenum">
              <a:rPr lang="ru-RU" smtClean="0"/>
              <a:pPr>
                <a:defRPr/>
              </a:pPr>
              <a:t>‹#›</a:t>
            </a:fld>
            <a:endParaRPr lang="ru-RU"/>
          </a:p>
        </p:txBody>
      </p:sp>
      <p:sp>
        <p:nvSpPr>
          <p:cNvPr id="9" name="Нижний колонтитул 8"/>
          <p:cNvSpPr>
            <a:spLocks noGrp="1"/>
          </p:cNvSpPr>
          <p:nvPr>
            <p:ph type="ftr" sz="quarter" idx="12"/>
          </p:nvPr>
        </p:nvSpPr>
        <p:spPr/>
        <p:txBody>
          <a:bodyPr/>
          <a:lstStyle/>
          <a:p>
            <a:pPr>
              <a:defRPr/>
            </a:pPr>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ED6D9F4-08CE-4385-8053-39EE49567D54}" type="slidenum">
              <a:rPr lang="ru-RU" smtClean="0"/>
              <a:pPr>
                <a:defRPr/>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156448" y="6422064"/>
            <a:ext cx="762000" cy="365125"/>
          </a:xfrm>
        </p:spPr>
        <p:txBody>
          <a:bodyPr/>
          <a:lstStyle/>
          <a:p>
            <a:pPr>
              <a:defRPr/>
            </a:pPr>
            <a:fld id="{D85BBFB1-7C48-4D0C-9DDB-4144F54EE64E}" type="slidenum">
              <a:rPr lang="ru-RU" smtClean="0"/>
              <a:pPr>
                <a:defRPr/>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920DDA2-A83A-4C6C-9B6A-E22A3D45D770}"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F301D406-727C-4A04-B4C9-8AF0FD4FA7C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F301D406-727C-4A04-B4C9-8AF0FD4FA7C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F301D406-727C-4A04-B4C9-8AF0FD4FA7C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F301D406-727C-4A04-B4C9-8AF0FD4FA7C9}"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301D406-727C-4A04-B4C9-8AF0FD4FA7C9}"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301D406-727C-4A04-B4C9-8AF0FD4FA7C9}"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F301D406-727C-4A04-B4C9-8AF0FD4FA7C9}" type="slidenum">
              <a:rPr lang="ru-RU" smtClean="0"/>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F301D406-727C-4A04-B4C9-8AF0FD4FA7C9}"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F301D406-727C-4A04-B4C9-8AF0FD4FA7C9}"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hyperlink" Target="http://www.monomah.vladimir.ru/pouchenie_.htm" TargetMode="Externa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7.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EF819B"/>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088" y="1196975"/>
            <a:ext cx="7772400" cy="1470025"/>
          </a:xfrm>
        </p:spPr>
        <p:txBody>
          <a:bodyPr>
            <a:normAutofit fontScale="90000"/>
          </a:bodyPr>
          <a:lstStyle/>
          <a:p>
            <a:pPr eaLnBrk="1" hangingPunct="1"/>
            <a:r>
              <a:rPr lang="ru-RU" sz="3600" b="1" dirty="0" smtClean="0">
                <a:solidFill>
                  <a:srgbClr val="CF8119"/>
                </a:solidFill>
              </a:rPr>
              <a:t>Презентация на тему:</a:t>
            </a:r>
            <a:r>
              <a:rPr lang="en-US" sz="3600" b="1" dirty="0" smtClean="0">
                <a:solidFill>
                  <a:srgbClr val="CF8119"/>
                </a:solidFill>
              </a:rPr>
              <a:t/>
            </a:r>
            <a:br>
              <a:rPr lang="en-US" sz="3600" b="1" dirty="0" smtClean="0">
                <a:solidFill>
                  <a:srgbClr val="CF8119"/>
                </a:solidFill>
              </a:rPr>
            </a:br>
            <a:r>
              <a:rPr lang="ru-RU" sz="3600" b="1" i="1" dirty="0" smtClean="0">
                <a:solidFill>
                  <a:srgbClr val="CF8119"/>
                </a:solidFill>
              </a:rPr>
              <a:t>Культура Руси </a:t>
            </a:r>
            <a:r>
              <a:rPr lang="en-US" sz="3600" b="1" i="1" dirty="0" smtClean="0">
                <a:solidFill>
                  <a:srgbClr val="CF8119"/>
                </a:solidFill>
              </a:rPr>
              <a:t>IX</a:t>
            </a:r>
            <a:r>
              <a:rPr lang="ru-RU" sz="4000" b="1" i="1" dirty="0" smtClean="0">
                <a:solidFill>
                  <a:srgbClr val="CF8119"/>
                </a:solidFill>
              </a:rPr>
              <a:t>-начала</a:t>
            </a:r>
            <a:br>
              <a:rPr lang="ru-RU" sz="4000" b="1" i="1" dirty="0" smtClean="0">
                <a:solidFill>
                  <a:srgbClr val="CF8119"/>
                </a:solidFill>
              </a:rPr>
            </a:br>
            <a:r>
              <a:rPr lang="en-US" sz="4000" b="1" i="1" dirty="0" smtClean="0">
                <a:solidFill>
                  <a:srgbClr val="CF8119"/>
                </a:solidFill>
              </a:rPr>
              <a:t>XII </a:t>
            </a:r>
            <a:r>
              <a:rPr lang="ru-RU" sz="4000" b="1" i="1" dirty="0" smtClean="0">
                <a:solidFill>
                  <a:srgbClr val="CF8119"/>
                </a:solidFill>
              </a:rPr>
              <a:t>века.</a:t>
            </a:r>
          </a:p>
        </p:txBody>
      </p:sp>
      <p:sp>
        <p:nvSpPr>
          <p:cNvPr id="2051" name="Rectangle 3"/>
          <p:cNvSpPr>
            <a:spLocks noGrp="1" noChangeArrowheads="1"/>
          </p:cNvSpPr>
          <p:nvPr>
            <p:ph type="subTitle" idx="1"/>
          </p:nvPr>
        </p:nvSpPr>
        <p:spPr>
          <a:xfrm>
            <a:off x="1403350" y="3357563"/>
            <a:ext cx="6400800" cy="1752600"/>
          </a:xfrm>
        </p:spPr>
        <p:txBody>
          <a:bodyPr>
            <a:normAutofit/>
          </a:bodyPr>
          <a:lstStyle/>
          <a:p>
            <a:pPr eaLnBrk="1" hangingPunct="1"/>
            <a:r>
              <a:rPr lang="ru-RU" sz="2400" b="1" i="1" dirty="0" smtClean="0">
                <a:solidFill>
                  <a:srgbClr val="FF9900"/>
                </a:solidFill>
              </a:rPr>
              <a:t>Выполнила учитель истории </a:t>
            </a:r>
          </a:p>
          <a:p>
            <a:pPr eaLnBrk="1" hangingPunct="1"/>
            <a:r>
              <a:rPr lang="ru-RU" sz="2400" b="1" i="1" dirty="0" smtClean="0">
                <a:solidFill>
                  <a:srgbClr val="FF9900"/>
                </a:solidFill>
              </a:rPr>
              <a:t>ГОУ СОШ №519 г.Москвы</a:t>
            </a:r>
          </a:p>
          <a:p>
            <a:pPr eaLnBrk="1" hangingPunct="1"/>
            <a:r>
              <a:rPr lang="ru-RU" sz="2400" b="1" i="1" dirty="0" smtClean="0">
                <a:solidFill>
                  <a:srgbClr val="FF9900"/>
                </a:solidFill>
              </a:rPr>
              <a:t>Садыхова Н.В.</a:t>
            </a:r>
          </a:p>
          <a:p>
            <a:pPr eaLnBrk="1" hangingPunct="1"/>
            <a:endParaRPr lang="ru-RU" sz="2400" b="1" i="1" dirty="0" smtClean="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in)">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box(in)">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box(in)">
                                      <p:cBhvr>
                                        <p:cTn id="22"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0"/>
            <a:ext cx="7000924" cy="1631216"/>
          </a:xfrm>
          <a:prstGeom prst="rect">
            <a:avLst/>
          </a:prstGeom>
          <a:noFill/>
        </p:spPr>
        <p:txBody>
          <a:bodyPr wrap="square" rtlCol="0">
            <a:spAutoFit/>
          </a:bodyPr>
          <a:lstStyle/>
          <a:p>
            <a:r>
              <a:rPr lang="ru-RU" dirty="0" smtClean="0"/>
              <a:t>С 11 века в богатых семьях стали учить грамоте не только мальчиков, но и девочек. Сестра Владимира Мономаха Янка, основательница женского монастыря в Киеве, создала в нем  школу для обучения девушек.</a:t>
            </a:r>
            <a:endParaRPr lang="ru-RU" dirty="0"/>
          </a:p>
        </p:txBody>
      </p:sp>
      <p:pic>
        <p:nvPicPr>
          <p:cNvPr id="27650" name="Picture 2" descr="C:\Users\Teacher\Pictures\2008-07-24\005.jpg"/>
          <p:cNvPicPr>
            <a:picLocks noChangeAspect="1" noChangeArrowheads="1"/>
          </p:cNvPicPr>
          <p:nvPr/>
        </p:nvPicPr>
        <p:blipFill>
          <a:blip r:embed="rId2"/>
          <a:srcRect/>
          <a:stretch>
            <a:fillRect/>
          </a:stretch>
        </p:blipFill>
        <p:spPr bwMode="auto">
          <a:xfrm>
            <a:off x="428596" y="1857364"/>
            <a:ext cx="3185731" cy="4420201"/>
          </a:xfrm>
          <a:prstGeom prst="rect">
            <a:avLst/>
          </a:prstGeom>
          <a:noFill/>
        </p:spPr>
      </p:pic>
      <p:sp>
        <p:nvSpPr>
          <p:cNvPr id="4" name="TextBox 3"/>
          <p:cNvSpPr txBox="1"/>
          <p:nvPr/>
        </p:nvSpPr>
        <p:spPr>
          <a:xfrm>
            <a:off x="3857620" y="3214686"/>
            <a:ext cx="4357718" cy="707886"/>
          </a:xfrm>
          <a:prstGeom prst="rect">
            <a:avLst/>
          </a:prstGeom>
          <a:noFill/>
        </p:spPr>
        <p:txBody>
          <a:bodyPr wrap="square" rtlCol="0">
            <a:spAutoFit/>
          </a:bodyPr>
          <a:lstStyle/>
          <a:p>
            <a:r>
              <a:rPr lang="ru-RU" dirty="0" smtClean="0"/>
              <a:t>Киевская глаголическая рукопись.</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7"/>
          <p:cNvSpPr>
            <a:spLocks noChangeArrowheads="1" noChangeShapeType="1" noTextEdit="1"/>
          </p:cNvSpPr>
          <p:nvPr/>
        </p:nvSpPr>
        <p:spPr bwMode="auto">
          <a:xfrm>
            <a:off x="2843213" y="692150"/>
            <a:ext cx="3241675" cy="1152525"/>
          </a:xfrm>
          <a:prstGeom prst="rect">
            <a:avLst/>
          </a:prstGeom>
        </p:spPr>
        <p:txBody>
          <a:bodyPr wrap="none" fromWordArt="1">
            <a:prstTxWarp prst="textPlain">
              <a:avLst>
                <a:gd name="adj" fmla="val 50000"/>
              </a:avLst>
            </a:prstTxWarp>
          </a:bodyPr>
          <a:lstStyle/>
          <a:p>
            <a:pPr algn="ctr"/>
            <a:r>
              <a:rPr lang="ru-RU"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Литература</a:t>
            </a:r>
          </a:p>
        </p:txBody>
      </p:sp>
      <p:sp>
        <p:nvSpPr>
          <p:cNvPr id="10243" name="Text Box 8"/>
          <p:cNvSpPr txBox="1">
            <a:spLocks noChangeArrowheads="1"/>
          </p:cNvSpPr>
          <p:nvPr/>
        </p:nvSpPr>
        <p:spPr bwMode="auto">
          <a:xfrm>
            <a:off x="230188" y="2205038"/>
            <a:ext cx="4589398" cy="4524315"/>
          </a:xfrm>
          <a:prstGeom prst="rect">
            <a:avLst/>
          </a:prstGeom>
          <a:noFill/>
          <a:ln w="9525">
            <a:noFill/>
            <a:miter lim="800000"/>
            <a:headEnd/>
            <a:tailEnd/>
          </a:ln>
        </p:spPr>
        <p:txBody>
          <a:bodyPr wrap="none">
            <a:spAutoFit/>
          </a:bodyPr>
          <a:lstStyle/>
          <a:p>
            <a:r>
              <a:rPr lang="ru-RU" sz="2400" dirty="0"/>
              <a:t>Первыми литературными</a:t>
            </a:r>
          </a:p>
          <a:p>
            <a:r>
              <a:rPr lang="ru-RU" sz="2400" dirty="0"/>
              <a:t> произведениями были</a:t>
            </a:r>
          </a:p>
          <a:p>
            <a:r>
              <a:rPr lang="ru-RU" sz="2400" dirty="0">
                <a:solidFill>
                  <a:srgbClr val="FF0000"/>
                </a:solidFill>
              </a:rPr>
              <a:t>Летописи</a:t>
            </a:r>
            <a:r>
              <a:rPr lang="ru-RU" sz="2400" dirty="0"/>
              <a:t>. </a:t>
            </a:r>
            <a:r>
              <a:rPr lang="ru-RU" sz="2400" dirty="0" smtClean="0"/>
              <a:t>Древнейшей </a:t>
            </a:r>
            <a:endParaRPr lang="ru-RU" sz="2400" dirty="0"/>
          </a:p>
          <a:p>
            <a:r>
              <a:rPr lang="ru-RU" sz="2400" dirty="0"/>
              <a:t>из дошедших до </a:t>
            </a:r>
            <a:r>
              <a:rPr lang="ru-RU" sz="2400" dirty="0" smtClean="0"/>
              <a:t>нас</a:t>
            </a:r>
            <a:endParaRPr lang="ru-RU" sz="2400" dirty="0"/>
          </a:p>
          <a:p>
            <a:r>
              <a:rPr lang="ru-RU" sz="2400" dirty="0" smtClean="0"/>
              <a:t>Летописей была </a:t>
            </a:r>
            <a:endParaRPr lang="ru-RU" sz="2400" dirty="0"/>
          </a:p>
          <a:p>
            <a:r>
              <a:rPr lang="ru-RU" sz="2400" dirty="0"/>
              <a:t>«Повесть временных лет</a:t>
            </a:r>
            <a:r>
              <a:rPr lang="ru-RU" sz="2400" dirty="0" smtClean="0"/>
              <a:t>».</a:t>
            </a:r>
          </a:p>
          <a:p>
            <a:r>
              <a:rPr lang="ru-RU" sz="2400" dirty="0" smtClean="0"/>
              <a:t>Она</a:t>
            </a:r>
            <a:r>
              <a:rPr lang="ru-RU" sz="2400" dirty="0"/>
              <a:t> </a:t>
            </a:r>
            <a:r>
              <a:rPr lang="ru-RU" sz="2400" dirty="0" smtClean="0"/>
              <a:t>была </a:t>
            </a:r>
            <a:r>
              <a:rPr lang="ru-RU" sz="2400" dirty="0"/>
              <a:t>создана </a:t>
            </a:r>
          </a:p>
          <a:p>
            <a:r>
              <a:rPr lang="ru-RU" sz="2400" dirty="0"/>
              <a:t>о</a:t>
            </a:r>
            <a:r>
              <a:rPr lang="ru-RU" sz="2400" dirty="0" smtClean="0"/>
              <a:t>коло1113 </a:t>
            </a:r>
            <a:r>
              <a:rPr lang="ru-RU" sz="2400" dirty="0"/>
              <a:t>года </a:t>
            </a:r>
          </a:p>
          <a:p>
            <a:r>
              <a:rPr lang="ru-RU" sz="2400" dirty="0"/>
              <a:t>монахом  Киево-Печерского </a:t>
            </a:r>
          </a:p>
          <a:p>
            <a:r>
              <a:rPr lang="ru-RU" sz="2400" dirty="0"/>
              <a:t>монастыря</a:t>
            </a:r>
          </a:p>
          <a:p>
            <a:r>
              <a:rPr lang="ru-RU" sz="2400" dirty="0"/>
              <a:t>Нестором.</a:t>
            </a:r>
          </a:p>
          <a:p>
            <a:endParaRPr lang="ru-RU" sz="2400" dirty="0"/>
          </a:p>
        </p:txBody>
      </p:sp>
      <p:pic>
        <p:nvPicPr>
          <p:cNvPr id="10244" name="Picture 9" descr="image001"/>
          <p:cNvPicPr>
            <a:picLocks noChangeAspect="1" noChangeArrowheads="1"/>
          </p:cNvPicPr>
          <p:nvPr/>
        </p:nvPicPr>
        <p:blipFill>
          <a:blip r:embed="rId2"/>
          <a:srcRect/>
          <a:stretch>
            <a:fillRect/>
          </a:stretch>
        </p:blipFill>
        <p:spPr bwMode="auto">
          <a:xfrm>
            <a:off x="6443663" y="1412875"/>
            <a:ext cx="1889125" cy="4868863"/>
          </a:xfrm>
          <a:prstGeom prst="rect">
            <a:avLst/>
          </a:prstGeom>
          <a:noFill/>
          <a:ln w="9525">
            <a:noFill/>
            <a:miter lim="800000"/>
            <a:headEnd/>
            <a:tailEnd/>
          </a:ln>
        </p:spPr>
      </p:pic>
      <p:sp>
        <p:nvSpPr>
          <p:cNvPr id="10245" name="Text Box 10"/>
          <p:cNvSpPr txBox="1">
            <a:spLocks noChangeArrowheads="1"/>
          </p:cNvSpPr>
          <p:nvPr/>
        </p:nvSpPr>
        <p:spPr bwMode="auto">
          <a:xfrm>
            <a:off x="6280150" y="6375400"/>
            <a:ext cx="2709863" cy="396875"/>
          </a:xfrm>
          <a:prstGeom prst="rect">
            <a:avLst/>
          </a:prstGeom>
          <a:noFill/>
          <a:ln w="9525">
            <a:noFill/>
            <a:miter lim="800000"/>
            <a:headEnd/>
            <a:tailEnd/>
          </a:ln>
        </p:spPr>
        <p:txBody>
          <a:bodyPr wrap="none">
            <a:spAutoFit/>
          </a:bodyPr>
          <a:lstStyle/>
          <a:p>
            <a:r>
              <a:rPr lang="ru-RU"/>
              <a:t>Нестор-летописец</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Teacher\Pictures\2008-07-24\008.jpg"/>
          <p:cNvPicPr>
            <a:picLocks noChangeAspect="1" noChangeArrowheads="1"/>
          </p:cNvPicPr>
          <p:nvPr/>
        </p:nvPicPr>
        <p:blipFill>
          <a:blip r:embed="rId2">
            <a:lum bright="-10000"/>
          </a:blip>
          <a:srcRect/>
          <a:stretch>
            <a:fillRect/>
          </a:stretch>
        </p:blipFill>
        <p:spPr bwMode="auto">
          <a:xfrm>
            <a:off x="571472" y="571480"/>
            <a:ext cx="4288834" cy="5412345"/>
          </a:xfrm>
          <a:prstGeom prst="rect">
            <a:avLst/>
          </a:prstGeom>
          <a:noFill/>
        </p:spPr>
      </p:pic>
      <p:sp>
        <p:nvSpPr>
          <p:cNvPr id="5" name="TextBox 4"/>
          <p:cNvSpPr txBox="1"/>
          <p:nvPr/>
        </p:nvSpPr>
        <p:spPr>
          <a:xfrm>
            <a:off x="5214942" y="2285992"/>
            <a:ext cx="3571900" cy="707886"/>
          </a:xfrm>
          <a:prstGeom prst="rect">
            <a:avLst/>
          </a:prstGeom>
          <a:noFill/>
        </p:spPr>
        <p:txBody>
          <a:bodyPr wrap="square" rtlCol="0">
            <a:spAutoFit/>
          </a:bodyPr>
          <a:lstStyle/>
          <a:p>
            <a:r>
              <a:rPr lang="ru-RU" dirty="0" smtClean="0">
                <a:solidFill>
                  <a:srgbClr val="00B050"/>
                </a:solidFill>
              </a:rPr>
              <a:t>«Повесть временных лет». Начальный лист.</a:t>
            </a:r>
            <a:endParaRPr lang="ru-RU" dirty="0">
              <a:solidFill>
                <a:srgbClr val="00B05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714356"/>
            <a:ext cx="3643338" cy="5940088"/>
          </a:xfrm>
          <a:prstGeom prst="rect">
            <a:avLst/>
          </a:prstGeom>
          <a:noFill/>
        </p:spPr>
        <p:txBody>
          <a:bodyPr wrap="square" rtlCol="0">
            <a:spAutoFit/>
          </a:bodyPr>
          <a:lstStyle/>
          <a:p>
            <a:r>
              <a:rPr lang="ru-RU" dirty="0" smtClean="0"/>
              <a:t>Крупным литератором Древней Руси был Иларион, первый киевский митрополит –уроженец Руси. Он создал целый ряд произведений в жанре  </a:t>
            </a:r>
            <a:r>
              <a:rPr lang="ru-RU" dirty="0" smtClean="0">
                <a:solidFill>
                  <a:srgbClr val="FF0000"/>
                </a:solidFill>
              </a:rPr>
              <a:t>слова  </a:t>
            </a:r>
            <a:r>
              <a:rPr lang="ru-RU" dirty="0" smtClean="0"/>
              <a:t>– торжественного и поучающего обращения. Наиболее известным является его «Слово о законе и благодати». В нем он изложил свой взгляд на историю Руси, на выдающуюся роль христианства в ее становлении и роль Владимира и Ярослава Мудрого в судьбах Русского государства.</a:t>
            </a:r>
            <a:endParaRPr lang="ru-RU" dirty="0"/>
          </a:p>
        </p:txBody>
      </p:sp>
      <p:pic>
        <p:nvPicPr>
          <p:cNvPr id="31746" name="Picture 2" descr="C:\Users\Teacher\Pictures\2008-07-24\009.jpg"/>
          <p:cNvPicPr>
            <a:picLocks noChangeAspect="1" noChangeArrowheads="1"/>
          </p:cNvPicPr>
          <p:nvPr/>
        </p:nvPicPr>
        <p:blipFill>
          <a:blip r:embed="rId2">
            <a:lum bright="-10000"/>
          </a:blip>
          <a:srcRect/>
          <a:stretch>
            <a:fillRect/>
          </a:stretch>
        </p:blipFill>
        <p:spPr bwMode="auto">
          <a:xfrm>
            <a:off x="4857752" y="1064842"/>
            <a:ext cx="3740259" cy="5293091"/>
          </a:xfrm>
          <a:prstGeom prst="rect">
            <a:avLst/>
          </a:prstGeom>
          <a:noFill/>
        </p:spPr>
      </p:pic>
      <p:sp>
        <p:nvSpPr>
          <p:cNvPr id="4" name="TextBox 3"/>
          <p:cNvSpPr txBox="1"/>
          <p:nvPr/>
        </p:nvSpPr>
        <p:spPr>
          <a:xfrm>
            <a:off x="4286248" y="6273225"/>
            <a:ext cx="4643470" cy="584775"/>
          </a:xfrm>
          <a:prstGeom prst="rect">
            <a:avLst/>
          </a:prstGeom>
          <a:noFill/>
        </p:spPr>
        <p:txBody>
          <a:bodyPr wrap="square" rtlCol="0">
            <a:spAutoFit/>
          </a:bodyPr>
          <a:lstStyle/>
          <a:p>
            <a:r>
              <a:rPr lang="ru-RU" sz="1600" dirty="0" smtClean="0"/>
              <a:t>«Слово о законе и благодати». Список 16 века.</a:t>
            </a: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472" y="785794"/>
            <a:ext cx="4000528" cy="4708981"/>
          </a:xfrm>
          <a:prstGeom prst="rect">
            <a:avLst/>
          </a:prstGeom>
          <a:noFill/>
        </p:spPr>
        <p:txBody>
          <a:bodyPr wrap="square" rtlCol="0">
            <a:spAutoFit/>
          </a:bodyPr>
          <a:lstStyle/>
          <a:p>
            <a:r>
              <a:rPr lang="ru-RU" dirty="0" smtClean="0"/>
              <a:t>Во второй половине 11 века появилось литературно-публицистическое произведение «Памяти и похвале Владимира», «Сказание о первоначальном распространении христианства на Руси», «Сказание о Борисе и Глебе», монаха Иакова, посвященные истории раннего христианства, которое круто изменило жизнь страны, и судьбам первых христиан.</a:t>
            </a:r>
            <a:endParaRPr lang="ru-RU" dirty="0"/>
          </a:p>
        </p:txBody>
      </p:sp>
      <p:pic>
        <p:nvPicPr>
          <p:cNvPr id="32770" name="Picture 2" descr="C:\Users\Teacher\Pictures\2008-07-24\010.jpg"/>
          <p:cNvPicPr>
            <a:picLocks noChangeAspect="1" noChangeArrowheads="1"/>
          </p:cNvPicPr>
          <p:nvPr/>
        </p:nvPicPr>
        <p:blipFill>
          <a:blip r:embed="rId2"/>
          <a:srcRect/>
          <a:stretch>
            <a:fillRect/>
          </a:stretch>
        </p:blipFill>
        <p:spPr bwMode="auto">
          <a:xfrm>
            <a:off x="571472" y="815856"/>
            <a:ext cx="4232260" cy="6042143"/>
          </a:xfrm>
          <a:prstGeom prst="rect">
            <a:avLst/>
          </a:prstGeom>
          <a:noFill/>
        </p:spPr>
      </p:pic>
      <p:sp>
        <p:nvSpPr>
          <p:cNvPr id="4" name="TextBox 3"/>
          <p:cNvSpPr txBox="1"/>
          <p:nvPr/>
        </p:nvSpPr>
        <p:spPr>
          <a:xfrm>
            <a:off x="4929190" y="6072206"/>
            <a:ext cx="4214810" cy="707886"/>
          </a:xfrm>
          <a:prstGeom prst="rect">
            <a:avLst/>
          </a:prstGeom>
          <a:noFill/>
        </p:spPr>
        <p:txBody>
          <a:bodyPr wrap="square" rtlCol="0">
            <a:spAutoFit/>
          </a:bodyPr>
          <a:lstStyle/>
          <a:p>
            <a:r>
              <a:rPr lang="ru-RU" dirty="0" smtClean="0"/>
              <a:t>«Сказание о Борисе и Глебе». Миниатюра. 15 век.</a:t>
            </a:r>
            <a:endParaRPr lang="ru-RU"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714356"/>
            <a:ext cx="7358114" cy="1323439"/>
          </a:xfrm>
          <a:prstGeom prst="rect">
            <a:avLst/>
          </a:prstGeom>
          <a:noFill/>
        </p:spPr>
        <p:txBody>
          <a:bodyPr wrap="square" rtlCol="0">
            <a:spAutoFit/>
          </a:bodyPr>
          <a:lstStyle/>
          <a:p>
            <a:r>
              <a:rPr lang="ru-RU" dirty="0" smtClean="0"/>
              <a:t>Нестор был одним из первых создателей </a:t>
            </a:r>
            <a:r>
              <a:rPr lang="ru-RU" dirty="0" smtClean="0">
                <a:solidFill>
                  <a:srgbClr val="FF0000"/>
                </a:solidFill>
              </a:rPr>
              <a:t>житий </a:t>
            </a:r>
            <a:r>
              <a:rPr lang="ru-RU" dirty="0" smtClean="0"/>
              <a:t>– литературных описаний жизни людей, причисленных православной церковью к лику святых. Нестор написал одно из первых житий </a:t>
            </a:r>
            <a:r>
              <a:rPr lang="ru-RU" dirty="0"/>
              <a:t>Б</a:t>
            </a:r>
            <a:r>
              <a:rPr lang="ru-RU" dirty="0" smtClean="0"/>
              <a:t>ориса и </a:t>
            </a:r>
            <a:r>
              <a:rPr lang="ru-RU" dirty="0"/>
              <a:t>Г</a:t>
            </a:r>
            <a:r>
              <a:rPr lang="ru-RU" dirty="0" smtClean="0"/>
              <a:t>леба.</a:t>
            </a:r>
            <a:endParaRPr lang="ru-RU" dirty="0"/>
          </a:p>
        </p:txBody>
      </p:sp>
      <p:pic>
        <p:nvPicPr>
          <p:cNvPr id="33794" name="Picture 2" descr="C:\Users\Teacher\Pictures\2008-07-24\011.jpg"/>
          <p:cNvPicPr>
            <a:picLocks noChangeAspect="1" noChangeArrowheads="1"/>
          </p:cNvPicPr>
          <p:nvPr/>
        </p:nvPicPr>
        <p:blipFill>
          <a:blip r:embed="rId2"/>
          <a:srcRect/>
          <a:stretch>
            <a:fillRect/>
          </a:stretch>
        </p:blipFill>
        <p:spPr bwMode="auto">
          <a:xfrm>
            <a:off x="3000364" y="2071678"/>
            <a:ext cx="3065077" cy="4339208"/>
          </a:xfrm>
          <a:prstGeom prst="rect">
            <a:avLst/>
          </a:prstGeom>
          <a:noFill/>
        </p:spPr>
      </p:pic>
      <p:sp>
        <p:nvSpPr>
          <p:cNvPr id="4" name="TextBox 3"/>
          <p:cNvSpPr txBox="1"/>
          <p:nvPr/>
        </p:nvSpPr>
        <p:spPr>
          <a:xfrm>
            <a:off x="285720" y="5929330"/>
            <a:ext cx="2714644" cy="584775"/>
          </a:xfrm>
          <a:prstGeom prst="rect">
            <a:avLst/>
          </a:prstGeom>
          <a:noFill/>
        </p:spPr>
        <p:txBody>
          <a:bodyPr wrap="square" rtlCol="0">
            <a:spAutoFit/>
          </a:bodyPr>
          <a:lstStyle/>
          <a:p>
            <a:r>
              <a:rPr lang="ru-RU" sz="1600" dirty="0" smtClean="0"/>
              <a:t>Борис и Глеб. Фрагмент иконы.</a:t>
            </a:r>
            <a:endParaRPr lang="ru-RU"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14290"/>
            <a:ext cx="8501122" cy="707886"/>
          </a:xfrm>
          <a:prstGeom prst="rect">
            <a:avLst/>
          </a:prstGeom>
          <a:noFill/>
        </p:spPr>
        <p:txBody>
          <a:bodyPr wrap="square" rtlCol="0">
            <a:spAutoFit/>
          </a:bodyPr>
          <a:lstStyle/>
          <a:p>
            <a:r>
              <a:rPr lang="ru-RU" dirty="0" smtClean="0"/>
              <a:t>В 12 веке появились первые отечественные </a:t>
            </a:r>
            <a:r>
              <a:rPr lang="ru-RU" dirty="0" smtClean="0">
                <a:solidFill>
                  <a:srgbClr val="FF0000"/>
                </a:solidFill>
              </a:rPr>
              <a:t>мемуары. </a:t>
            </a:r>
            <a:r>
              <a:rPr lang="ru-RU" dirty="0" smtClean="0"/>
              <a:t>Это прежде всего знаменитое «Поучение» Владимира Мономаха.</a:t>
            </a:r>
            <a:endParaRPr lang="ru-RU" dirty="0"/>
          </a:p>
        </p:txBody>
      </p:sp>
      <p:sp>
        <p:nvSpPr>
          <p:cNvPr id="3" name="Прямоугольник 2"/>
          <p:cNvSpPr/>
          <p:nvPr/>
        </p:nvSpPr>
        <p:spPr>
          <a:xfrm>
            <a:off x="714348" y="917912"/>
            <a:ext cx="7429552" cy="5940088"/>
          </a:xfrm>
          <a:prstGeom prst="rect">
            <a:avLst/>
          </a:prstGeom>
        </p:spPr>
        <p:txBody>
          <a:bodyPr wrap="square">
            <a:spAutoFit/>
          </a:bodyPr>
          <a:lstStyle/>
          <a:p>
            <a:r>
              <a:rPr lang="ru-RU" b="0" i="0" dirty="0">
                <a:solidFill>
                  <a:srgbClr val="555753"/>
                </a:solidFill>
                <a:latin typeface="Georgia" pitchFamily="18" charset="0"/>
                <a:ea typeface="Times New Roman" pitchFamily="18" charset="0"/>
                <a:cs typeface="Times New Roman" pitchFamily="18" charset="0"/>
              </a:rPr>
              <a:t>Основные политические идеи </a:t>
            </a:r>
            <a:r>
              <a:rPr lang="ru-RU" b="0" i="0" dirty="0">
                <a:solidFill>
                  <a:srgbClr val="555753"/>
                </a:solidFill>
                <a:latin typeface="Calibri"/>
                <a:ea typeface="Times New Roman" pitchFamily="18" charset="0"/>
                <a:cs typeface="Times New Roman" pitchFamily="18" charset="0"/>
              </a:rPr>
              <a:t>«</a:t>
            </a:r>
            <a:r>
              <a:rPr lang="ru-RU" b="0" i="0" dirty="0">
                <a:solidFill>
                  <a:srgbClr val="555753"/>
                </a:solidFill>
                <a:latin typeface="Georgia" pitchFamily="18" charset="0"/>
                <a:ea typeface="Times New Roman" pitchFamily="18" charset="0"/>
                <a:cs typeface="Times New Roman" pitchFamily="18" charset="0"/>
              </a:rPr>
              <a:t>Поучения</a:t>
            </a:r>
            <a:r>
              <a:rPr lang="ru-RU" b="0" i="0" dirty="0">
                <a:solidFill>
                  <a:srgbClr val="555753"/>
                </a:solidFill>
                <a:latin typeface="Calibri"/>
                <a:ea typeface="Times New Roman" pitchFamily="18" charset="0"/>
                <a:cs typeface="Times New Roman" pitchFamily="18" charset="0"/>
              </a:rPr>
              <a:t>»</a:t>
            </a:r>
            <a:r>
              <a:rPr lang="ru-RU" b="0" i="0" dirty="0">
                <a:solidFill>
                  <a:srgbClr val="555753"/>
                </a:solidFill>
                <a:latin typeface="Georgia" pitchFamily="18" charset="0"/>
                <a:ea typeface="Times New Roman" pitchFamily="18" charset="0"/>
                <a:cs typeface="Times New Roman" pitchFamily="18" charset="0"/>
              </a:rPr>
              <a:t> во всех трех частях его - те же, что и во всей деятельности Владимира Мономаха. Князь проповедует необходимость сохранять разделение Русской земли между князьями, но одновременно быть объединенными взаимными договорными обязательствами для совместных походов на степь. Простейший пример такого объединения В. В. М. в своем </a:t>
            </a:r>
            <a:r>
              <a:rPr lang="ru-RU" b="0" i="0" dirty="0">
                <a:solidFill>
                  <a:srgbClr val="555753"/>
                </a:solidFill>
                <a:latin typeface="Calibri"/>
                <a:ea typeface="Times New Roman" pitchFamily="18" charset="0"/>
                <a:cs typeface="Times New Roman" pitchFamily="18" charset="0"/>
              </a:rPr>
              <a:t>«</a:t>
            </a:r>
            <a:r>
              <a:rPr lang="ru-RU" i="0" dirty="0">
                <a:solidFill>
                  <a:srgbClr val="988F5E"/>
                </a:solidFill>
                <a:latin typeface="Georgia" pitchFamily="18" charset="0"/>
                <a:ea typeface="Times New Roman" pitchFamily="18" charset="0"/>
                <a:cs typeface="Times New Roman" pitchFamily="18" charset="0"/>
                <a:hlinkClick r:id="rId2"/>
              </a:rPr>
              <a:t>Поучении</a:t>
            </a:r>
            <a:r>
              <a:rPr lang="ru-RU" b="0" i="0" dirty="0">
                <a:solidFill>
                  <a:srgbClr val="555753"/>
                </a:solidFill>
                <a:latin typeface="Calibri"/>
                <a:ea typeface="Times New Roman" pitchFamily="18" charset="0"/>
                <a:cs typeface="Times New Roman" pitchFamily="18" charset="0"/>
              </a:rPr>
              <a:t>»</a:t>
            </a:r>
            <a:r>
              <a:rPr lang="ru-RU" b="0" i="0" dirty="0">
                <a:solidFill>
                  <a:srgbClr val="555753"/>
                </a:solidFill>
                <a:latin typeface="Georgia" pitchFamily="18" charset="0"/>
                <a:ea typeface="Times New Roman" pitchFamily="18" charset="0"/>
                <a:cs typeface="Times New Roman" pitchFamily="18" charset="0"/>
              </a:rPr>
              <a:t> видит в птицах. Птицы весной прилетают из рая, и каждая находит свое, принадлежащее ей место: и </a:t>
            </a:r>
            <a:r>
              <a:rPr lang="ru-RU" b="0" i="0" dirty="0">
                <a:solidFill>
                  <a:srgbClr val="555753"/>
                </a:solidFill>
                <a:latin typeface="Calibri"/>
                <a:ea typeface="Times New Roman" pitchFamily="18" charset="0"/>
                <a:cs typeface="Times New Roman" pitchFamily="18" charset="0"/>
              </a:rPr>
              <a:t>«</a:t>
            </a:r>
            <a:r>
              <a:rPr lang="ru-RU" b="0" i="0" dirty="0">
                <a:solidFill>
                  <a:srgbClr val="555753"/>
                </a:solidFill>
                <a:latin typeface="Georgia" pitchFamily="18" charset="0"/>
                <a:ea typeface="Times New Roman" pitchFamily="18" charset="0"/>
                <a:cs typeface="Times New Roman" pitchFamily="18" charset="0"/>
              </a:rPr>
              <a:t>худые</a:t>
            </a:r>
            <a:r>
              <a:rPr lang="ru-RU" b="0" i="0" dirty="0">
                <a:solidFill>
                  <a:srgbClr val="555753"/>
                </a:solidFill>
                <a:latin typeface="Calibri"/>
                <a:ea typeface="Times New Roman" pitchFamily="18" charset="0"/>
                <a:cs typeface="Times New Roman" pitchFamily="18" charset="0"/>
              </a:rPr>
              <a:t>»</a:t>
            </a:r>
            <a:r>
              <a:rPr lang="ru-RU" b="0" i="0" dirty="0">
                <a:solidFill>
                  <a:srgbClr val="555753"/>
                </a:solidFill>
                <a:latin typeface="Georgia" pitchFamily="18" charset="0"/>
                <a:ea typeface="Times New Roman" pitchFamily="18" charset="0"/>
                <a:cs typeface="Times New Roman" pitchFamily="18" charset="0"/>
              </a:rPr>
              <a:t> птицы, и сильные. Ни одна не пытается согнать другую и занять лучшее место, но каждая довольствуется своим уделом. Затем В. В. М. проповедует умеренность во всем: в отношении к подчиненным, зависимым, слабейшим. Взаимная уступчивость, трудолюбие, неустанные совместные походы, осторожность, </a:t>
            </a:r>
            <a:r>
              <a:rPr lang="ru-RU" b="0" i="0" dirty="0">
                <a:solidFill>
                  <a:srgbClr val="555753"/>
                </a:solidFill>
                <a:latin typeface="Calibri"/>
                <a:ea typeface="Times New Roman" pitchFamily="18" charset="0"/>
                <a:cs typeface="Times New Roman" pitchFamily="18" charset="0"/>
              </a:rPr>
              <a:t>«</a:t>
            </a:r>
            <a:r>
              <a:rPr lang="ru-RU" b="0" i="0" dirty="0">
                <a:solidFill>
                  <a:srgbClr val="555753"/>
                </a:solidFill>
                <a:latin typeface="Georgia" pitchFamily="18" charset="0"/>
                <a:ea typeface="Times New Roman" pitchFamily="18" charset="0"/>
                <a:cs typeface="Times New Roman" pitchFamily="18" charset="0"/>
              </a:rPr>
              <a:t>послушание</a:t>
            </a:r>
            <a:r>
              <a:rPr lang="ru-RU" b="0" i="0" dirty="0">
                <a:solidFill>
                  <a:srgbClr val="555753"/>
                </a:solidFill>
                <a:latin typeface="Calibri"/>
                <a:ea typeface="Times New Roman" pitchFamily="18" charset="0"/>
                <a:cs typeface="Times New Roman" pitchFamily="18" charset="0"/>
              </a:rPr>
              <a:t>»</a:t>
            </a:r>
            <a:r>
              <a:rPr lang="ru-RU" b="0" i="0" dirty="0">
                <a:solidFill>
                  <a:srgbClr val="555753"/>
                </a:solidFill>
                <a:latin typeface="Georgia" pitchFamily="18" charset="0"/>
                <a:ea typeface="Times New Roman" pitchFamily="18" charset="0"/>
                <a:cs typeface="Times New Roman" pitchFamily="18" charset="0"/>
              </a:rPr>
              <a:t> и </a:t>
            </a:r>
            <a:r>
              <a:rPr lang="ru-RU" b="0" i="0" dirty="0">
                <a:solidFill>
                  <a:srgbClr val="555753"/>
                </a:solidFill>
                <a:latin typeface="Calibri"/>
                <a:ea typeface="Times New Roman" pitchFamily="18" charset="0"/>
                <a:cs typeface="Times New Roman" pitchFamily="18" charset="0"/>
              </a:rPr>
              <a:t>«</a:t>
            </a:r>
            <a:r>
              <a:rPr lang="ru-RU" b="0" i="0" dirty="0">
                <a:solidFill>
                  <a:srgbClr val="555753"/>
                </a:solidFill>
                <a:latin typeface="Georgia" pitchFamily="18" charset="0"/>
                <a:ea typeface="Times New Roman" pitchFamily="18" charset="0"/>
                <a:cs typeface="Times New Roman" pitchFamily="18" charset="0"/>
              </a:rPr>
              <a:t>покорение</a:t>
            </a:r>
            <a:r>
              <a:rPr lang="ru-RU" b="0" i="0" dirty="0">
                <a:solidFill>
                  <a:srgbClr val="555753"/>
                </a:solidFill>
                <a:latin typeface="Calibri"/>
                <a:ea typeface="Times New Roman" pitchFamily="18" charset="0"/>
                <a:cs typeface="Times New Roman" pitchFamily="18" charset="0"/>
              </a:rPr>
              <a:t>»</a:t>
            </a:r>
            <a:r>
              <a:rPr lang="ru-RU" b="0" i="0" dirty="0">
                <a:solidFill>
                  <a:srgbClr val="555753"/>
                </a:solidFill>
                <a:latin typeface="Georgia" pitchFamily="18" charset="0"/>
                <a:ea typeface="Times New Roman" pitchFamily="18" charset="0"/>
                <a:cs typeface="Times New Roman" pitchFamily="18" charset="0"/>
              </a:rPr>
              <a:t> старшим, уважение прав младших, - вот, что является идеалом людей княжеского положения и что должно являться основой политического единства Руси.</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785794"/>
            <a:ext cx="8715436" cy="1631216"/>
          </a:xfrm>
          <a:prstGeom prst="rect">
            <a:avLst/>
          </a:prstGeom>
          <a:noFill/>
        </p:spPr>
        <p:txBody>
          <a:bodyPr wrap="square" rtlCol="0">
            <a:spAutoFit/>
          </a:bodyPr>
          <a:lstStyle/>
          <a:p>
            <a:r>
              <a:rPr lang="ru-RU" dirty="0" smtClean="0"/>
              <a:t>В это же время появилось «</a:t>
            </a:r>
            <a:r>
              <a:rPr lang="ru-RU" dirty="0" smtClean="0">
                <a:solidFill>
                  <a:srgbClr val="FF0000"/>
                </a:solidFill>
              </a:rPr>
              <a:t>Хождение</a:t>
            </a:r>
            <a:r>
              <a:rPr lang="ru-RU" dirty="0" smtClean="0"/>
              <a:t> игумена Даниила в святые места».  Богомольный русский человек подробно описал свой путь в Иерусалим, к гробу Господню, рассказал о многих своих интересных встречах, в том числе и с крестоносцами.</a:t>
            </a:r>
            <a:endParaRPr lang="ru-RU" dirty="0"/>
          </a:p>
        </p:txBody>
      </p:sp>
      <p:pic>
        <p:nvPicPr>
          <p:cNvPr id="34818" name="Picture 2" descr="C:\Users\Teacher\Pictures\2008-07-24\012.jpg"/>
          <p:cNvPicPr>
            <a:picLocks noChangeAspect="1" noChangeArrowheads="1"/>
          </p:cNvPicPr>
          <p:nvPr/>
        </p:nvPicPr>
        <p:blipFill>
          <a:blip r:embed="rId2">
            <a:lum bright="-20000"/>
          </a:blip>
          <a:srcRect/>
          <a:stretch>
            <a:fillRect/>
          </a:stretch>
        </p:blipFill>
        <p:spPr bwMode="auto">
          <a:xfrm>
            <a:off x="5429256" y="2017090"/>
            <a:ext cx="2786082" cy="4840910"/>
          </a:xfrm>
          <a:prstGeom prst="rect">
            <a:avLst/>
          </a:prstGeom>
          <a:noFill/>
        </p:spPr>
      </p:pic>
      <p:sp>
        <p:nvSpPr>
          <p:cNvPr id="4" name="TextBox 3"/>
          <p:cNvSpPr txBox="1"/>
          <p:nvPr/>
        </p:nvSpPr>
        <p:spPr>
          <a:xfrm>
            <a:off x="214282" y="5357826"/>
            <a:ext cx="4714908" cy="707886"/>
          </a:xfrm>
          <a:prstGeom prst="rect">
            <a:avLst/>
          </a:prstGeom>
          <a:noFill/>
        </p:spPr>
        <p:txBody>
          <a:bodyPr wrap="square" rtlCol="0">
            <a:spAutoFit/>
          </a:bodyPr>
          <a:lstStyle/>
          <a:p>
            <a:r>
              <a:rPr lang="ru-RU" dirty="0" smtClean="0"/>
              <a:t>«Хождение игумена Даниила». Миниатюра.</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4" descr="048"/>
          <p:cNvPicPr>
            <a:picLocks noChangeAspect="1" noChangeArrowheads="1"/>
          </p:cNvPicPr>
          <p:nvPr/>
        </p:nvPicPr>
        <p:blipFill>
          <a:blip r:embed="rId2"/>
          <a:srcRect/>
          <a:stretch>
            <a:fillRect/>
          </a:stretch>
        </p:blipFill>
        <p:spPr bwMode="auto">
          <a:xfrm>
            <a:off x="0" y="0"/>
            <a:ext cx="4211638" cy="4868863"/>
          </a:xfrm>
          <a:prstGeom prst="rect">
            <a:avLst/>
          </a:prstGeom>
          <a:noFill/>
          <a:ln w="9525">
            <a:noFill/>
            <a:miter lim="800000"/>
            <a:headEnd/>
            <a:tailEnd/>
          </a:ln>
        </p:spPr>
      </p:pic>
      <p:pic>
        <p:nvPicPr>
          <p:cNvPr id="15365" name="Picture 5" descr="сканирование0003"/>
          <p:cNvPicPr>
            <a:picLocks noChangeAspect="1" noChangeArrowheads="1"/>
          </p:cNvPicPr>
          <p:nvPr/>
        </p:nvPicPr>
        <p:blipFill>
          <a:blip r:embed="rId3"/>
          <a:srcRect/>
          <a:stretch>
            <a:fillRect/>
          </a:stretch>
        </p:blipFill>
        <p:spPr bwMode="auto">
          <a:xfrm>
            <a:off x="5651500" y="0"/>
            <a:ext cx="3168650" cy="4724400"/>
          </a:xfrm>
          <a:prstGeom prst="rect">
            <a:avLst/>
          </a:prstGeom>
          <a:noFill/>
          <a:ln w="9525">
            <a:noFill/>
            <a:miter lim="800000"/>
            <a:headEnd/>
            <a:tailEnd/>
          </a:ln>
        </p:spPr>
      </p:pic>
      <p:sp>
        <p:nvSpPr>
          <p:cNvPr id="5124" name="Text Box 7"/>
          <p:cNvSpPr txBox="1">
            <a:spLocks noChangeArrowheads="1"/>
          </p:cNvSpPr>
          <p:nvPr/>
        </p:nvSpPr>
        <p:spPr bwMode="auto">
          <a:xfrm>
            <a:off x="1116013" y="5013325"/>
            <a:ext cx="2476500" cy="1200329"/>
          </a:xfrm>
          <a:prstGeom prst="rect">
            <a:avLst/>
          </a:prstGeom>
          <a:noFill/>
          <a:ln w="9525">
            <a:noFill/>
            <a:miter lim="800000"/>
            <a:headEnd/>
            <a:tailEnd/>
          </a:ln>
        </p:spPr>
        <p:txBody>
          <a:bodyPr>
            <a:spAutoFit/>
          </a:bodyPr>
          <a:lstStyle/>
          <a:p>
            <a:r>
              <a:rPr lang="ru-RU" sz="2400" dirty="0"/>
              <a:t>Софийский собор </a:t>
            </a:r>
            <a:r>
              <a:rPr lang="ru-RU" sz="2400" dirty="0" smtClean="0"/>
              <a:t>11 век.</a:t>
            </a:r>
            <a:endParaRPr lang="ru-RU" sz="2400" dirty="0"/>
          </a:p>
          <a:p>
            <a:r>
              <a:rPr lang="ru-RU" sz="2400" dirty="0"/>
              <a:t>В г. Киеве</a:t>
            </a:r>
          </a:p>
        </p:txBody>
      </p:sp>
      <p:sp>
        <p:nvSpPr>
          <p:cNvPr id="5125" name="Text Box 8"/>
          <p:cNvSpPr txBox="1">
            <a:spLocks noChangeArrowheads="1"/>
          </p:cNvSpPr>
          <p:nvPr/>
        </p:nvSpPr>
        <p:spPr bwMode="auto">
          <a:xfrm>
            <a:off x="6084888" y="3933825"/>
            <a:ext cx="184150" cy="396875"/>
          </a:xfrm>
          <a:prstGeom prst="rect">
            <a:avLst/>
          </a:prstGeom>
          <a:noFill/>
          <a:ln w="9525">
            <a:noFill/>
            <a:miter lim="800000"/>
            <a:headEnd/>
            <a:tailEnd/>
          </a:ln>
        </p:spPr>
        <p:txBody>
          <a:bodyPr wrap="none">
            <a:spAutoFit/>
          </a:bodyPr>
          <a:lstStyle/>
          <a:p>
            <a:endParaRPr lang="ru-RU"/>
          </a:p>
        </p:txBody>
      </p:sp>
      <p:sp>
        <p:nvSpPr>
          <p:cNvPr id="5126" name="Text Box 9"/>
          <p:cNvSpPr txBox="1">
            <a:spLocks noChangeArrowheads="1"/>
          </p:cNvSpPr>
          <p:nvPr/>
        </p:nvSpPr>
        <p:spPr bwMode="auto">
          <a:xfrm>
            <a:off x="5724525" y="5157788"/>
            <a:ext cx="3152775" cy="1187450"/>
          </a:xfrm>
          <a:prstGeom prst="rect">
            <a:avLst/>
          </a:prstGeom>
          <a:noFill/>
          <a:ln w="9525">
            <a:noFill/>
            <a:miter lim="800000"/>
            <a:headEnd/>
            <a:tailEnd/>
          </a:ln>
        </p:spPr>
        <p:txBody>
          <a:bodyPr>
            <a:spAutoFit/>
          </a:bodyPr>
          <a:lstStyle/>
          <a:p>
            <a:r>
              <a:rPr lang="ru-RU" sz="2400"/>
              <a:t>Интерьер Софийского</a:t>
            </a:r>
          </a:p>
          <a:p>
            <a:r>
              <a:rPr lang="ru-RU" sz="2400"/>
              <a:t>Собора</a:t>
            </a:r>
          </a:p>
        </p:txBody>
      </p:sp>
      <p:sp>
        <p:nvSpPr>
          <p:cNvPr id="7" name="TextBox 6"/>
          <p:cNvSpPr txBox="1"/>
          <p:nvPr/>
        </p:nvSpPr>
        <p:spPr>
          <a:xfrm>
            <a:off x="285720" y="0"/>
            <a:ext cx="1785950" cy="400110"/>
          </a:xfrm>
          <a:prstGeom prst="rect">
            <a:avLst/>
          </a:prstGeom>
          <a:noFill/>
        </p:spPr>
        <p:txBody>
          <a:bodyPr wrap="square" rtlCol="0">
            <a:spAutoFit/>
          </a:bodyPr>
          <a:lstStyle/>
          <a:p>
            <a:r>
              <a:rPr lang="ru-RU" dirty="0" smtClean="0">
                <a:solidFill>
                  <a:srgbClr val="FF0000"/>
                </a:solidFill>
              </a:rPr>
              <a:t>Зодчество.</a:t>
            </a:r>
            <a:endParaRPr lang="ru-RU"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ox(in)">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p_02_1"/>
          <p:cNvPicPr>
            <a:picLocks noChangeAspect="1" noChangeArrowheads="1"/>
          </p:cNvPicPr>
          <p:nvPr/>
        </p:nvPicPr>
        <p:blipFill>
          <a:blip r:embed="rId2"/>
          <a:srcRect/>
          <a:stretch>
            <a:fillRect/>
          </a:stretch>
        </p:blipFill>
        <p:spPr bwMode="auto">
          <a:xfrm>
            <a:off x="0" y="0"/>
            <a:ext cx="3898900" cy="4365625"/>
          </a:xfrm>
          <a:prstGeom prst="rect">
            <a:avLst/>
          </a:prstGeom>
          <a:noFill/>
          <a:ln w="9525">
            <a:noFill/>
            <a:miter lim="800000"/>
            <a:headEnd/>
            <a:tailEnd/>
          </a:ln>
        </p:spPr>
      </p:pic>
      <p:pic>
        <p:nvPicPr>
          <p:cNvPr id="6147" name="Picture 5" descr="8-29-3s"/>
          <p:cNvPicPr>
            <a:picLocks noChangeAspect="1" noChangeArrowheads="1"/>
          </p:cNvPicPr>
          <p:nvPr/>
        </p:nvPicPr>
        <p:blipFill>
          <a:blip r:embed="rId3"/>
          <a:srcRect/>
          <a:stretch>
            <a:fillRect/>
          </a:stretch>
        </p:blipFill>
        <p:spPr bwMode="auto">
          <a:xfrm>
            <a:off x="5688013" y="0"/>
            <a:ext cx="3455987" cy="4365625"/>
          </a:xfrm>
          <a:prstGeom prst="rect">
            <a:avLst/>
          </a:prstGeom>
          <a:noFill/>
          <a:ln w="9525">
            <a:noFill/>
            <a:miter lim="800000"/>
            <a:headEnd/>
            <a:tailEnd/>
          </a:ln>
        </p:spPr>
      </p:pic>
      <p:sp>
        <p:nvSpPr>
          <p:cNvPr id="6148" name="Text Box 6"/>
          <p:cNvSpPr txBox="1">
            <a:spLocks noChangeArrowheads="1"/>
          </p:cNvSpPr>
          <p:nvPr/>
        </p:nvSpPr>
        <p:spPr bwMode="auto">
          <a:xfrm>
            <a:off x="231775" y="4864100"/>
            <a:ext cx="2822575" cy="701675"/>
          </a:xfrm>
          <a:prstGeom prst="rect">
            <a:avLst/>
          </a:prstGeom>
          <a:noFill/>
          <a:ln w="9525">
            <a:noFill/>
            <a:miter lim="800000"/>
            <a:headEnd/>
            <a:tailEnd/>
          </a:ln>
        </p:spPr>
        <p:txBody>
          <a:bodyPr wrap="none">
            <a:spAutoFit/>
          </a:bodyPr>
          <a:lstStyle/>
          <a:p>
            <a:r>
              <a:rPr lang="ru-RU" dirty="0"/>
              <a:t>Пятницкая церковь </a:t>
            </a:r>
          </a:p>
          <a:p>
            <a:r>
              <a:rPr lang="ru-RU" dirty="0"/>
              <a:t>в </a:t>
            </a:r>
            <a:r>
              <a:rPr lang="ru-RU" dirty="0" smtClean="0"/>
              <a:t>Чернигове 12 век.</a:t>
            </a:r>
            <a:endParaRPr lang="ru-RU" dirty="0"/>
          </a:p>
        </p:txBody>
      </p:sp>
      <p:sp>
        <p:nvSpPr>
          <p:cNvPr id="6149" name="Text Box 7"/>
          <p:cNvSpPr txBox="1">
            <a:spLocks noChangeArrowheads="1"/>
          </p:cNvSpPr>
          <p:nvPr/>
        </p:nvSpPr>
        <p:spPr bwMode="auto">
          <a:xfrm>
            <a:off x="5632450" y="5006975"/>
            <a:ext cx="3100388" cy="701675"/>
          </a:xfrm>
          <a:prstGeom prst="rect">
            <a:avLst/>
          </a:prstGeom>
          <a:noFill/>
          <a:ln w="9525">
            <a:noFill/>
            <a:miter lim="800000"/>
            <a:headEnd/>
            <a:tailEnd/>
          </a:ln>
        </p:spPr>
        <p:txBody>
          <a:bodyPr wrap="none">
            <a:spAutoFit/>
          </a:bodyPr>
          <a:lstStyle/>
          <a:p>
            <a:r>
              <a:rPr lang="ru-RU"/>
              <a:t>Интерьер Пятницкой </a:t>
            </a:r>
          </a:p>
          <a:p>
            <a:r>
              <a:rPr lang="ru-RU"/>
              <a:t>церкви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857250" y="1214438"/>
            <a:ext cx="7429500" cy="1938992"/>
          </a:xfrm>
          <a:prstGeom prst="rect">
            <a:avLst/>
          </a:prstGeom>
          <a:noFill/>
          <a:ln w="9525">
            <a:noFill/>
            <a:miter lim="800000"/>
            <a:headEnd/>
            <a:tailEnd/>
          </a:ln>
        </p:spPr>
        <p:txBody>
          <a:bodyPr>
            <a:spAutoFit/>
          </a:bodyPr>
          <a:lstStyle/>
          <a:p>
            <a:r>
              <a:rPr lang="ru-RU" dirty="0">
                <a:solidFill>
                  <a:srgbClr val="FF0000"/>
                </a:solidFill>
              </a:rPr>
              <a:t>Цель </a:t>
            </a:r>
            <a:r>
              <a:rPr lang="ru-RU" dirty="0" smtClean="0">
                <a:solidFill>
                  <a:srgbClr val="FF0000"/>
                </a:solidFill>
              </a:rPr>
              <a:t>урока: Познакомить учащихся с высоким для своего времени уровнем развития  русской культуры, с самобытными культурными традициями, сложившимися на Руси в результате слияния культуры восточных славян, Византии и других соседей.</a:t>
            </a:r>
            <a:endParaRPr lang="ru-RU" dirty="0"/>
          </a:p>
        </p:txBody>
      </p:sp>
      <p:pic>
        <p:nvPicPr>
          <p:cNvPr id="3" name="Picture 5" descr="i"/>
          <p:cNvPicPr>
            <a:picLocks noChangeAspect="1" noChangeArrowheads="1"/>
          </p:cNvPicPr>
          <p:nvPr/>
        </p:nvPicPr>
        <p:blipFill>
          <a:blip r:embed="rId2"/>
          <a:srcRect/>
          <a:stretch>
            <a:fillRect/>
          </a:stretch>
        </p:blipFill>
        <p:spPr bwMode="auto">
          <a:xfrm>
            <a:off x="4643438" y="3696892"/>
            <a:ext cx="3738588" cy="280394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Teacher\Pictures\2008-07-24\013.jpg"/>
          <p:cNvPicPr>
            <a:picLocks noChangeAspect="1" noChangeArrowheads="1"/>
          </p:cNvPicPr>
          <p:nvPr/>
        </p:nvPicPr>
        <p:blipFill>
          <a:blip r:embed="rId2" cstate="print">
            <a:lum/>
          </a:blip>
          <a:srcRect/>
          <a:stretch>
            <a:fillRect/>
          </a:stretch>
        </p:blipFill>
        <p:spPr bwMode="auto">
          <a:xfrm>
            <a:off x="1785918" y="0"/>
            <a:ext cx="5857916"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Teacher\Pictures\2008-07-24\014.jpg"/>
          <p:cNvPicPr>
            <a:picLocks noChangeAspect="1" noChangeArrowheads="1"/>
          </p:cNvPicPr>
          <p:nvPr/>
        </p:nvPicPr>
        <p:blipFill>
          <a:blip r:embed="rId2"/>
          <a:srcRect/>
          <a:stretch>
            <a:fillRect/>
          </a:stretch>
        </p:blipFill>
        <p:spPr bwMode="auto">
          <a:xfrm>
            <a:off x="0" y="0"/>
            <a:ext cx="9144000" cy="5331146"/>
          </a:xfrm>
          <a:prstGeom prst="rect">
            <a:avLst/>
          </a:prstGeom>
          <a:noFill/>
        </p:spPr>
      </p:pic>
      <p:sp>
        <p:nvSpPr>
          <p:cNvPr id="3" name="TextBox 2"/>
          <p:cNvSpPr txBox="1"/>
          <p:nvPr/>
        </p:nvSpPr>
        <p:spPr>
          <a:xfrm>
            <a:off x="571472" y="5500702"/>
            <a:ext cx="3071834" cy="707886"/>
          </a:xfrm>
          <a:prstGeom prst="rect">
            <a:avLst/>
          </a:prstGeom>
          <a:noFill/>
        </p:spPr>
        <p:txBody>
          <a:bodyPr wrap="square" rtlCol="0">
            <a:spAutoFit/>
          </a:bodyPr>
          <a:lstStyle/>
          <a:p>
            <a:r>
              <a:rPr lang="ru-RU" dirty="0" smtClean="0"/>
              <a:t>Дмитровский собор во Владимире. 12 век.</a:t>
            </a:r>
            <a:endParaRPr lang="ru-RU" dirty="0"/>
          </a:p>
        </p:txBody>
      </p:sp>
      <p:sp>
        <p:nvSpPr>
          <p:cNvPr id="4" name="TextBox 3"/>
          <p:cNvSpPr txBox="1"/>
          <p:nvPr/>
        </p:nvSpPr>
        <p:spPr>
          <a:xfrm>
            <a:off x="4429124" y="5500702"/>
            <a:ext cx="4286280" cy="707886"/>
          </a:xfrm>
          <a:prstGeom prst="rect">
            <a:avLst/>
          </a:prstGeom>
          <a:noFill/>
        </p:spPr>
        <p:txBody>
          <a:bodyPr wrap="square" rtlCol="0">
            <a:spAutoFit/>
          </a:bodyPr>
          <a:lstStyle/>
          <a:p>
            <a:r>
              <a:rPr lang="ru-RU" dirty="0" smtClean="0"/>
              <a:t>Борисоглебский собор в Чернигове. 12 век.</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285860"/>
            <a:ext cx="8072494" cy="400110"/>
          </a:xfrm>
          <a:prstGeom prst="rect">
            <a:avLst/>
          </a:prstGeom>
          <a:noFill/>
        </p:spPr>
        <p:txBody>
          <a:bodyPr wrap="square" rtlCol="0">
            <a:spAutoFit/>
          </a:bodyPr>
          <a:lstStyle/>
          <a:p>
            <a:r>
              <a:rPr lang="ru-RU" dirty="0" smtClean="0"/>
              <a:t>Какое отличие византийских храмов от русских?</a:t>
            </a:r>
            <a:endParaRPr lang="ru-RU" dirty="0"/>
          </a:p>
        </p:txBody>
      </p:sp>
      <p:pic>
        <p:nvPicPr>
          <p:cNvPr id="37890" name="Picture 2" descr="C:\Users\Teacher\Pictures\2008-07-24\015.jpg"/>
          <p:cNvPicPr>
            <a:picLocks noChangeAspect="1" noChangeArrowheads="1"/>
          </p:cNvPicPr>
          <p:nvPr/>
        </p:nvPicPr>
        <p:blipFill>
          <a:blip r:embed="rId2">
            <a:lum bright="-10000"/>
          </a:blip>
          <a:srcRect/>
          <a:stretch>
            <a:fillRect/>
          </a:stretch>
        </p:blipFill>
        <p:spPr bwMode="auto">
          <a:xfrm>
            <a:off x="2285984" y="1846373"/>
            <a:ext cx="6000792" cy="4154395"/>
          </a:xfrm>
          <a:prstGeom prst="rect">
            <a:avLst/>
          </a:prstGeom>
          <a:noFill/>
        </p:spPr>
      </p:pic>
      <p:sp>
        <p:nvSpPr>
          <p:cNvPr id="4" name="TextBox 3"/>
          <p:cNvSpPr txBox="1"/>
          <p:nvPr/>
        </p:nvSpPr>
        <p:spPr>
          <a:xfrm>
            <a:off x="1928794" y="6215082"/>
            <a:ext cx="6500858" cy="400110"/>
          </a:xfrm>
          <a:prstGeom prst="rect">
            <a:avLst/>
          </a:prstGeom>
          <a:noFill/>
        </p:spPr>
        <p:txBody>
          <a:bodyPr wrap="square" rtlCol="0">
            <a:spAutoFit/>
          </a:bodyPr>
          <a:lstStyle/>
          <a:p>
            <a:r>
              <a:rPr lang="ru-RU" dirty="0" smtClean="0"/>
              <a:t>Храм св.Софии в Константинополе. 6 век.</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1571612"/>
            <a:ext cx="7929586" cy="584775"/>
          </a:xfrm>
          <a:prstGeom prst="rect">
            <a:avLst/>
          </a:prstGeom>
          <a:noFill/>
        </p:spPr>
        <p:txBody>
          <a:bodyPr wrap="square" rtlCol="0">
            <a:spAutoFit/>
          </a:bodyPr>
          <a:lstStyle/>
          <a:p>
            <a:r>
              <a:rPr lang="ru-RU" sz="3200" dirty="0" smtClean="0">
                <a:solidFill>
                  <a:srgbClr val="0000FF"/>
                </a:solidFill>
              </a:rPr>
              <a:t>Изобразительное искусство</a:t>
            </a:r>
            <a:endParaRPr lang="ru-RU" sz="3200" dirty="0">
              <a:solidFill>
                <a:srgbClr val="0000FF"/>
              </a:solidFill>
            </a:endParaRPr>
          </a:p>
        </p:txBody>
      </p:sp>
      <p:sp>
        <p:nvSpPr>
          <p:cNvPr id="3" name="Горизонтальный свиток 2"/>
          <p:cNvSpPr/>
          <p:nvPr/>
        </p:nvSpPr>
        <p:spPr>
          <a:xfrm flipV="1">
            <a:off x="1643042" y="3071810"/>
            <a:ext cx="1857388" cy="1500197"/>
          </a:xfrm>
          <a:prstGeom prst="horizontalScroll">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Горизонтальный свиток 3"/>
          <p:cNvSpPr/>
          <p:nvPr/>
        </p:nvSpPr>
        <p:spPr>
          <a:xfrm flipH="1">
            <a:off x="4000494" y="3071810"/>
            <a:ext cx="1857389" cy="1500198"/>
          </a:xfrm>
          <a:prstGeom prst="horizontalScroll">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Горизонтальный свиток 4"/>
          <p:cNvSpPr/>
          <p:nvPr/>
        </p:nvSpPr>
        <p:spPr>
          <a:xfrm>
            <a:off x="6643702" y="3071810"/>
            <a:ext cx="2000264" cy="1500198"/>
          </a:xfrm>
          <a:prstGeom prst="horizontalScroll">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785918" y="3357562"/>
            <a:ext cx="1285884" cy="400110"/>
          </a:xfrm>
          <a:prstGeom prst="rect">
            <a:avLst/>
          </a:prstGeom>
          <a:noFill/>
        </p:spPr>
        <p:txBody>
          <a:bodyPr wrap="square" rtlCol="0">
            <a:spAutoFit/>
          </a:bodyPr>
          <a:lstStyle/>
          <a:p>
            <a:r>
              <a:rPr lang="ru-RU" dirty="0" smtClean="0"/>
              <a:t>Фрески</a:t>
            </a:r>
            <a:endParaRPr lang="ru-RU" dirty="0"/>
          </a:p>
        </p:txBody>
      </p:sp>
      <p:sp>
        <p:nvSpPr>
          <p:cNvPr id="7" name="TextBox 6"/>
          <p:cNvSpPr txBox="1"/>
          <p:nvPr/>
        </p:nvSpPr>
        <p:spPr>
          <a:xfrm>
            <a:off x="4143372" y="3286124"/>
            <a:ext cx="1500198" cy="400110"/>
          </a:xfrm>
          <a:prstGeom prst="rect">
            <a:avLst/>
          </a:prstGeom>
          <a:noFill/>
        </p:spPr>
        <p:txBody>
          <a:bodyPr wrap="square" rtlCol="0">
            <a:spAutoFit/>
          </a:bodyPr>
          <a:lstStyle/>
          <a:p>
            <a:r>
              <a:rPr lang="ru-RU" dirty="0" smtClean="0"/>
              <a:t>мозаика</a:t>
            </a:r>
            <a:endParaRPr lang="ru-RU" dirty="0"/>
          </a:p>
        </p:txBody>
      </p:sp>
      <p:sp>
        <p:nvSpPr>
          <p:cNvPr id="8" name="TextBox 7"/>
          <p:cNvSpPr txBox="1"/>
          <p:nvPr/>
        </p:nvSpPr>
        <p:spPr>
          <a:xfrm>
            <a:off x="6858016" y="3429000"/>
            <a:ext cx="1428760" cy="400110"/>
          </a:xfrm>
          <a:prstGeom prst="rect">
            <a:avLst/>
          </a:prstGeom>
          <a:noFill/>
        </p:spPr>
        <p:txBody>
          <a:bodyPr wrap="square" rtlCol="0">
            <a:spAutoFit/>
          </a:bodyPr>
          <a:lstStyle/>
          <a:p>
            <a:r>
              <a:rPr lang="ru-RU" dirty="0" smtClean="0"/>
              <a:t>икона</a:t>
            </a:r>
            <a:endParaRPr lang="ru-RU" dirty="0"/>
          </a:p>
        </p:txBody>
      </p:sp>
      <p:sp>
        <p:nvSpPr>
          <p:cNvPr id="9" name="Горизонтальный свиток 8"/>
          <p:cNvSpPr/>
          <p:nvPr/>
        </p:nvSpPr>
        <p:spPr>
          <a:xfrm>
            <a:off x="3000364" y="5357826"/>
            <a:ext cx="4143404" cy="12144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286116" y="5929330"/>
            <a:ext cx="3500462" cy="400110"/>
          </a:xfrm>
          <a:prstGeom prst="rect">
            <a:avLst/>
          </a:prstGeom>
          <a:noFill/>
        </p:spPr>
        <p:txBody>
          <a:bodyPr wrap="square" rtlCol="0">
            <a:spAutoFit/>
          </a:bodyPr>
          <a:lstStyle/>
          <a:p>
            <a:r>
              <a:rPr lang="ru-RU" dirty="0" smtClean="0"/>
              <a:t>Резьба по камню</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Teacher\Pictures\2008-07-24\016.jpg"/>
          <p:cNvPicPr>
            <a:picLocks noChangeAspect="1" noChangeArrowheads="1"/>
          </p:cNvPicPr>
          <p:nvPr/>
        </p:nvPicPr>
        <p:blipFill>
          <a:blip r:embed="rId2"/>
          <a:srcRect/>
          <a:stretch>
            <a:fillRect/>
          </a:stretch>
        </p:blipFill>
        <p:spPr bwMode="auto">
          <a:xfrm>
            <a:off x="5643570" y="0"/>
            <a:ext cx="3211264" cy="6215082"/>
          </a:xfrm>
          <a:prstGeom prst="rect">
            <a:avLst/>
          </a:prstGeom>
          <a:noFill/>
        </p:spPr>
      </p:pic>
      <p:sp>
        <p:nvSpPr>
          <p:cNvPr id="3" name="TextBox 2"/>
          <p:cNvSpPr txBox="1"/>
          <p:nvPr/>
        </p:nvSpPr>
        <p:spPr>
          <a:xfrm>
            <a:off x="6215074" y="6334780"/>
            <a:ext cx="2786050" cy="523220"/>
          </a:xfrm>
          <a:prstGeom prst="rect">
            <a:avLst/>
          </a:prstGeom>
          <a:noFill/>
        </p:spPr>
        <p:txBody>
          <a:bodyPr wrap="square" rtlCol="0">
            <a:spAutoFit/>
          </a:bodyPr>
          <a:lstStyle/>
          <a:p>
            <a:r>
              <a:rPr lang="ru-RU" sz="1400" dirty="0" smtClean="0"/>
              <a:t>Архангел. Резьба по камню. 12 век.</a:t>
            </a:r>
            <a:endParaRPr lang="ru-RU" sz="1400" dirty="0"/>
          </a:p>
        </p:txBody>
      </p:sp>
      <p:pic>
        <p:nvPicPr>
          <p:cNvPr id="38915" name="Picture 3" descr="C:\Users\Teacher\Pictures\2008-07-24\017.jpg"/>
          <p:cNvPicPr>
            <a:picLocks noChangeAspect="1" noChangeArrowheads="1"/>
          </p:cNvPicPr>
          <p:nvPr/>
        </p:nvPicPr>
        <p:blipFill>
          <a:blip r:embed="rId3"/>
          <a:srcRect/>
          <a:stretch>
            <a:fillRect/>
          </a:stretch>
        </p:blipFill>
        <p:spPr bwMode="auto">
          <a:xfrm>
            <a:off x="1428728" y="214290"/>
            <a:ext cx="3733800" cy="3781425"/>
          </a:xfrm>
          <a:prstGeom prst="rect">
            <a:avLst/>
          </a:prstGeom>
          <a:noFill/>
        </p:spPr>
      </p:pic>
      <p:sp>
        <p:nvSpPr>
          <p:cNvPr id="5" name="TextBox 4"/>
          <p:cNvSpPr txBox="1"/>
          <p:nvPr/>
        </p:nvSpPr>
        <p:spPr>
          <a:xfrm>
            <a:off x="1214414" y="4357694"/>
            <a:ext cx="4286280" cy="307777"/>
          </a:xfrm>
          <a:prstGeom prst="rect">
            <a:avLst/>
          </a:prstGeom>
          <a:noFill/>
        </p:spPr>
        <p:txBody>
          <a:bodyPr wrap="square" rtlCol="0">
            <a:spAutoFit/>
          </a:bodyPr>
          <a:lstStyle/>
          <a:p>
            <a:r>
              <a:rPr lang="ru-RU" sz="1400" dirty="0" smtClean="0"/>
              <a:t>Плитка с рельефом. Галич.12 век.</a:t>
            </a:r>
            <a:endParaRPr lang="ru-RU"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10246" name="Text Box 6"/>
          <p:cNvSpPr txBox="1">
            <a:spLocks noChangeArrowheads="1"/>
          </p:cNvSpPr>
          <p:nvPr/>
        </p:nvSpPr>
        <p:spPr bwMode="auto">
          <a:xfrm>
            <a:off x="5929322" y="5643578"/>
            <a:ext cx="2735263" cy="396875"/>
          </a:xfrm>
          <a:prstGeom prst="rect">
            <a:avLst/>
          </a:prstGeom>
          <a:noFill/>
          <a:ln w="9525">
            <a:noFill/>
            <a:miter lim="800000"/>
            <a:headEnd/>
            <a:tailEnd/>
          </a:ln>
        </p:spPr>
        <p:txBody>
          <a:bodyPr>
            <a:spAutoFit/>
          </a:bodyPr>
          <a:lstStyle/>
          <a:p>
            <a:pPr>
              <a:spcBef>
                <a:spcPct val="50000"/>
              </a:spcBef>
            </a:pPr>
            <a:endParaRPr lang="ru-RU">
              <a:solidFill>
                <a:srgbClr val="CC00CC"/>
              </a:solidFill>
            </a:endParaRPr>
          </a:p>
        </p:txBody>
      </p:sp>
      <p:sp>
        <p:nvSpPr>
          <p:cNvPr id="8196" name="Text Box 9"/>
          <p:cNvSpPr txBox="1">
            <a:spLocks noChangeArrowheads="1"/>
          </p:cNvSpPr>
          <p:nvPr/>
        </p:nvSpPr>
        <p:spPr bwMode="auto">
          <a:xfrm>
            <a:off x="6280150" y="5511800"/>
            <a:ext cx="184150" cy="396875"/>
          </a:xfrm>
          <a:prstGeom prst="rect">
            <a:avLst/>
          </a:prstGeom>
          <a:noFill/>
          <a:ln w="9525">
            <a:noFill/>
            <a:miter lim="800000"/>
            <a:headEnd/>
            <a:tailEnd/>
          </a:ln>
        </p:spPr>
        <p:txBody>
          <a:bodyPr wrap="none">
            <a:spAutoFit/>
          </a:bodyPr>
          <a:lstStyle/>
          <a:p>
            <a:endParaRPr lang="ru-RU"/>
          </a:p>
        </p:txBody>
      </p:sp>
      <p:sp>
        <p:nvSpPr>
          <p:cNvPr id="8199" name="WordArt 14"/>
          <p:cNvSpPr>
            <a:spLocks noChangeArrowheads="1" noChangeShapeType="1" noTextEdit="1"/>
          </p:cNvSpPr>
          <p:nvPr/>
        </p:nvSpPr>
        <p:spPr bwMode="auto">
          <a:xfrm>
            <a:off x="3924300" y="188913"/>
            <a:ext cx="1439863" cy="1296987"/>
          </a:xfrm>
          <a:prstGeom prst="rect">
            <a:avLst/>
          </a:prstGeom>
        </p:spPr>
        <p:txBody>
          <a:bodyPr wrap="none" fromWordArt="1">
            <a:prstTxWarp prst="textPlain">
              <a:avLst>
                <a:gd name="adj" fmla="val 50000"/>
              </a:avLst>
            </a:prstTxWarp>
          </a:bodyPr>
          <a:lstStyle/>
          <a:p>
            <a:pPr algn="ctr"/>
            <a:endParaRPr lang="ru-RU"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pic>
        <p:nvPicPr>
          <p:cNvPr id="8200" name="Picture 8" descr="C:\Users\Teacher\Pictures\2008-07-24 Золотые ворота\Золотые ворота 001.jpg"/>
          <p:cNvPicPr>
            <a:picLocks noChangeAspect="1" noChangeArrowheads="1"/>
          </p:cNvPicPr>
          <p:nvPr/>
        </p:nvPicPr>
        <p:blipFill>
          <a:blip r:embed="rId2"/>
          <a:srcRect/>
          <a:stretch>
            <a:fillRect/>
          </a:stretch>
        </p:blipFill>
        <p:spPr bwMode="auto">
          <a:xfrm>
            <a:off x="2285984" y="357166"/>
            <a:ext cx="4227552" cy="6116149"/>
          </a:xfrm>
          <a:prstGeom prst="rect">
            <a:avLst/>
          </a:prstGeom>
          <a:noFill/>
        </p:spPr>
      </p:pic>
      <p:sp>
        <p:nvSpPr>
          <p:cNvPr id="9" name="TextBox 8"/>
          <p:cNvSpPr txBox="1"/>
          <p:nvPr/>
        </p:nvSpPr>
        <p:spPr>
          <a:xfrm>
            <a:off x="6643702" y="1357298"/>
            <a:ext cx="2071702" cy="1015663"/>
          </a:xfrm>
          <a:prstGeom prst="rect">
            <a:avLst/>
          </a:prstGeom>
          <a:noFill/>
        </p:spPr>
        <p:txBody>
          <a:bodyPr wrap="square" rtlCol="0">
            <a:spAutoFit/>
          </a:bodyPr>
          <a:lstStyle/>
          <a:p>
            <a:r>
              <a:rPr lang="ru-RU" dirty="0" smtClean="0"/>
              <a:t>Дмитрий Солунский . Икона. 13 век.</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10246"/>
                                        </p:tgtEl>
                                        <p:attrNameLst>
                                          <p:attrName>style.visibility</p:attrName>
                                        </p:attrNameLst>
                                      </p:cBhvr>
                                      <p:to>
                                        <p:strVal val="visible"/>
                                      </p:to>
                                    </p:set>
                                    <p:animEffect transition="in" filter="diamond(in)">
                                      <p:cBhvr>
                                        <p:cTn id="7"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Teacher\Pictures\2008-07-24\018.jpg"/>
          <p:cNvPicPr>
            <a:picLocks noChangeAspect="1" noChangeArrowheads="1"/>
          </p:cNvPicPr>
          <p:nvPr/>
        </p:nvPicPr>
        <p:blipFill>
          <a:blip r:embed="rId2"/>
          <a:srcRect/>
          <a:stretch>
            <a:fillRect/>
          </a:stretch>
        </p:blipFill>
        <p:spPr bwMode="auto">
          <a:xfrm>
            <a:off x="1071538" y="0"/>
            <a:ext cx="4184216" cy="6858000"/>
          </a:xfrm>
          <a:prstGeom prst="rect">
            <a:avLst/>
          </a:prstGeom>
          <a:noFill/>
        </p:spPr>
      </p:pic>
      <p:sp>
        <p:nvSpPr>
          <p:cNvPr id="3" name="TextBox 2"/>
          <p:cNvSpPr txBox="1"/>
          <p:nvPr/>
        </p:nvSpPr>
        <p:spPr>
          <a:xfrm>
            <a:off x="5357818" y="1071546"/>
            <a:ext cx="3571900" cy="1323439"/>
          </a:xfrm>
          <a:prstGeom prst="rect">
            <a:avLst/>
          </a:prstGeom>
          <a:noFill/>
        </p:spPr>
        <p:txBody>
          <a:bodyPr wrap="square" rtlCol="0">
            <a:spAutoFit/>
          </a:bodyPr>
          <a:lstStyle/>
          <a:p>
            <a:r>
              <a:rPr lang="ru-RU" dirty="0" smtClean="0"/>
              <a:t>Икона «Знамение». 12 век.</a:t>
            </a:r>
          </a:p>
          <a:p>
            <a:r>
              <a:rPr lang="ru-RU" dirty="0" smtClean="0"/>
              <a:t>Предположительно киевского происхождения.</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Teacher\Pictures\2008-07-24\019.jpg"/>
          <p:cNvPicPr>
            <a:picLocks noChangeAspect="1" noChangeArrowheads="1"/>
          </p:cNvPicPr>
          <p:nvPr/>
        </p:nvPicPr>
        <p:blipFill>
          <a:blip r:embed="rId2"/>
          <a:srcRect/>
          <a:stretch>
            <a:fillRect/>
          </a:stretch>
        </p:blipFill>
        <p:spPr bwMode="auto">
          <a:xfrm>
            <a:off x="1071538" y="47625"/>
            <a:ext cx="6210300" cy="6810375"/>
          </a:xfrm>
          <a:prstGeom prst="rect">
            <a:avLst/>
          </a:prstGeom>
          <a:noFill/>
        </p:spPr>
      </p:pic>
      <p:sp>
        <p:nvSpPr>
          <p:cNvPr id="3" name="TextBox 2"/>
          <p:cNvSpPr txBox="1"/>
          <p:nvPr/>
        </p:nvSpPr>
        <p:spPr>
          <a:xfrm>
            <a:off x="7286644" y="1142984"/>
            <a:ext cx="1857356" cy="523220"/>
          </a:xfrm>
          <a:prstGeom prst="rect">
            <a:avLst/>
          </a:prstGeom>
          <a:noFill/>
        </p:spPr>
        <p:txBody>
          <a:bodyPr wrap="square" rtlCol="0">
            <a:spAutoFit/>
          </a:bodyPr>
          <a:lstStyle/>
          <a:p>
            <a:r>
              <a:rPr lang="ru-RU" sz="1400" dirty="0" smtClean="0"/>
              <a:t>Икона св.Георгия.12 век.</a:t>
            </a:r>
            <a:endParaRPr lang="ru-RU"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Teacher\Pictures\2008-07-24\020.jpg"/>
          <p:cNvPicPr>
            <a:picLocks noChangeAspect="1" noChangeArrowheads="1"/>
          </p:cNvPicPr>
          <p:nvPr/>
        </p:nvPicPr>
        <p:blipFill>
          <a:blip r:embed="rId2"/>
          <a:srcRect/>
          <a:stretch>
            <a:fillRect/>
          </a:stretch>
        </p:blipFill>
        <p:spPr bwMode="auto">
          <a:xfrm>
            <a:off x="5116053" y="1785926"/>
            <a:ext cx="4027947" cy="4714884"/>
          </a:xfrm>
          <a:prstGeom prst="rect">
            <a:avLst/>
          </a:prstGeom>
          <a:noFill/>
        </p:spPr>
      </p:pic>
      <p:sp>
        <p:nvSpPr>
          <p:cNvPr id="3" name="TextBox 2"/>
          <p:cNvSpPr txBox="1"/>
          <p:nvPr/>
        </p:nvSpPr>
        <p:spPr>
          <a:xfrm>
            <a:off x="6643702" y="0"/>
            <a:ext cx="2143108" cy="1631216"/>
          </a:xfrm>
          <a:prstGeom prst="rect">
            <a:avLst/>
          </a:prstGeom>
          <a:noFill/>
        </p:spPr>
        <p:txBody>
          <a:bodyPr wrap="square" rtlCol="0">
            <a:spAutoFit/>
          </a:bodyPr>
          <a:lstStyle/>
          <a:p>
            <a:r>
              <a:rPr lang="ru-RU" dirty="0" smtClean="0"/>
              <a:t>Пророк. Мозаика Софийского собора в Киеве. 11 век.</a:t>
            </a:r>
            <a:endParaRPr lang="ru-RU" dirty="0"/>
          </a:p>
        </p:txBody>
      </p:sp>
      <p:pic>
        <p:nvPicPr>
          <p:cNvPr id="4" name="Picture 4" descr="сканирование"/>
          <p:cNvPicPr>
            <a:picLocks noChangeAspect="1" noChangeArrowheads="1"/>
          </p:cNvPicPr>
          <p:nvPr/>
        </p:nvPicPr>
        <p:blipFill>
          <a:blip r:embed="rId3"/>
          <a:srcRect/>
          <a:stretch>
            <a:fillRect/>
          </a:stretch>
        </p:blipFill>
        <p:spPr>
          <a:xfrm>
            <a:off x="1142976" y="0"/>
            <a:ext cx="2232025" cy="2578100"/>
          </a:xfrm>
          <a:prstGeom prst="rect">
            <a:avLst/>
          </a:prstGeom>
          <a:noFill/>
        </p:spPr>
      </p:pic>
      <p:sp>
        <p:nvSpPr>
          <p:cNvPr id="5" name="Прямоугольник 4"/>
          <p:cNvSpPr/>
          <p:nvPr/>
        </p:nvSpPr>
        <p:spPr>
          <a:xfrm>
            <a:off x="785786" y="2571744"/>
            <a:ext cx="4572000" cy="707886"/>
          </a:xfrm>
          <a:prstGeom prst="rect">
            <a:avLst/>
          </a:prstGeom>
        </p:spPr>
        <p:txBody>
          <a:bodyPr>
            <a:spAutoFit/>
          </a:bodyPr>
          <a:lstStyle/>
          <a:p>
            <a:pPr>
              <a:spcBef>
                <a:spcPct val="50000"/>
              </a:spcBef>
            </a:pPr>
            <a:r>
              <a:rPr lang="ru-RU" dirty="0" smtClean="0"/>
              <a:t>Иисус Христос. Мозаика из Софийского собора в Киеве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Teacher\Pictures\2008-07-24\021.jpg"/>
          <p:cNvPicPr>
            <a:picLocks noChangeAspect="1" noChangeArrowheads="1"/>
          </p:cNvPicPr>
          <p:nvPr/>
        </p:nvPicPr>
        <p:blipFill>
          <a:blip r:embed="rId2"/>
          <a:srcRect/>
          <a:stretch>
            <a:fillRect/>
          </a:stretch>
        </p:blipFill>
        <p:spPr bwMode="auto">
          <a:xfrm>
            <a:off x="0" y="0"/>
            <a:ext cx="9144000" cy="4293358"/>
          </a:xfrm>
          <a:prstGeom prst="rect">
            <a:avLst/>
          </a:prstGeom>
          <a:noFill/>
        </p:spPr>
      </p:pic>
      <p:sp>
        <p:nvSpPr>
          <p:cNvPr id="3" name="TextBox 2"/>
          <p:cNvSpPr txBox="1"/>
          <p:nvPr/>
        </p:nvSpPr>
        <p:spPr>
          <a:xfrm>
            <a:off x="1000100" y="4714884"/>
            <a:ext cx="7286676" cy="707886"/>
          </a:xfrm>
          <a:prstGeom prst="rect">
            <a:avLst/>
          </a:prstGeom>
          <a:noFill/>
        </p:spPr>
        <p:txBody>
          <a:bodyPr wrap="square" rtlCol="0">
            <a:spAutoFit/>
          </a:bodyPr>
          <a:lstStyle/>
          <a:p>
            <a:r>
              <a:rPr lang="ru-RU" dirty="0" smtClean="0"/>
              <a:t>Христос, причащающий апостолов. Мозаика Софийского собора в Киеве. 11 век.</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ru-RU" sz="4000" b="1" dirty="0" smtClean="0">
                <a:solidFill>
                  <a:srgbClr val="FF3399"/>
                </a:solidFill>
                <a:latin typeface="Blackadder ITC" pitchFamily="82" charset="0"/>
              </a:rPr>
              <a:t>Особенности культуры Древней Руси</a:t>
            </a:r>
          </a:p>
        </p:txBody>
      </p:sp>
      <p:sp>
        <p:nvSpPr>
          <p:cNvPr id="4" name="TextBox 3"/>
          <p:cNvSpPr txBox="1"/>
          <p:nvPr/>
        </p:nvSpPr>
        <p:spPr>
          <a:xfrm>
            <a:off x="714348" y="2000240"/>
            <a:ext cx="8286808" cy="4401205"/>
          </a:xfrm>
          <a:prstGeom prst="rect">
            <a:avLst/>
          </a:prstGeom>
          <a:noFill/>
        </p:spPr>
        <p:txBody>
          <a:bodyPr wrap="square" rtlCol="0">
            <a:spAutoFit/>
          </a:bodyPr>
          <a:lstStyle/>
          <a:p>
            <a:r>
              <a:rPr lang="ru-RU" dirty="0" smtClean="0"/>
              <a:t>1.Основой Древнерусской культуры стало богатое культурное наследие восточных славян.</a:t>
            </a:r>
          </a:p>
          <a:p>
            <a:r>
              <a:rPr lang="ru-RU" dirty="0" smtClean="0"/>
              <a:t>2. Древнерусская культура впитала в себя достижения окружавших </a:t>
            </a:r>
            <a:r>
              <a:rPr lang="ru-RU" dirty="0"/>
              <a:t>Р</a:t>
            </a:r>
            <a:r>
              <a:rPr lang="ru-RU" dirty="0" smtClean="0"/>
              <a:t>усь народов.(хазар, булгар, печенегов, половцев, угро-финнов, балтов).</a:t>
            </a:r>
          </a:p>
          <a:p>
            <a:r>
              <a:rPr lang="ru-RU" dirty="0" smtClean="0"/>
              <a:t>3. Велико влияние на Русь византийской культуры, особенно после принятия христианства.</a:t>
            </a:r>
          </a:p>
          <a:p>
            <a:r>
              <a:rPr lang="ru-RU" dirty="0" smtClean="0"/>
              <a:t>4. Культура восточных славян была одновременно и культурой старого языческого мира с его древними народными обычаями, и культурой христианской.</a:t>
            </a:r>
          </a:p>
          <a:p>
            <a:r>
              <a:rPr lang="ru-RU" dirty="0" smtClean="0"/>
              <a:t>5. Главным мотивом древнерусского искусства был </a:t>
            </a:r>
            <a:r>
              <a:rPr lang="ru-RU" dirty="0" smtClean="0">
                <a:solidFill>
                  <a:srgbClr val="FF0000"/>
                </a:solidFill>
              </a:rPr>
              <a:t>патриотизм(любовь к Родине, преданность своему народу),</a:t>
            </a:r>
          </a:p>
          <a:p>
            <a:r>
              <a:rPr lang="ru-RU" dirty="0" smtClean="0"/>
              <a:t>Призыв к объединению всех народных сил против иноземных врагов.</a:t>
            </a:r>
            <a:endParaRPr lang="ru-RU"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Teacher\Pictures\2008-07-24\022.jpg"/>
          <p:cNvPicPr>
            <a:picLocks noChangeAspect="1" noChangeArrowheads="1"/>
          </p:cNvPicPr>
          <p:nvPr/>
        </p:nvPicPr>
        <p:blipFill>
          <a:blip r:embed="rId2"/>
          <a:srcRect/>
          <a:stretch>
            <a:fillRect/>
          </a:stretch>
        </p:blipFill>
        <p:spPr bwMode="auto">
          <a:xfrm>
            <a:off x="357158" y="0"/>
            <a:ext cx="8447650" cy="6513649"/>
          </a:xfrm>
          <a:prstGeom prst="rect">
            <a:avLst/>
          </a:prstGeom>
          <a:noFill/>
        </p:spPr>
      </p:pic>
      <p:sp>
        <p:nvSpPr>
          <p:cNvPr id="3" name="TextBox 2"/>
          <p:cNvSpPr txBox="1"/>
          <p:nvPr/>
        </p:nvSpPr>
        <p:spPr>
          <a:xfrm>
            <a:off x="428596" y="6500834"/>
            <a:ext cx="8358246" cy="400110"/>
          </a:xfrm>
          <a:prstGeom prst="rect">
            <a:avLst/>
          </a:prstGeom>
          <a:noFill/>
        </p:spPr>
        <p:txBody>
          <a:bodyPr wrap="square" rtlCol="0">
            <a:spAutoFit/>
          </a:bodyPr>
          <a:lstStyle/>
          <a:p>
            <a:r>
              <a:rPr lang="ru-RU" dirty="0" smtClean="0"/>
              <a:t>Страшный суд. Фреска Дмитриевского собора.</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262313" y="3086100"/>
          <a:ext cx="2619375" cy="685800"/>
        </p:xfrm>
        <a:graphic>
          <a:graphicData uri="http://schemas.openxmlformats.org/presentationml/2006/ole">
            <p:oleObj spid="_x0000_s1026" name="Package" showAsIcon="1" r:id="rId3" imgW="2618640" imgH="685440" progId="Package">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Колт со эмалью"/>
          <p:cNvPicPr>
            <a:picLocks noGrp="1" noChangeAspect="1" noChangeArrowheads="1"/>
          </p:cNvPicPr>
          <p:nvPr>
            <p:ph sz="quarter" idx="4294967295"/>
          </p:nvPr>
        </p:nvPicPr>
        <p:blipFill>
          <a:blip r:embed="rId2"/>
          <a:srcRect/>
          <a:stretch>
            <a:fillRect/>
          </a:stretch>
        </p:blipFill>
        <p:spPr>
          <a:xfrm>
            <a:off x="6143636" y="2571744"/>
            <a:ext cx="2016125" cy="2520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174" name="Text Box 9"/>
          <p:cNvSpPr txBox="1">
            <a:spLocks noChangeArrowheads="1"/>
          </p:cNvSpPr>
          <p:nvPr/>
        </p:nvSpPr>
        <p:spPr bwMode="auto">
          <a:xfrm>
            <a:off x="5867400" y="5373688"/>
            <a:ext cx="2376488" cy="366712"/>
          </a:xfrm>
          <a:prstGeom prst="rect">
            <a:avLst/>
          </a:prstGeom>
          <a:noFill/>
          <a:ln w="9525">
            <a:noFill/>
            <a:miter lim="800000"/>
            <a:headEnd/>
            <a:tailEnd/>
          </a:ln>
        </p:spPr>
        <p:txBody>
          <a:bodyPr>
            <a:spAutoFit/>
          </a:bodyPr>
          <a:lstStyle/>
          <a:p>
            <a:pPr>
              <a:spcBef>
                <a:spcPct val="50000"/>
              </a:spcBef>
            </a:pPr>
            <a:endParaRPr lang="ru-RU" sz="1800" b="0" i="0"/>
          </a:p>
        </p:txBody>
      </p:sp>
      <p:sp>
        <p:nvSpPr>
          <p:cNvPr id="7175" name="Text Box 11"/>
          <p:cNvSpPr txBox="1">
            <a:spLocks noChangeArrowheads="1"/>
          </p:cNvSpPr>
          <p:nvPr/>
        </p:nvSpPr>
        <p:spPr bwMode="auto">
          <a:xfrm>
            <a:off x="5992813" y="5321300"/>
            <a:ext cx="2179637" cy="366713"/>
          </a:xfrm>
          <a:prstGeom prst="rect">
            <a:avLst/>
          </a:prstGeom>
          <a:noFill/>
          <a:ln w="9525">
            <a:noFill/>
            <a:miter lim="800000"/>
            <a:headEnd/>
            <a:tailEnd/>
          </a:ln>
        </p:spPr>
        <p:txBody>
          <a:bodyPr>
            <a:spAutoFit/>
          </a:bodyPr>
          <a:lstStyle/>
          <a:p>
            <a:endParaRPr lang="ru-RU" sz="1800" b="0" i="0"/>
          </a:p>
        </p:txBody>
      </p:sp>
      <p:sp>
        <p:nvSpPr>
          <p:cNvPr id="7176" name="Text Box 12"/>
          <p:cNvSpPr txBox="1">
            <a:spLocks noChangeArrowheads="1"/>
          </p:cNvSpPr>
          <p:nvPr/>
        </p:nvSpPr>
        <p:spPr bwMode="auto">
          <a:xfrm>
            <a:off x="5724525" y="5445125"/>
            <a:ext cx="2592388" cy="366713"/>
          </a:xfrm>
          <a:prstGeom prst="rect">
            <a:avLst/>
          </a:prstGeom>
          <a:noFill/>
          <a:ln w="9525">
            <a:noFill/>
            <a:miter lim="800000"/>
            <a:headEnd/>
            <a:tailEnd/>
          </a:ln>
        </p:spPr>
        <p:txBody>
          <a:bodyPr>
            <a:spAutoFit/>
          </a:bodyPr>
          <a:lstStyle/>
          <a:p>
            <a:pPr>
              <a:spcBef>
                <a:spcPct val="50000"/>
              </a:spcBef>
            </a:pPr>
            <a:endParaRPr lang="ru-RU" sz="1800" b="0" i="0"/>
          </a:p>
        </p:txBody>
      </p:sp>
      <p:sp>
        <p:nvSpPr>
          <p:cNvPr id="5133" name="Text Box 13"/>
          <p:cNvSpPr txBox="1">
            <a:spLocks noChangeArrowheads="1"/>
          </p:cNvSpPr>
          <p:nvPr/>
        </p:nvSpPr>
        <p:spPr bwMode="auto">
          <a:xfrm>
            <a:off x="5940425" y="5300663"/>
            <a:ext cx="2449513" cy="1282700"/>
          </a:xfrm>
          <a:prstGeom prst="rect">
            <a:avLst/>
          </a:prstGeom>
          <a:noFill/>
          <a:ln w="9525">
            <a:noFill/>
            <a:miter lim="800000"/>
            <a:headEnd/>
            <a:tailEnd/>
          </a:ln>
        </p:spPr>
        <p:txBody>
          <a:bodyPr>
            <a:spAutoFit/>
          </a:bodyPr>
          <a:lstStyle/>
          <a:p>
            <a:pPr>
              <a:spcBef>
                <a:spcPct val="50000"/>
              </a:spcBef>
            </a:pPr>
            <a:r>
              <a:rPr lang="ru-RU" sz="1800"/>
              <a:t>Ювелирное изделие «Колт с эмалью»</a:t>
            </a:r>
            <a:r>
              <a:rPr lang="ru-RU" sz="1600">
                <a:solidFill>
                  <a:srgbClr val="0066FF"/>
                </a:solidFill>
              </a:rPr>
              <a:t> </a:t>
            </a:r>
          </a:p>
          <a:p>
            <a:pPr>
              <a:spcBef>
                <a:spcPct val="50000"/>
              </a:spcBef>
            </a:pPr>
            <a:endParaRPr lang="ru-RU" sz="1600">
              <a:solidFill>
                <a:srgbClr val="0066FF"/>
              </a:solidFill>
            </a:endParaRPr>
          </a:p>
        </p:txBody>
      </p:sp>
      <p:sp>
        <p:nvSpPr>
          <p:cNvPr id="7178" name="WordArt 14" descr="Водяные лилии"/>
          <p:cNvSpPr>
            <a:spLocks noChangeArrowheads="1" noChangeShapeType="1" noTextEdit="1"/>
          </p:cNvSpPr>
          <p:nvPr/>
        </p:nvSpPr>
        <p:spPr bwMode="auto">
          <a:xfrm>
            <a:off x="2700338" y="476250"/>
            <a:ext cx="4000500" cy="720725"/>
          </a:xfrm>
          <a:prstGeom prst="rect">
            <a:avLst/>
          </a:prstGeom>
        </p:spPr>
        <p:txBody>
          <a:bodyPr wrap="none" fromWordArt="1">
            <a:prstTxWarp prst="textPlain">
              <a:avLst>
                <a:gd name="adj" fmla="val 50000"/>
              </a:avLst>
            </a:prstTxWarp>
          </a:bodyPr>
          <a:lstStyle/>
          <a:p>
            <a:pPr algn="ctr"/>
            <a:endParaRPr lang="ru-RU" sz="3600" kern="10" dirty="0">
              <a:ln w="9525">
                <a:noFill/>
                <a:round/>
                <a:headEnd/>
                <a:tailEnd/>
              </a:ln>
              <a:blipFill dpi="0" rotWithShape="0">
                <a:blip r:embed="rId3"/>
                <a:srcRect/>
                <a:tile tx="0" ty="0" sx="100000" sy="100000" flip="none" algn="tl"/>
              </a:blipFill>
              <a:effectLst>
                <a:outerShdw dist="45791" dir="2021404" algn="ctr" rotWithShape="0">
                  <a:srgbClr val="B2B2B2">
                    <a:alpha val="79999"/>
                  </a:srgbClr>
                </a:outerShdw>
              </a:effectLst>
              <a:latin typeface="Times New Roman"/>
              <a:cs typeface="Times New Roman"/>
            </a:endParaRPr>
          </a:p>
        </p:txBody>
      </p:sp>
      <p:sp>
        <p:nvSpPr>
          <p:cNvPr id="12" name="TextBox 11"/>
          <p:cNvSpPr txBox="1"/>
          <p:nvPr/>
        </p:nvSpPr>
        <p:spPr>
          <a:xfrm>
            <a:off x="1285852" y="428604"/>
            <a:ext cx="6858048" cy="400110"/>
          </a:xfrm>
          <a:prstGeom prst="rect">
            <a:avLst/>
          </a:prstGeom>
          <a:noFill/>
        </p:spPr>
        <p:txBody>
          <a:bodyPr wrap="square" rtlCol="0">
            <a:spAutoFit/>
          </a:bodyPr>
          <a:lstStyle/>
          <a:p>
            <a:r>
              <a:rPr lang="ru-RU" dirty="0" smtClean="0"/>
              <a:t>Художественное ремесло.</a:t>
            </a:r>
            <a:endParaRPr lang="ru-RU" dirty="0"/>
          </a:p>
        </p:txBody>
      </p:sp>
      <p:sp>
        <p:nvSpPr>
          <p:cNvPr id="14" name="TextBox 13"/>
          <p:cNvSpPr txBox="1"/>
          <p:nvPr/>
        </p:nvSpPr>
        <p:spPr>
          <a:xfrm>
            <a:off x="928662" y="3929066"/>
            <a:ext cx="4643470" cy="707886"/>
          </a:xfrm>
          <a:prstGeom prst="rect">
            <a:avLst/>
          </a:prstGeom>
          <a:noFill/>
        </p:spPr>
        <p:txBody>
          <a:bodyPr wrap="square" rtlCol="0">
            <a:spAutoFit/>
          </a:bodyPr>
          <a:lstStyle/>
          <a:p>
            <a:r>
              <a:rPr lang="ru-RU" dirty="0" smtClean="0"/>
              <a:t>Серебряный колт и серебряная лунница с зернью и сканью.</a:t>
            </a:r>
            <a:endParaRPr lang="ru-RU" dirty="0"/>
          </a:p>
        </p:txBody>
      </p:sp>
      <p:pic>
        <p:nvPicPr>
          <p:cNvPr id="7180" name="Picture 12" descr="C:\Users\Teacher\Pictures\2008-07-23\003.jpg"/>
          <p:cNvPicPr>
            <a:picLocks noChangeAspect="1" noChangeArrowheads="1"/>
          </p:cNvPicPr>
          <p:nvPr/>
        </p:nvPicPr>
        <p:blipFill>
          <a:blip r:embed="rId4"/>
          <a:srcRect/>
          <a:stretch>
            <a:fillRect/>
          </a:stretch>
        </p:blipFill>
        <p:spPr bwMode="auto">
          <a:xfrm>
            <a:off x="428596" y="1214422"/>
            <a:ext cx="5143536" cy="2272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edge">
                                      <p:cBhvr>
                                        <p:cTn id="7" dur="20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wedge">
                                      <p:cBhvr>
                                        <p:cTn id="12" dur="2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Teacher\Pictures\2008-07-23\006.jpg"/>
          <p:cNvPicPr>
            <a:picLocks noChangeAspect="1" noChangeArrowheads="1"/>
          </p:cNvPicPr>
          <p:nvPr/>
        </p:nvPicPr>
        <p:blipFill>
          <a:blip r:embed="rId2" cstate="print"/>
          <a:srcRect/>
          <a:stretch>
            <a:fillRect/>
          </a:stretch>
        </p:blipFill>
        <p:spPr bwMode="auto">
          <a:xfrm>
            <a:off x="2714612" y="357166"/>
            <a:ext cx="3604540" cy="587355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357166"/>
            <a:ext cx="7929618" cy="1938992"/>
          </a:xfrm>
          <a:prstGeom prst="rect">
            <a:avLst/>
          </a:prstGeom>
          <a:noFill/>
        </p:spPr>
        <p:txBody>
          <a:bodyPr wrap="square" rtlCol="0">
            <a:spAutoFit/>
          </a:bodyPr>
          <a:lstStyle/>
          <a:p>
            <a:r>
              <a:rPr lang="ru-RU" dirty="0" smtClean="0">
                <a:solidFill>
                  <a:srgbClr val="FF0000"/>
                </a:solidFill>
              </a:rPr>
              <a:t>Древнерусское государство отличалось высоким для своего времени уровнем развития культуры. При этом Русь творчески переработала культурные достижения Византии и других соседей, формируя свои самобытные культурные традиции. Древнерусская культура стала неотъемлемой частью  мировой культуры.</a:t>
            </a:r>
            <a:endParaRPr lang="ru-RU" dirty="0">
              <a:solidFill>
                <a:srgbClr val="FF0000"/>
              </a:solidFill>
            </a:endParaRPr>
          </a:p>
        </p:txBody>
      </p:sp>
      <p:pic>
        <p:nvPicPr>
          <p:cNvPr id="46082" name="Picture 2" descr="C:\Users\Teacher\Pictures\2008-07-24\023.jpg"/>
          <p:cNvPicPr>
            <a:picLocks noChangeAspect="1" noChangeArrowheads="1"/>
          </p:cNvPicPr>
          <p:nvPr/>
        </p:nvPicPr>
        <p:blipFill>
          <a:blip r:embed="rId2"/>
          <a:srcRect/>
          <a:stretch>
            <a:fillRect/>
          </a:stretch>
        </p:blipFill>
        <p:spPr bwMode="auto">
          <a:xfrm>
            <a:off x="6572264" y="1928802"/>
            <a:ext cx="2346676" cy="4929198"/>
          </a:xfrm>
          <a:prstGeom prst="rect">
            <a:avLst/>
          </a:prstGeom>
          <a:noFill/>
        </p:spPr>
      </p:pic>
      <p:sp>
        <p:nvSpPr>
          <p:cNvPr id="4" name="TextBox 3"/>
          <p:cNvSpPr txBox="1"/>
          <p:nvPr/>
        </p:nvSpPr>
        <p:spPr>
          <a:xfrm>
            <a:off x="2143108" y="5643578"/>
            <a:ext cx="4429156" cy="646331"/>
          </a:xfrm>
          <a:prstGeom prst="rect">
            <a:avLst/>
          </a:prstGeom>
          <a:noFill/>
        </p:spPr>
        <p:txBody>
          <a:bodyPr wrap="square" rtlCol="0">
            <a:spAutoFit/>
          </a:bodyPr>
          <a:lstStyle/>
          <a:p>
            <a:r>
              <a:rPr lang="ru-RU" sz="1800" dirty="0" smtClean="0"/>
              <a:t>Памятник Кириллу и Мефодию в Москве. Скульптор В.М.Клыков.</a:t>
            </a:r>
            <a:endParaRPr lang="ru-RU" sz="18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596" y="-214338"/>
            <a:ext cx="8229600" cy="1143000"/>
          </a:xfrm>
        </p:spPr>
        <p:txBody>
          <a:bodyPr/>
          <a:lstStyle/>
          <a:p>
            <a:pPr eaLnBrk="1" hangingPunct="1"/>
            <a:r>
              <a:rPr lang="ru-RU" sz="3600" b="1" i="1" dirty="0" smtClean="0">
                <a:solidFill>
                  <a:srgbClr val="0066FF"/>
                </a:solidFill>
              </a:rPr>
              <a:t>Письменность и грамотность</a:t>
            </a:r>
          </a:p>
        </p:txBody>
      </p:sp>
      <p:sp>
        <p:nvSpPr>
          <p:cNvPr id="12291" name="Rectangle 3"/>
          <p:cNvSpPr>
            <a:spLocks noGrp="1" noChangeArrowheads="1"/>
          </p:cNvSpPr>
          <p:nvPr>
            <p:ph type="body" sz="half" idx="1"/>
          </p:nvPr>
        </p:nvSpPr>
        <p:spPr>
          <a:xfrm>
            <a:off x="3714744" y="1071546"/>
            <a:ext cx="5143536" cy="4525963"/>
          </a:xfrm>
        </p:spPr>
        <p:txBody>
          <a:bodyPr>
            <a:normAutofit fontScale="92500" lnSpcReduction="20000"/>
          </a:bodyPr>
          <a:lstStyle/>
          <a:p>
            <a:pPr algn="ctr" eaLnBrk="1" hangingPunct="1">
              <a:buFontTx/>
              <a:buNone/>
            </a:pPr>
            <a:r>
              <a:rPr lang="ru-RU" sz="1800" b="1" dirty="0" smtClean="0"/>
              <a:t>Письменность у славянских  племён зародилась ещё до принятия </a:t>
            </a:r>
            <a:r>
              <a:rPr lang="ru-RU" sz="1800" b="1" i="1" dirty="0" smtClean="0"/>
              <a:t>Христианства. </a:t>
            </a:r>
            <a:r>
              <a:rPr lang="ru-RU" sz="1800" b="1" dirty="0" smtClean="0"/>
              <a:t>Византийские монахи </a:t>
            </a:r>
            <a:r>
              <a:rPr lang="ru-RU" sz="1800" b="1" i="1" dirty="0" smtClean="0"/>
              <a:t>Кирилл и Мефодий </a:t>
            </a:r>
            <a:r>
              <a:rPr lang="ru-RU" sz="1800" b="1" dirty="0" smtClean="0"/>
              <a:t> создали славянскую азбуку, в основе которой лежала азбука, существовавшая у восточных, южных и западных славян до их </a:t>
            </a:r>
            <a:r>
              <a:rPr lang="ru-RU" sz="1800" b="1" i="1" dirty="0" smtClean="0"/>
              <a:t>Христианизации. Об этом свидетельствует глиняный сосуд, обнаруженный археологами под Смоленском . На нем написано ГОРУШНА, т.е. сосуд для пряностей. Сохранились сведения и о том, что буквы на Руси в глубокой древности вырезали на деревянных дощечках и называли их РЕЗАМИ. </a:t>
            </a:r>
            <a:r>
              <a:rPr lang="ru-RU" sz="1800" b="1" dirty="0" smtClean="0"/>
              <a:t>Письменность созданная Кириллом и Мефодием во второй половине </a:t>
            </a:r>
            <a:r>
              <a:rPr lang="en-US" sz="1800" b="1" dirty="0" smtClean="0"/>
              <a:t>IX </a:t>
            </a:r>
            <a:r>
              <a:rPr lang="ru-RU" sz="1800" b="1" dirty="0" smtClean="0"/>
              <a:t>века, в</a:t>
            </a:r>
            <a:r>
              <a:rPr lang="en-US" sz="1800" b="1" dirty="0" smtClean="0"/>
              <a:t> X </a:t>
            </a:r>
            <a:r>
              <a:rPr lang="ru-RU" sz="1800" b="1" dirty="0" smtClean="0"/>
              <a:t>веке проникла на Русь.</a:t>
            </a:r>
            <a:r>
              <a:rPr lang="ru-RU" sz="1600" b="1" dirty="0" smtClean="0">
                <a:solidFill>
                  <a:srgbClr val="FF66CC"/>
                </a:solidFill>
              </a:rPr>
              <a:t>     </a:t>
            </a:r>
          </a:p>
        </p:txBody>
      </p:sp>
      <p:sp>
        <p:nvSpPr>
          <p:cNvPr id="12295" name="Text Box 7"/>
          <p:cNvSpPr txBox="1">
            <a:spLocks noChangeArrowheads="1"/>
          </p:cNvSpPr>
          <p:nvPr/>
        </p:nvSpPr>
        <p:spPr bwMode="auto">
          <a:xfrm>
            <a:off x="1042988" y="5300663"/>
            <a:ext cx="3887787" cy="655637"/>
          </a:xfrm>
          <a:prstGeom prst="rect">
            <a:avLst/>
          </a:prstGeom>
          <a:noFill/>
          <a:ln w="9525">
            <a:noFill/>
            <a:miter lim="800000"/>
            <a:headEnd/>
            <a:tailEnd/>
          </a:ln>
        </p:spPr>
        <p:txBody>
          <a:bodyPr>
            <a:spAutoFit/>
          </a:bodyPr>
          <a:lstStyle/>
          <a:p>
            <a:pPr>
              <a:spcBef>
                <a:spcPct val="50000"/>
              </a:spcBef>
            </a:pPr>
            <a:r>
              <a:rPr lang="ru-RU" sz="1600" dirty="0">
                <a:solidFill>
                  <a:schemeClr val="bg1"/>
                </a:solidFill>
              </a:rPr>
              <a:t>Кирилла и Мефодий</a:t>
            </a:r>
            <a:endParaRPr lang="ru-RU" sz="1400" dirty="0">
              <a:solidFill>
                <a:schemeClr val="bg1"/>
              </a:solidFill>
            </a:endParaRPr>
          </a:p>
          <a:p>
            <a:pPr>
              <a:spcBef>
                <a:spcPct val="50000"/>
              </a:spcBef>
            </a:pPr>
            <a:endParaRPr lang="ru-RU" sz="1400" dirty="0">
              <a:solidFill>
                <a:schemeClr val="bg1"/>
              </a:solidFill>
            </a:endParaRPr>
          </a:p>
        </p:txBody>
      </p:sp>
      <p:pic>
        <p:nvPicPr>
          <p:cNvPr id="9221" name="Picture 9" descr="0524"/>
          <p:cNvPicPr>
            <a:picLocks noChangeAspect="1" noChangeArrowheads="1"/>
          </p:cNvPicPr>
          <p:nvPr/>
        </p:nvPicPr>
        <p:blipFill>
          <a:blip r:embed="rId2"/>
          <a:srcRect/>
          <a:stretch>
            <a:fillRect/>
          </a:stretch>
        </p:blipFill>
        <p:spPr bwMode="auto">
          <a:xfrm>
            <a:off x="755650" y="1484313"/>
            <a:ext cx="2808288" cy="3744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heckerboard(across)">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checkerboard(across)">
                                      <p:cBhvr>
                                        <p:cTn id="1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642918"/>
            <a:ext cx="7858180" cy="400110"/>
          </a:xfrm>
          <a:prstGeom prst="rect">
            <a:avLst/>
          </a:prstGeom>
          <a:noFill/>
        </p:spPr>
        <p:txBody>
          <a:bodyPr wrap="square" rtlCol="0">
            <a:spAutoFit/>
          </a:bodyPr>
          <a:lstStyle/>
          <a:p>
            <a:r>
              <a:rPr lang="ru-RU" dirty="0" smtClean="0"/>
              <a:t>Материал для письма:</a:t>
            </a:r>
            <a:endParaRPr lang="ru-RU" dirty="0"/>
          </a:p>
        </p:txBody>
      </p:sp>
      <p:sp>
        <p:nvSpPr>
          <p:cNvPr id="3" name="TextBox 2"/>
          <p:cNvSpPr txBox="1"/>
          <p:nvPr/>
        </p:nvSpPr>
        <p:spPr>
          <a:xfrm>
            <a:off x="571472" y="1928802"/>
            <a:ext cx="8358246" cy="1323439"/>
          </a:xfrm>
          <a:prstGeom prst="rect">
            <a:avLst/>
          </a:prstGeom>
          <a:noFill/>
        </p:spPr>
        <p:txBody>
          <a:bodyPr wrap="square" rtlCol="0">
            <a:spAutoFit/>
          </a:bodyPr>
          <a:lstStyle/>
          <a:p>
            <a:r>
              <a:rPr lang="ru-RU" dirty="0" smtClean="0"/>
              <a:t>1.Береста.</a:t>
            </a:r>
          </a:p>
          <a:p>
            <a:r>
              <a:rPr lang="ru-RU" dirty="0" smtClean="0"/>
              <a:t>2.Деревянные дощечки.</a:t>
            </a:r>
          </a:p>
          <a:p>
            <a:r>
              <a:rPr lang="ru-RU" dirty="0" smtClean="0"/>
              <a:t>3. Пергамен – материал, изготовленной из специально выделанной телячьей кожи.</a:t>
            </a:r>
            <a:endParaRPr lang="ru-RU" dirty="0"/>
          </a:p>
        </p:txBody>
      </p:sp>
      <p:pic>
        <p:nvPicPr>
          <p:cNvPr id="24578" name="Picture 2" descr="C:\Users\Teacher\Pictures\2008-07-24\001.jpg"/>
          <p:cNvPicPr>
            <a:picLocks noChangeAspect="1" noChangeArrowheads="1"/>
          </p:cNvPicPr>
          <p:nvPr/>
        </p:nvPicPr>
        <p:blipFill>
          <a:blip r:embed="rId2">
            <a:lum bright="-20000"/>
          </a:blip>
          <a:srcRect/>
          <a:stretch>
            <a:fillRect/>
          </a:stretch>
        </p:blipFill>
        <p:spPr bwMode="auto">
          <a:xfrm>
            <a:off x="428596" y="3286124"/>
            <a:ext cx="4786314" cy="2518657"/>
          </a:xfrm>
          <a:prstGeom prst="rect">
            <a:avLst/>
          </a:prstGeom>
          <a:noFill/>
        </p:spPr>
      </p:pic>
      <p:sp>
        <p:nvSpPr>
          <p:cNvPr id="5" name="TextBox 4"/>
          <p:cNvSpPr txBox="1"/>
          <p:nvPr/>
        </p:nvSpPr>
        <p:spPr>
          <a:xfrm>
            <a:off x="785786" y="6072206"/>
            <a:ext cx="4643470" cy="400110"/>
          </a:xfrm>
          <a:prstGeom prst="rect">
            <a:avLst/>
          </a:prstGeom>
          <a:noFill/>
        </p:spPr>
        <p:txBody>
          <a:bodyPr wrap="square" rtlCol="0">
            <a:spAutoFit/>
          </a:bodyPr>
          <a:lstStyle/>
          <a:p>
            <a:r>
              <a:rPr lang="ru-RU" dirty="0" smtClean="0"/>
              <a:t>Берестяная грамота</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642918"/>
            <a:ext cx="7643866" cy="1015663"/>
          </a:xfrm>
          <a:prstGeom prst="rect">
            <a:avLst/>
          </a:prstGeom>
          <a:noFill/>
        </p:spPr>
        <p:txBody>
          <a:bodyPr wrap="square" rtlCol="0">
            <a:spAutoFit/>
          </a:bodyPr>
          <a:lstStyle/>
          <a:p>
            <a:r>
              <a:rPr lang="ru-RU" dirty="0" smtClean="0"/>
              <a:t>Каждая буква была выписана по строгим правилам – </a:t>
            </a:r>
            <a:r>
              <a:rPr lang="ru-RU" dirty="0" smtClean="0">
                <a:solidFill>
                  <a:srgbClr val="C00000"/>
                </a:solidFill>
              </a:rPr>
              <a:t>уставу. </a:t>
            </a:r>
            <a:r>
              <a:rPr lang="ru-RU" dirty="0" smtClean="0"/>
              <a:t>Книги украшались </a:t>
            </a:r>
            <a:r>
              <a:rPr lang="ru-RU" dirty="0" smtClean="0">
                <a:solidFill>
                  <a:srgbClr val="C00000"/>
                </a:solidFill>
              </a:rPr>
              <a:t>миниатюрами.</a:t>
            </a:r>
          </a:p>
          <a:p>
            <a:r>
              <a:rPr lang="ru-RU" dirty="0" smtClean="0"/>
              <a:t>Русские книги были рукописными и очень дорогими.</a:t>
            </a:r>
            <a:endParaRPr lang="ru-RU" dirty="0"/>
          </a:p>
        </p:txBody>
      </p:sp>
      <p:pic>
        <p:nvPicPr>
          <p:cNvPr id="25602" name="Picture 2" descr="C:\Users\Teacher\Pictures\2008-07-24\002.jpg"/>
          <p:cNvPicPr>
            <a:picLocks noChangeAspect="1" noChangeArrowheads="1"/>
          </p:cNvPicPr>
          <p:nvPr/>
        </p:nvPicPr>
        <p:blipFill>
          <a:blip r:embed="rId2"/>
          <a:srcRect/>
          <a:stretch>
            <a:fillRect/>
          </a:stretch>
        </p:blipFill>
        <p:spPr bwMode="auto">
          <a:xfrm>
            <a:off x="642910" y="1928802"/>
            <a:ext cx="1823700" cy="4215762"/>
          </a:xfrm>
          <a:prstGeom prst="rect">
            <a:avLst/>
          </a:prstGeom>
          <a:noFill/>
        </p:spPr>
      </p:pic>
      <p:sp>
        <p:nvSpPr>
          <p:cNvPr id="7" name="TextBox 6"/>
          <p:cNvSpPr txBox="1"/>
          <p:nvPr/>
        </p:nvSpPr>
        <p:spPr>
          <a:xfrm>
            <a:off x="500034" y="6215082"/>
            <a:ext cx="2571768" cy="400110"/>
          </a:xfrm>
          <a:prstGeom prst="rect">
            <a:avLst/>
          </a:prstGeom>
          <a:noFill/>
        </p:spPr>
        <p:txBody>
          <a:bodyPr wrap="square" rtlCol="0">
            <a:spAutoFit/>
          </a:bodyPr>
          <a:lstStyle/>
          <a:p>
            <a:r>
              <a:rPr lang="ru-RU" dirty="0" smtClean="0"/>
              <a:t>Писало. 11 век.</a:t>
            </a:r>
            <a:endParaRPr lang="ru-RU" dirty="0"/>
          </a:p>
        </p:txBody>
      </p:sp>
      <p:pic>
        <p:nvPicPr>
          <p:cNvPr id="25603" name="Picture 3" descr="C:\Users\Teacher\Pictures\2008-07-24\003.jpg"/>
          <p:cNvPicPr>
            <a:picLocks noChangeAspect="1" noChangeArrowheads="1"/>
          </p:cNvPicPr>
          <p:nvPr/>
        </p:nvPicPr>
        <p:blipFill>
          <a:blip r:embed="rId3">
            <a:lum bright="-10000"/>
          </a:blip>
          <a:srcRect/>
          <a:stretch>
            <a:fillRect/>
          </a:stretch>
        </p:blipFill>
        <p:spPr bwMode="auto">
          <a:xfrm>
            <a:off x="5429256" y="2214554"/>
            <a:ext cx="2852731" cy="4182089"/>
          </a:xfrm>
          <a:prstGeom prst="rect">
            <a:avLst/>
          </a:prstGeom>
          <a:noFill/>
        </p:spPr>
      </p:pic>
      <p:sp>
        <p:nvSpPr>
          <p:cNvPr id="9" name="TextBox 8"/>
          <p:cNvSpPr txBox="1"/>
          <p:nvPr/>
        </p:nvSpPr>
        <p:spPr>
          <a:xfrm>
            <a:off x="5786446" y="6273225"/>
            <a:ext cx="2428892" cy="584775"/>
          </a:xfrm>
          <a:prstGeom prst="rect">
            <a:avLst/>
          </a:prstGeom>
          <a:noFill/>
        </p:spPr>
        <p:txBody>
          <a:bodyPr wrap="square" rtlCol="0">
            <a:spAutoFit/>
          </a:bodyPr>
          <a:lstStyle/>
          <a:p>
            <a:r>
              <a:rPr lang="ru-RU" sz="1600" dirty="0" smtClean="0"/>
              <a:t>Евангелист Лука. Миниатюра 12 век.</a:t>
            </a:r>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285728"/>
            <a:ext cx="7358114" cy="1938992"/>
          </a:xfrm>
          <a:prstGeom prst="rect">
            <a:avLst/>
          </a:prstGeom>
          <a:noFill/>
        </p:spPr>
        <p:txBody>
          <a:bodyPr wrap="square" rtlCol="0">
            <a:spAutoFit/>
          </a:bodyPr>
          <a:lstStyle/>
          <a:p>
            <a:r>
              <a:rPr lang="ru-RU" dirty="0" smtClean="0"/>
              <a:t>Свидетельством развития грамотности являются и сохранившиеся на стенах надписи – ГРАФФИТИ. Молодому Владимиру Мономаху принадлежит короткая надпись на стене Софийского собора в Киеве. Юный князь вывел: «Ох, тяжко мне!» – и подписался своим христианским именем: Василий.</a:t>
            </a:r>
            <a:endParaRPr lang="ru-RU" dirty="0"/>
          </a:p>
        </p:txBody>
      </p:sp>
      <p:pic>
        <p:nvPicPr>
          <p:cNvPr id="28674" name="Picture 2" descr="C:\Users\Teacher\Pictures\2008-07-24\006.jpg"/>
          <p:cNvPicPr>
            <a:picLocks noChangeAspect="1" noChangeArrowheads="1"/>
          </p:cNvPicPr>
          <p:nvPr/>
        </p:nvPicPr>
        <p:blipFill>
          <a:blip r:embed="rId2"/>
          <a:srcRect/>
          <a:stretch>
            <a:fillRect/>
          </a:stretch>
        </p:blipFill>
        <p:spPr bwMode="auto">
          <a:xfrm>
            <a:off x="4929190" y="2214554"/>
            <a:ext cx="2859062" cy="4357694"/>
          </a:xfrm>
          <a:prstGeom prst="rect">
            <a:avLst/>
          </a:prstGeom>
          <a:noFill/>
        </p:spPr>
      </p:pic>
      <p:sp>
        <p:nvSpPr>
          <p:cNvPr id="4" name="TextBox 3"/>
          <p:cNvSpPr txBox="1"/>
          <p:nvPr/>
        </p:nvSpPr>
        <p:spPr>
          <a:xfrm>
            <a:off x="1357290" y="3286124"/>
            <a:ext cx="3357586" cy="2246769"/>
          </a:xfrm>
          <a:prstGeom prst="rect">
            <a:avLst/>
          </a:prstGeom>
          <a:noFill/>
        </p:spPr>
        <p:txBody>
          <a:bodyPr wrap="square" rtlCol="0">
            <a:spAutoFit/>
          </a:bodyPr>
          <a:lstStyle/>
          <a:p>
            <a:r>
              <a:rPr lang="ru-RU" dirty="0" smtClean="0"/>
              <a:t>Записи-граффити на стене Софийского собора в Киеве о смерти «цесаря нашего» Ярослава Мудрого 20 февраля 1054 г.</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Teacher\Pictures\2008-07-24\007.jpg"/>
          <p:cNvPicPr>
            <a:picLocks noChangeAspect="1" noChangeArrowheads="1"/>
          </p:cNvPicPr>
          <p:nvPr/>
        </p:nvPicPr>
        <p:blipFill>
          <a:blip r:embed="rId2"/>
          <a:srcRect/>
          <a:stretch>
            <a:fillRect/>
          </a:stretch>
        </p:blipFill>
        <p:spPr bwMode="auto">
          <a:xfrm>
            <a:off x="0" y="1000108"/>
            <a:ext cx="9144000" cy="44619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214290"/>
            <a:ext cx="6929486" cy="646331"/>
          </a:xfrm>
          <a:prstGeom prst="rect">
            <a:avLst/>
          </a:prstGeom>
          <a:noFill/>
        </p:spPr>
        <p:txBody>
          <a:bodyPr wrap="square" rtlCol="0">
            <a:spAutoFit/>
          </a:bodyPr>
          <a:lstStyle/>
          <a:p>
            <a:r>
              <a:rPr lang="ru-RU" sz="3600" dirty="0" smtClean="0">
                <a:solidFill>
                  <a:schemeClr val="accent3">
                    <a:lumMod val="60000"/>
                    <a:lumOff val="40000"/>
                  </a:schemeClr>
                </a:solidFill>
              </a:rPr>
              <a:t>Образование</a:t>
            </a:r>
            <a:endParaRPr lang="ru-RU" sz="3600" dirty="0">
              <a:solidFill>
                <a:schemeClr val="accent3">
                  <a:lumMod val="60000"/>
                  <a:lumOff val="40000"/>
                </a:schemeClr>
              </a:solidFill>
            </a:endParaRPr>
          </a:p>
        </p:txBody>
      </p:sp>
      <p:sp>
        <p:nvSpPr>
          <p:cNvPr id="3" name="TextBox 2"/>
          <p:cNvSpPr txBox="1"/>
          <p:nvPr/>
        </p:nvSpPr>
        <p:spPr>
          <a:xfrm>
            <a:off x="214282" y="857232"/>
            <a:ext cx="8072494" cy="1015663"/>
          </a:xfrm>
          <a:prstGeom prst="rect">
            <a:avLst/>
          </a:prstGeom>
          <a:noFill/>
        </p:spPr>
        <p:txBody>
          <a:bodyPr wrap="square" rtlCol="0">
            <a:spAutoFit/>
          </a:bodyPr>
          <a:lstStyle/>
          <a:p>
            <a:r>
              <a:rPr lang="ru-RU" dirty="0" smtClean="0">
                <a:solidFill>
                  <a:srgbClr val="D60093"/>
                </a:solidFill>
              </a:rPr>
              <a:t>Школы открывались при церквах и монастырях. Обучение велось на родном языке. В школах учили чтению, письму, основам христианского вероучения, счету.</a:t>
            </a:r>
            <a:endParaRPr lang="ru-RU" dirty="0">
              <a:solidFill>
                <a:srgbClr val="D60093"/>
              </a:solidFill>
            </a:endParaRPr>
          </a:p>
        </p:txBody>
      </p:sp>
      <p:pic>
        <p:nvPicPr>
          <p:cNvPr id="26626" name="Picture 2" descr="C:\Users\Teacher\Pictures\2008-07-24\004.jpg"/>
          <p:cNvPicPr>
            <a:picLocks noChangeAspect="1" noChangeArrowheads="1"/>
          </p:cNvPicPr>
          <p:nvPr/>
        </p:nvPicPr>
        <p:blipFill>
          <a:blip r:embed="rId2">
            <a:lum bright="-10000"/>
          </a:blip>
          <a:srcRect/>
          <a:stretch>
            <a:fillRect/>
          </a:stretch>
        </p:blipFill>
        <p:spPr bwMode="auto">
          <a:xfrm>
            <a:off x="1214414" y="2000240"/>
            <a:ext cx="5357818" cy="3517095"/>
          </a:xfrm>
          <a:prstGeom prst="rect">
            <a:avLst/>
          </a:prstGeom>
          <a:noFill/>
        </p:spPr>
      </p:pic>
      <p:sp>
        <p:nvSpPr>
          <p:cNvPr id="5" name="TextBox 4"/>
          <p:cNvSpPr txBox="1"/>
          <p:nvPr/>
        </p:nvSpPr>
        <p:spPr>
          <a:xfrm>
            <a:off x="1000100" y="6000768"/>
            <a:ext cx="6858048" cy="400110"/>
          </a:xfrm>
          <a:prstGeom prst="rect">
            <a:avLst/>
          </a:prstGeom>
          <a:noFill/>
        </p:spPr>
        <p:txBody>
          <a:bodyPr wrap="square" rtlCol="0">
            <a:spAutoFit/>
          </a:bodyPr>
          <a:lstStyle/>
          <a:p>
            <a:r>
              <a:rPr lang="ru-RU" dirty="0" smtClean="0"/>
              <a:t>Киево-Печерский монастырь. Современный вид.</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Тре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Бумаж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Техническ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685</TotalTime>
  <Words>1109</Words>
  <Application>Microsoft PowerPoint</Application>
  <PresentationFormat>Экран (4:3)</PresentationFormat>
  <Paragraphs>88</Paragraphs>
  <Slides>34</Slides>
  <Notes>0</Notes>
  <HiddenSlides>0</HiddenSlides>
  <MMClips>0</MMClips>
  <ScaleCrop>false</ScaleCrop>
  <HeadingPairs>
    <vt:vector size="6" baseType="variant">
      <vt:variant>
        <vt:lpstr>Тема</vt:lpstr>
      </vt:variant>
      <vt:variant>
        <vt:i4>9</vt:i4>
      </vt:variant>
      <vt:variant>
        <vt:lpstr>Внедренные серверы OLE</vt:lpstr>
      </vt:variant>
      <vt:variant>
        <vt:i4>1</vt:i4>
      </vt:variant>
      <vt:variant>
        <vt:lpstr>Заголовки слайдов</vt:lpstr>
      </vt:variant>
      <vt:variant>
        <vt:i4>34</vt:i4>
      </vt:variant>
    </vt:vector>
  </HeadingPairs>
  <TitlesOfParts>
    <vt:vector size="44" baseType="lpstr">
      <vt:lpstr>Аспект</vt:lpstr>
      <vt:lpstr>1_Аспект</vt:lpstr>
      <vt:lpstr>Городская</vt:lpstr>
      <vt:lpstr>Трек</vt:lpstr>
      <vt:lpstr>Апекс</vt:lpstr>
      <vt:lpstr>Поток</vt:lpstr>
      <vt:lpstr>Бумажная</vt:lpstr>
      <vt:lpstr>Солнцестояние</vt:lpstr>
      <vt:lpstr>Техническая</vt:lpstr>
      <vt:lpstr>Package</vt:lpstr>
      <vt:lpstr>Презентация на тему: Культура Руси IX-начала XII века.</vt:lpstr>
      <vt:lpstr>Слайд 2</vt:lpstr>
      <vt:lpstr>Особенности культуры Древней Руси</vt:lpstr>
      <vt:lpstr>Письменность и грамотность</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Культура Руси IX-начала XII века.</dc:title>
  <dc:creator>Ната</dc:creator>
  <cp:lastModifiedBy>Teacher</cp:lastModifiedBy>
  <cp:revision>43</cp:revision>
  <dcterms:created xsi:type="dcterms:W3CDTF">2008-04-01T08:00:29Z</dcterms:created>
  <dcterms:modified xsi:type="dcterms:W3CDTF">2009-01-13T14:46:32Z</dcterms:modified>
</cp:coreProperties>
</file>