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75" r:id="rId2"/>
    <p:sldId id="276" r:id="rId3"/>
    <p:sldId id="258" r:id="rId4"/>
    <p:sldId id="270" r:id="rId5"/>
    <p:sldId id="256" r:id="rId6"/>
    <p:sldId id="269" r:id="rId7"/>
    <p:sldId id="257" r:id="rId8"/>
    <p:sldId id="259" r:id="rId9"/>
    <p:sldId id="267" r:id="rId10"/>
    <p:sldId id="262" r:id="rId11"/>
    <p:sldId id="264" r:id="rId12"/>
    <p:sldId id="263" r:id="rId13"/>
    <p:sldId id="265" r:id="rId14"/>
    <p:sldId id="268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6600"/>
    <a:srgbClr val="66CCFF"/>
    <a:srgbClr val="FFFF99"/>
    <a:srgbClr val="FFCC00"/>
    <a:srgbClr val="FFFF66"/>
    <a:srgbClr val="FFFF00"/>
    <a:srgbClr val="00FFFF"/>
    <a:srgbClr val="CCFF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3667" autoAdjust="0"/>
  </p:normalViewPr>
  <p:slideViewPr>
    <p:cSldViewPr>
      <p:cViewPr varScale="1">
        <p:scale>
          <a:sx n="74" d="100"/>
          <a:sy n="7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E0FE-D442-4108-A310-842384FD16DC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823E4-254C-4281-8F29-684D9C068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74F5-4B80-4D57-A093-6BA6B6C209F2}" type="datetimeFigureOut">
              <a:rPr lang="ru-RU" smtClean="0"/>
              <a:pPr/>
              <a:t>18.05.2008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6E7B-5912-435B-8FF7-5A409B071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2;&#1088;&#1075;&#1099;\Documents\Lyadov.Kartinka_k_russkoi_narodnoi_skazke.Baba-Yag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2;&#1088;&#1075;&#1099;\Music\&#1053;&#1077;&#1080;&#1079;&#1074;&#1077;&#1089;&#1090;&#1085;&#1099;&#1081;%20&#1080;&#1089;&#1087;&#1086;&#1083;&#1085;&#1080;&#1090;&#1077;&#1083;&#1100;\&#1050;&#1083;&#1072;&#1089;&#1089;&#1080;&#1082;&#1072;%202\&#1065;&#1077;&#1083;&#1082;.&#1063;&#1072;&#1081;.wma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2;&#1088;&#1075;&#1099;\Music\&#1053;&#1077;&#1080;&#1079;&#1074;&#1077;&#1089;&#1090;&#1085;&#1099;&#1081;%20&#1080;&#1089;&#1087;&#1086;&#1083;&#1085;&#1080;&#1090;&#1077;&#1083;&#1100;\&#1050;&#1083;&#1072;&#1089;&#1089;&#1080;&#1082;&#1072;%202\&#1063;&#1072;&#1081;&#1082;.&#1065;&#1077;&#1083;&#1082;.&#1052;&#1072;&#1088;&#1096;%20&#1088;&#1077;&#1087;&#1088;&#1080;&#1079;&#1072;.wma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2;&#1088;&#1075;&#1099;\Music\&#1053;&#1077;&#1080;&#1079;&#1074;&#1077;&#1089;&#1090;&#1085;&#1099;&#1081;%20&#1080;&#1089;&#1087;&#1086;&#1083;&#1085;&#1080;&#1090;&#1077;&#1083;&#1100;\&#1050;&#1083;&#1072;&#1089;&#1089;&#1080;&#1082;&#1072;%202\&#1069;.&#1043;&#1088;&#1080;&#1075;%20&#1055;&#1077;&#1088;%20&#1043;&#1102;&#1085;&#1090;%20&#1059;&#1090;&#1088;&#1086;%201%20&#1095;&#1072;&#1089;&#1090;&#1100;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2;&#1088;&#1075;&#1099;\Music\&#1053;&#1077;&#1080;&#1079;&#1074;&#1077;&#1089;&#1090;&#1085;&#1099;&#1081;%20&#1080;&#1089;&#1087;&#1086;&#1083;&#1085;&#1080;&#1090;&#1077;&#1083;&#1100;\&#1065;&#1077;&#1083;&#1082;&#1091;&#1085;&#1095;&#1080;&#1082;\&#1058;&#1072;&#1085;&#1077;&#1094;%20&#1092;&#1077;&#1080;%20&#1044;&#1088;&#1072;&#1078;&#1077;.wma" TargetMode="Externa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142873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Открытый   урок   по   математике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571744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УМНОЖЕНИЕ  И  ДЕЛЕНИЕ  НА   10,  100,  УМНОЖЕНИЕ  И  ДЕЛЕНИЕ  КРУГЛЫХ  ЧИСЕЛ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857892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Андреева С. И., учитель начальных классов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Сунтарской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СОШ №2 с. Сунтар, Республика Саха, 2008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464344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 класс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ргы\Documents\Скан рисунки\гор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7" name="Picture 3" descr="C:\Users\Саргы\Documents\Скан рисунки\гном (2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665873"/>
            <a:ext cx="1857388" cy="28349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1142984"/>
            <a:ext cx="5500726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РЕШИТЕ   ПРИМЕРЫ: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2357430"/>
            <a:ext cx="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22145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60 ∙ 9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314324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 ∙ 70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428625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 ∙ 30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221455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600 : 6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314324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490 : 7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00364" y="428625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350 : 50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43570" y="221455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100 : 50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43570" y="314324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800 : 80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43570" y="421481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700 : 700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28794" y="228599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540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1928794" y="314324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420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356" y="428625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600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7686" y="235743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357686" y="221455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100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7686" y="321468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70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6380" y="3857628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435769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5206" y="228599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</a:rPr>
              <a:t>2</a:t>
            </a:r>
            <a:endParaRPr lang="ru-RU" sz="2800" b="1" dirty="0">
              <a:solidFill>
                <a:srgbClr val="0066FF"/>
              </a:solidFill>
            </a:endParaRPr>
          </a:p>
        </p:txBody>
      </p:sp>
      <p:sp>
        <p:nvSpPr>
          <p:cNvPr id="34" name="TextBox 33">
            <a:hlinkClick r:id="rId4" action="ppaction://hlinksldjump"/>
          </p:cNvPr>
          <p:cNvSpPr txBox="1"/>
          <p:nvPr/>
        </p:nvSpPr>
        <p:spPr>
          <a:xfrm>
            <a:off x="7143768" y="321468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0760" y="485776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072198" y="478632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7" name="Picture 6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5214950"/>
            <a:ext cx="471490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аргы\Documents\Скан рисунки\изб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800" y="500042"/>
            <a:ext cx="8667267" cy="50196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64357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Пришли они в лес и увидели избушку Бабы-Яги.  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ргы\Documents\Скан рисунки\баба яга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643" y="642918"/>
            <a:ext cx="6679203" cy="40767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1571612"/>
            <a:ext cx="3571900" cy="707886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Ну-ка, голубчики решите быстренько мои задачки!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507207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Баба-Яга на своей метле  летит со скоростью 10 </a:t>
            </a:r>
            <a:r>
              <a:rPr lang="ru-RU" sz="2000" b="1" dirty="0" err="1" smtClean="0"/>
              <a:t>километ</a:t>
            </a:r>
            <a:endParaRPr lang="ru-RU" sz="2000" b="1" dirty="0" smtClean="0"/>
          </a:p>
          <a:p>
            <a:r>
              <a:rPr lang="ru-RU" sz="2000" b="1" dirty="0" smtClean="0"/>
              <a:t>ров  в час. Сколько километров  она пролетит  за 3 часа?</a:t>
            </a:r>
            <a:endParaRPr lang="ru-RU" sz="2000" b="1" dirty="0"/>
          </a:p>
        </p:txBody>
      </p:sp>
      <p:pic>
        <p:nvPicPr>
          <p:cNvPr id="6" name="Lyadov.Kartinka_k_russkoi_narodnoi_skazke.Baba-Ya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1454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ргы\Documents\Скан рисунки\бур с чер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2737033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357166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2. Кот Фунтик  в течение двух дней рыбачил на речке. В первый день он поймал 20 рыб, а во второй день в 3 раза больше. Сколько он рыб поймал за второй день?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285992"/>
            <a:ext cx="50720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3. Царь Горох начал войну с грибами. Боровик стал собирать войско, в которое вступило 50 подосиновиков, а груздей в 5 раз меньше. Сколько груздей вступило в войско к Боровику?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214818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Шапокляк натворила за день 30 пакостей, а Кикимора – 10. Кто из них натворил больше пакостей и во сколько раз?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5286388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5. Мачеха велела Золушке посадить 60 кустов роз. Золушка посадила по 20 кустов  в каждом ряду. Сколько получилось рядов?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334035" cy="1103594"/>
          </a:xfrm>
          <a:prstGeom prst="rect">
            <a:avLst/>
          </a:prstGeom>
          <a:noFill/>
        </p:spPr>
      </p:pic>
      <p:pic>
        <p:nvPicPr>
          <p:cNvPr id="3075" name="Picture 3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59692"/>
            <a:ext cx="5357850" cy="1160867"/>
          </a:xfrm>
          <a:prstGeom prst="rect">
            <a:avLst/>
          </a:prstGeom>
          <a:noFill/>
        </p:spPr>
      </p:pic>
      <p:pic>
        <p:nvPicPr>
          <p:cNvPr id="3076" name="Picture 4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714620"/>
            <a:ext cx="5357850" cy="1214446"/>
          </a:xfrm>
          <a:prstGeom prst="rect">
            <a:avLst/>
          </a:prstGeom>
          <a:noFill/>
        </p:spPr>
      </p:pic>
      <p:pic>
        <p:nvPicPr>
          <p:cNvPr id="3077" name="Picture 5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000504"/>
            <a:ext cx="5357850" cy="1500198"/>
          </a:xfrm>
          <a:prstGeom prst="rect">
            <a:avLst/>
          </a:prstGeom>
          <a:noFill/>
        </p:spPr>
      </p:pic>
      <p:pic>
        <p:nvPicPr>
          <p:cNvPr id="3078" name="Picture 6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572140"/>
            <a:ext cx="535785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аргы\Documents\Скан рисунки\баба яг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6434308" cy="4076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428736"/>
            <a:ext cx="3571900" cy="163121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ru-RU" sz="2000" b="1" dirty="0" smtClean="0"/>
              <a:t>Вот вам ключ от сундука, где лежит расшифровка письма. А сундук у колдуньи. Справитесь с ее заданием, Сундук ваш!</a:t>
            </a:r>
            <a:endParaRPr lang="ru-RU" sz="2000" b="1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ргы\Documents\Скан рисунки\Колдунья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222224"/>
              </a:clrFrom>
              <a:clrTo>
                <a:srgbClr val="2222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785926"/>
            <a:ext cx="2991341" cy="4500594"/>
          </a:xfrm>
          <a:prstGeom prst="rect">
            <a:avLst/>
          </a:prstGeom>
          <a:noFill/>
        </p:spPr>
      </p:pic>
      <p:pic>
        <p:nvPicPr>
          <p:cNvPr id="2051" name="Picture 3" descr="C:\Users\Саргы\Documents\Скан рисунки\Яблоко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57166"/>
            <a:ext cx="1009633" cy="904754"/>
          </a:xfrm>
          <a:prstGeom prst="rect">
            <a:avLst/>
          </a:prstGeom>
          <a:noFill/>
        </p:spPr>
      </p:pic>
      <p:pic>
        <p:nvPicPr>
          <p:cNvPr id="12" name="Picture 3" descr="C:\Users\Саргы\Documents\Скан рисунки\Яблоко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857232"/>
            <a:ext cx="1009633" cy="904754"/>
          </a:xfrm>
          <a:prstGeom prst="rect">
            <a:avLst/>
          </a:prstGeom>
          <a:noFill/>
        </p:spPr>
      </p:pic>
      <p:pic>
        <p:nvPicPr>
          <p:cNvPr id="13" name="Picture 3" descr="C:\Users\Саргы\Documents\Скан рисунки\Яблоко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214554"/>
            <a:ext cx="1009633" cy="904754"/>
          </a:xfrm>
          <a:prstGeom prst="rect">
            <a:avLst/>
          </a:prstGeom>
          <a:noFill/>
        </p:spPr>
      </p:pic>
      <p:pic>
        <p:nvPicPr>
          <p:cNvPr id="14" name="Picture 3" descr="C:\Users\Саргы\Documents\Скан рисунки\Яблоко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357562"/>
            <a:ext cx="1009633" cy="904754"/>
          </a:xfrm>
          <a:prstGeom prst="rect">
            <a:avLst/>
          </a:prstGeom>
          <a:noFill/>
        </p:spPr>
      </p:pic>
      <p:pic>
        <p:nvPicPr>
          <p:cNvPr id="16" name="Picture 3" descr="C:\Users\Саргы\Documents\Скан рисунки\Яблоко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357694"/>
            <a:ext cx="1009633" cy="904754"/>
          </a:xfrm>
          <a:prstGeom prst="rect">
            <a:avLst/>
          </a:prstGeom>
          <a:noFill/>
        </p:spPr>
      </p:pic>
      <p:pic>
        <p:nvPicPr>
          <p:cNvPr id="17" name="Picture 3" descr="C:\Users\Саргы\Documents\Скан рисунки\Яблоко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292929"/>
              </a:clrFrom>
              <a:clrTo>
                <a:srgbClr val="2929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500702"/>
            <a:ext cx="1009633" cy="9047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57224" y="5643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5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28860" y="464344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357187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25003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5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28662" y="107154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100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28926" y="57148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00166" y="49291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∙ </a:t>
            </a:r>
            <a:r>
              <a:rPr lang="ru-RU" sz="2400" b="1" dirty="0" smtClean="0"/>
              <a:t>2</a:t>
            </a:r>
            <a:endParaRPr lang="ru-RU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1571604" y="507207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57488" y="392906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∙ </a:t>
            </a:r>
            <a:r>
              <a:rPr lang="ru-RU" sz="2400" b="1" dirty="0" smtClean="0"/>
              <a:t>2</a:t>
            </a:r>
            <a:endParaRPr lang="ru-RU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143240" y="414338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3214678" y="292893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8992" y="278605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: 4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1500166" y="1714488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28794" y="171448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∙ 20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785918" y="57148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: 10</a:t>
            </a:r>
            <a:endParaRPr lang="ru-RU" sz="2400" b="1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785918" y="928670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Саргы\Documents\Скан рисунки\бур с ключ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76797" y="714356"/>
            <a:ext cx="4267203" cy="5572164"/>
          </a:xfrm>
          <a:prstGeom prst="rect">
            <a:avLst/>
          </a:prstGeom>
          <a:noFill/>
        </p:spPr>
      </p:pic>
      <p:pic>
        <p:nvPicPr>
          <p:cNvPr id="27" name="Щелк.Ча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37" grpId="0"/>
      <p:bldP spid="42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ргы\Documents\Скан рисунки\сундук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252326"/>
              </a:clrFrom>
              <a:clrTo>
                <a:srgbClr val="25232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255482">
            <a:off x="3016250" y="502550"/>
            <a:ext cx="4124331" cy="5994930"/>
          </a:xfrm>
          <a:prstGeom prst="rect">
            <a:avLst/>
          </a:prstGeom>
          <a:noFill/>
        </p:spPr>
      </p:pic>
      <p:pic>
        <p:nvPicPr>
          <p:cNvPr id="5" name="Picture 2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9" y="285728"/>
            <a:ext cx="3214710" cy="6651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28572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 Е Л А 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1357298"/>
            <a:ext cx="3357586" cy="7274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142873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 О Р О Ш О,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4480" y="2500306"/>
            <a:ext cx="3466841" cy="7858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29256" y="264318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   П Л О Х 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5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14480" y="3643314"/>
            <a:ext cx="2786082" cy="78010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6314" y="371475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       С А М 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596" y="4714884"/>
            <a:ext cx="3929090" cy="78581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00562" y="478632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 О Л У Ч И Т С 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" name="Чайк.Щелк.Марш реприз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572000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ргы\Documents\Скан рисунки\баш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928670"/>
            <a:ext cx="6715172" cy="4572032"/>
          </a:xfrm>
          <a:prstGeom prst="rect">
            <a:avLst/>
          </a:prstGeom>
          <a:noFill/>
        </p:spPr>
      </p:pic>
      <p:pic>
        <p:nvPicPr>
          <p:cNvPr id="4101" name="Picture 5" descr="C:\Users\Саргы\Documents\Скан рисунки\дев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14290"/>
            <a:ext cx="4572032" cy="62865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3571876"/>
            <a:ext cx="3143272" cy="461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РЕБЯТА,   СПАСИБО!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80010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 литературы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Деревья./Мини-энциклопедия в картинках. – М.: Махаон, 2000.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Принцесса  Аврора. Незабываемое мгновение/ пер. с англ. 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Чаровой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 М.:  Эгмонт Россия Лтд.,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Толстой А. Н. Приключения Буратино или Золотой ключик. – Омск: НПО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 участием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Сегмент-А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Студия детской книги Советского комитета защиты мира, 1991.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142984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Тема:</a:t>
            </a:r>
            <a:r>
              <a:rPr lang="ru-RU" sz="3200" dirty="0" smtClean="0">
                <a:solidFill>
                  <a:srgbClr val="C00000"/>
                </a:solidFill>
              </a:rPr>
              <a:t>  </a:t>
            </a:r>
            <a:r>
              <a:rPr lang="ru-RU" sz="3200" dirty="0" smtClean="0"/>
              <a:t>Умножение и деление на 10, 100, умножение и деление круглых  чисел.</a:t>
            </a:r>
          </a:p>
          <a:p>
            <a:endParaRPr lang="ru-RU" sz="3200" dirty="0" smtClean="0"/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  <a:r>
              <a:rPr lang="ru-RU" sz="3200" b="1" dirty="0" smtClean="0"/>
              <a:t> </a:t>
            </a:r>
            <a:r>
              <a:rPr lang="ru-RU" sz="3200" dirty="0" smtClean="0"/>
              <a:t>Закрепление умножения и деления на 10, 100, умножения и   деления круглых чисел, знания таблицы умножения, развитие внимания, памяти, речи, умения работать в коллективе.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ргы\Documents\Скан рисунки\синдерел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1" y="134278"/>
            <a:ext cx="5286413" cy="6449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429264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 В некотором королевстве жил-был король. И была у него прекрасная дочь. Но злая колдунья заточила принцессу в темницу и превратила ее в безобразное существо… </a:t>
            </a:r>
            <a:endParaRPr lang="ru-RU" sz="2000" b="1" dirty="0"/>
          </a:p>
        </p:txBody>
      </p:sp>
      <p:pic>
        <p:nvPicPr>
          <p:cNvPr id="4" name="Э.Григ Пер Гюнт Утро 1 част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ргы\Documents\Скан рисунки\доро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Чары колдуньи можно рассеять, если найти волшебное письмо-заклинание и расшифровать его. А написано оно древними рунами. Поможет вам во всем  ваш любимый Буратино. Желаем удачи!</a:t>
            </a:r>
            <a:endParaRPr lang="ru-RU" sz="2000" b="1" dirty="0"/>
          </a:p>
        </p:txBody>
      </p:sp>
      <p:pic>
        <p:nvPicPr>
          <p:cNvPr id="1028" name="Picture 4" descr="C:\Users\Саргы\Documents\Скан рисунки\буратиш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71604" y="3143248"/>
            <a:ext cx="2138368" cy="295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аргы\Documents\Скан рисунки\яблоня ри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7E1"/>
              </a:clrFrom>
              <a:clrTo>
                <a:srgbClr val="ECE7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04376"/>
            <a:ext cx="7078554" cy="66536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2143116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100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1285860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7</a:t>
            </a:r>
            <a:r>
              <a:rPr lang="ru-RU" sz="2000" dirty="0" smtClean="0"/>
              <a:t>00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2857496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900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3214686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5</a:t>
            </a:r>
            <a:r>
              <a:rPr lang="ru-RU" sz="2000" dirty="0" smtClean="0"/>
              <a:t>00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357430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8</a:t>
            </a:r>
            <a:r>
              <a:rPr lang="ru-RU" sz="2000" dirty="0" smtClean="0"/>
              <a:t>00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3857628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3</a:t>
            </a:r>
            <a:r>
              <a:rPr lang="ru-RU" sz="2000" dirty="0" smtClean="0"/>
              <a:t>00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3857628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2</a:t>
            </a:r>
            <a:r>
              <a:rPr lang="ru-RU" sz="2000" dirty="0" smtClean="0"/>
              <a:t>00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4071942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6</a:t>
            </a:r>
            <a:r>
              <a:rPr lang="ru-RU" sz="2000" dirty="0" smtClean="0"/>
              <a:t>00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1500174"/>
            <a:ext cx="7143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1000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8" y="2571744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400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80" y="28572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по порядку круглые числа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7" idx="3"/>
          </p:cNvCxnSpPr>
          <p:nvPr/>
        </p:nvCxnSpPr>
        <p:spPr>
          <a:xfrm>
            <a:off x="3500430" y="2343171"/>
            <a:ext cx="1928826" cy="1514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1"/>
            <a:endCxn id="12" idx="3"/>
          </p:cNvCxnSpPr>
          <p:nvPr/>
        </p:nvCxnSpPr>
        <p:spPr>
          <a:xfrm rot="10800000">
            <a:off x="3143240" y="4057683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3"/>
            <a:endCxn id="16" idx="2"/>
          </p:cNvCxnSpPr>
          <p:nvPr/>
        </p:nvCxnSpPr>
        <p:spPr>
          <a:xfrm flipV="1">
            <a:off x="3143240" y="2971854"/>
            <a:ext cx="2857520" cy="1085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1"/>
            <a:endCxn id="10" idx="3"/>
          </p:cNvCxnSpPr>
          <p:nvPr/>
        </p:nvCxnSpPr>
        <p:spPr>
          <a:xfrm rot="10800000" flipV="1">
            <a:off x="4357686" y="2771799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3"/>
            <a:endCxn id="14" idx="0"/>
          </p:cNvCxnSpPr>
          <p:nvPr/>
        </p:nvCxnSpPr>
        <p:spPr>
          <a:xfrm>
            <a:off x="4357686" y="3414741"/>
            <a:ext cx="2428892" cy="657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4" idx="0"/>
          </p:cNvCxnSpPr>
          <p:nvPr/>
        </p:nvCxnSpPr>
        <p:spPr>
          <a:xfrm rot="16200000" flipV="1">
            <a:off x="4393405" y="1678769"/>
            <a:ext cx="2428892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2"/>
            <a:endCxn id="11" idx="0"/>
          </p:cNvCxnSpPr>
          <p:nvPr/>
        </p:nvCxnSpPr>
        <p:spPr>
          <a:xfrm rot="16200000" flipH="1">
            <a:off x="4164832" y="1664510"/>
            <a:ext cx="67146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1" idx="1"/>
            <a:endCxn id="9" idx="3"/>
          </p:cNvCxnSpPr>
          <p:nvPr/>
        </p:nvCxnSpPr>
        <p:spPr>
          <a:xfrm rot="10800000" flipV="1">
            <a:off x="2786050" y="2557485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3"/>
            <a:endCxn id="15" idx="1"/>
          </p:cNvCxnSpPr>
          <p:nvPr/>
        </p:nvCxnSpPr>
        <p:spPr>
          <a:xfrm flipV="1">
            <a:off x="2786050" y="1700229"/>
            <a:ext cx="2000264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Picture 2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214950"/>
            <a:ext cx="5334035" cy="110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Саргы\Documents\Скан рисунки\Буратино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467099" cy="4795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285860"/>
            <a:ext cx="5286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Ребята, помогите Буратино </a:t>
            </a:r>
            <a:r>
              <a:rPr lang="ru-RU" sz="3200" b="1" dirty="0" smtClean="0">
                <a:solidFill>
                  <a:srgbClr val="C00000"/>
                </a:solidFill>
              </a:rPr>
              <a:t>разгрызть волшебный орех </a:t>
            </a:r>
            <a:r>
              <a:rPr lang="ru-RU" sz="3200" b="1" dirty="0" err="1" smtClean="0">
                <a:solidFill>
                  <a:srgbClr val="00B050"/>
                </a:solidFill>
              </a:rPr>
              <a:t>Кракатук</a:t>
            </a:r>
            <a:r>
              <a:rPr lang="ru-RU" sz="3200" b="1" dirty="0" smtClean="0">
                <a:solidFill>
                  <a:srgbClr val="00B050"/>
                </a:solidFill>
              </a:rPr>
              <a:t> . Для этого </a:t>
            </a:r>
            <a:r>
              <a:rPr lang="ru-RU" sz="3200" b="1" dirty="0" smtClean="0">
                <a:solidFill>
                  <a:srgbClr val="FFC000"/>
                </a:solidFill>
              </a:rPr>
              <a:t>объясните правило </a:t>
            </a:r>
            <a:r>
              <a:rPr lang="ru-RU" sz="3200" b="1" dirty="0" smtClean="0">
                <a:solidFill>
                  <a:srgbClr val="7030A0"/>
                </a:solidFill>
              </a:rPr>
              <a:t>умножения на 10, 100 и </a:t>
            </a:r>
            <a:r>
              <a:rPr lang="ru-RU" sz="3200" b="1" dirty="0" smtClean="0">
                <a:solidFill>
                  <a:srgbClr val="00FFFF"/>
                </a:solidFill>
              </a:rPr>
              <a:t>решите примеры.</a:t>
            </a:r>
            <a:endParaRPr lang="ru-RU" sz="32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07154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· 10 =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107154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32 · 10 =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107154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 · 100 =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85736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3" action="ppaction://hlinksldjump"/>
              </a:rPr>
              <a:t>14 </a:t>
            </a:r>
            <a:r>
              <a:rPr lang="ru-RU" sz="2000" b="1" dirty="0" smtClean="0"/>
              <a:t>      </a:t>
            </a:r>
            <a:r>
              <a:rPr lang="ru-RU" sz="2000" b="1" dirty="0" smtClean="0">
                <a:hlinkClick r:id="rId3" action="ppaction://hlinksldjump"/>
              </a:rPr>
              <a:t>30</a:t>
            </a:r>
            <a:r>
              <a:rPr lang="ru-RU" sz="2000" b="1" dirty="0" smtClean="0"/>
              <a:t>      </a:t>
            </a:r>
            <a:r>
              <a:rPr lang="ru-RU" sz="2000" b="1" dirty="0" smtClean="0">
                <a:hlinkClick r:id="rId3" action="ppaction://hlinksldjump"/>
              </a:rPr>
              <a:t> 40</a:t>
            </a:r>
            <a:endParaRPr lang="ru-RU" sz="2000" b="1" dirty="0"/>
          </a:p>
        </p:txBody>
      </p:sp>
      <p:pic>
        <p:nvPicPr>
          <p:cNvPr id="2050" name="Picture 2" descr="C:\Users\Саргы\Documents\Скан рисунки\БУРАТИНО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AF3E3"/>
              </a:clrFrom>
              <a:clrTo>
                <a:srgbClr val="FAF3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28596" y="3000372"/>
            <a:ext cx="2571769" cy="35719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0430" y="185736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3" action="ppaction://hlinksldjump"/>
              </a:rPr>
              <a:t>230</a:t>
            </a:r>
            <a:r>
              <a:rPr lang="ru-RU" sz="2000" b="1" dirty="0" smtClean="0"/>
              <a:t>     </a:t>
            </a:r>
            <a:r>
              <a:rPr lang="ru-RU" sz="2000" b="1" dirty="0" smtClean="0">
                <a:hlinkClick r:id="rId3" action="ppaction://hlinksldjump"/>
              </a:rPr>
              <a:t>300</a:t>
            </a:r>
            <a:r>
              <a:rPr lang="ru-RU" sz="2000" b="1" dirty="0" smtClean="0"/>
              <a:t>    </a:t>
            </a:r>
            <a:r>
              <a:rPr lang="ru-RU" sz="2000" b="1" dirty="0" smtClean="0">
                <a:hlinkClick r:id="rId3" action="ppaction://hlinksldjump"/>
              </a:rPr>
              <a:t> 320</a:t>
            </a:r>
            <a:endParaRPr lang="ru-RU" sz="2000" b="1" dirty="0"/>
          </a:p>
        </p:txBody>
      </p:sp>
      <p:pic>
        <p:nvPicPr>
          <p:cNvPr id="2051" name="Picture 3" descr="C:\Users\Саргы\Documents\Скан рисунки\МАЛЬВИНА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5EEDE"/>
              </a:clrFrom>
              <a:clrTo>
                <a:srgbClr val="F5EE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2286016" cy="33184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319215">
            <a:off x="2203849" y="3542845"/>
            <a:ext cx="1415165" cy="57707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Ура-а-а</a:t>
            </a:r>
            <a:r>
              <a:rPr lang="ru-RU" dirty="0" smtClean="0">
                <a:solidFill>
                  <a:srgbClr val="FF0000"/>
                </a:solidFill>
              </a:rPr>
              <a:t>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450057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Молодцы!!!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185736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3" action="ppaction://hlinksldjump"/>
              </a:rPr>
              <a:t>70 </a:t>
            </a:r>
            <a:r>
              <a:rPr lang="ru-RU" sz="2000" b="1" dirty="0" smtClean="0"/>
              <a:t>      </a:t>
            </a:r>
            <a:r>
              <a:rPr lang="ru-RU" sz="2000" b="1" dirty="0" smtClean="0">
                <a:hlinkClick r:id="rId3" action="ppaction://hlinksldjump"/>
              </a:rPr>
              <a:t>710</a:t>
            </a:r>
            <a:r>
              <a:rPr lang="ru-RU" sz="2000" b="1" dirty="0" smtClean="0"/>
              <a:t>      </a:t>
            </a:r>
            <a:r>
              <a:rPr lang="ru-RU" sz="2000" b="1" dirty="0" smtClean="0">
                <a:hlinkClick r:id="rId3" action="ppaction://hlinksldjump"/>
              </a:rPr>
              <a:t> 700</a:t>
            </a:r>
            <a:endParaRPr lang="ru-RU" sz="2000" b="1" dirty="0"/>
          </a:p>
        </p:txBody>
      </p:sp>
      <p:pic>
        <p:nvPicPr>
          <p:cNvPr id="1026" name="Picture 2" descr="C:\Users\Саргы\Documents\Скан рисунки\артемон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1D7BC"/>
              </a:clrFrom>
              <a:clrTo>
                <a:srgbClr val="E1D7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143248"/>
            <a:ext cx="2937362" cy="320013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247547">
            <a:off x="6929454" y="4357694"/>
            <a:ext cx="1428760" cy="36933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Умницы!!!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Picture 3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5000636"/>
            <a:ext cx="626456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ргы\Documents\Скан рисунки\лис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2D6"/>
              </a:clrFrom>
              <a:clrTo>
                <a:srgbClr val="ECE2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071678"/>
            <a:ext cx="2761450" cy="37242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987426"/>
            <a:ext cx="5857916" cy="461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РЕШИТЕ       ПРИМЕРЫ: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571744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 · 10 =           24 · 10 =            7 · 100 =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10 · 5 =           10 · 32 =            100 · 9 =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 · 10 =           55 · 10 =            2 · 100 =</a:t>
            </a:r>
            <a:endParaRPr lang="ru-RU" sz="2400" b="1" dirty="0"/>
          </a:p>
        </p:txBody>
      </p:sp>
      <p:pic>
        <p:nvPicPr>
          <p:cNvPr id="5" name="Picture 4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542928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ргы\Documents\Скан рисунки\озе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7942667" cy="5929353"/>
          </a:xfrm>
          <a:prstGeom prst="rect">
            <a:avLst/>
          </a:prstGeom>
          <a:noFill/>
        </p:spPr>
      </p:pic>
      <p:pic>
        <p:nvPicPr>
          <p:cNvPr id="5" name="Picture 3" descr="C:\Users\Саргы\Documents\Скан рисунки\Пьер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071670" cy="267999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 flipH="1">
            <a:off x="1214414" y="857232"/>
            <a:ext cx="1071570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86050" y="1285860"/>
            <a:ext cx="1071570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00496" y="2071678"/>
            <a:ext cx="1071570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1802" y="3071810"/>
            <a:ext cx="1071570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28794" y="4000504"/>
            <a:ext cx="1071570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28926" y="5000636"/>
            <a:ext cx="1071570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429124" y="5214950"/>
            <a:ext cx="1071570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42926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60 : 6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521495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90 : 10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421481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400 : 10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328612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800 : 10 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228599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200 : 100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14612" y="150017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420 : 10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107154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550 : 10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3438" y="478632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b="1" dirty="0" smtClean="0"/>
              <a:t>10</a:t>
            </a:r>
            <a:endParaRPr lang="ru-RU" sz="2000" dirty="0"/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3071802" y="464344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b="1" dirty="0" smtClean="0"/>
              <a:t>9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3108" y="364331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40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271462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80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6248" y="171448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2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71802" y="92867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42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7290" y="50004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55</a:t>
            </a:r>
            <a:endParaRPr lang="ru-RU" sz="2000" b="1" dirty="0"/>
          </a:p>
        </p:txBody>
      </p:sp>
      <p:pic>
        <p:nvPicPr>
          <p:cNvPr id="27" name="Picture 3" descr="C:\Users\Саргы\Documents\Скан рисунки\Пьеро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571876"/>
            <a:ext cx="938781" cy="1285884"/>
          </a:xfrm>
          <a:prstGeom prst="rect">
            <a:avLst/>
          </a:prstGeom>
          <a:noFill/>
        </p:spPr>
      </p:pic>
      <p:pic>
        <p:nvPicPr>
          <p:cNvPr id="28" name="Picture 3" descr="C:\Users\Саргы\Documents\Скан рисунки\Пьеро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571876"/>
            <a:ext cx="938781" cy="1214446"/>
          </a:xfrm>
          <a:prstGeom prst="rect">
            <a:avLst/>
          </a:prstGeom>
          <a:noFill/>
        </p:spPr>
      </p:pic>
      <p:pic>
        <p:nvPicPr>
          <p:cNvPr id="29" name="Picture 3" descr="C:\Users\Саргы\Documents\Скан рисунки\Пьеро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938781" cy="1214446"/>
          </a:xfrm>
          <a:prstGeom prst="rect">
            <a:avLst/>
          </a:prstGeom>
          <a:noFill/>
        </p:spPr>
      </p:pic>
      <p:pic>
        <p:nvPicPr>
          <p:cNvPr id="30" name="Picture 3" descr="C:\Users\Саргы\Documents\Скан рисунки\Пьеро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0"/>
            <a:ext cx="938781" cy="1214446"/>
          </a:xfrm>
          <a:prstGeom prst="rect">
            <a:avLst/>
          </a:prstGeom>
          <a:noFill/>
        </p:spPr>
      </p:pic>
      <p:pic>
        <p:nvPicPr>
          <p:cNvPr id="31" name="Picture 3" descr="C:\Users\Саргы\Documents\Скан рисунки\Пьеро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42918"/>
            <a:ext cx="938781" cy="1214446"/>
          </a:xfrm>
          <a:prstGeom prst="rect">
            <a:avLst/>
          </a:prstGeom>
          <a:noFill/>
        </p:spPr>
      </p:pic>
      <p:pic>
        <p:nvPicPr>
          <p:cNvPr id="32" name="Picture 3" descr="C:\Users\Саргы\Documents\Скан рисунки\Пьеро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00364" y="1643050"/>
            <a:ext cx="938781" cy="1214446"/>
          </a:xfrm>
          <a:prstGeom prst="rect">
            <a:avLst/>
          </a:prstGeom>
          <a:noFill/>
        </p:spPr>
      </p:pic>
      <p:pic>
        <p:nvPicPr>
          <p:cNvPr id="33" name="Picture 3" descr="C:\Users\Саргы\Documents\Скан рисунки\Пьеро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00232" y="2500306"/>
            <a:ext cx="938781" cy="1214446"/>
          </a:xfrm>
          <a:prstGeom prst="rect">
            <a:avLst/>
          </a:prstGeom>
          <a:noFill/>
        </p:spPr>
      </p:pic>
      <p:pic>
        <p:nvPicPr>
          <p:cNvPr id="34" name="Picture 3" descr="C:\Users\Саргы\Documents\Скан рисунки\Пьеро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EFE8D8"/>
              </a:clrFrom>
              <a:clrTo>
                <a:srgbClr val="EFE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938781" cy="1214446"/>
          </a:xfrm>
          <a:prstGeom prst="rect">
            <a:avLst/>
          </a:prstGeom>
          <a:noFill/>
        </p:spPr>
      </p:pic>
      <p:pic>
        <p:nvPicPr>
          <p:cNvPr id="35" name="Picture 5" descr="C:\Users\Саргы\Documents\Скан рисунки\криптограмм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4714884"/>
            <a:ext cx="5200660" cy="1500198"/>
          </a:xfrm>
          <a:prstGeom prst="rect">
            <a:avLst/>
          </a:prstGeom>
          <a:noFill/>
        </p:spPr>
      </p:pic>
      <p:pic>
        <p:nvPicPr>
          <p:cNvPr id="36" name="Танец феи Драж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644</Words>
  <Application>Microsoft Office PowerPoint</Application>
  <PresentationFormat>Экран (4:3)</PresentationFormat>
  <Paragraphs>100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Саргы</dc:creator>
  <cp:lastModifiedBy>Саргы</cp:lastModifiedBy>
  <cp:revision>171</cp:revision>
  <dcterms:created xsi:type="dcterms:W3CDTF">2008-04-16T06:03:43Z</dcterms:created>
  <dcterms:modified xsi:type="dcterms:W3CDTF">2008-05-18T03:26:17Z</dcterms:modified>
</cp:coreProperties>
</file>