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0" r:id="rId2"/>
    <p:sldId id="281" r:id="rId3"/>
    <p:sldId id="282" r:id="rId4"/>
    <p:sldId id="278" r:id="rId5"/>
    <p:sldId id="258" r:id="rId6"/>
    <p:sldId id="260" r:id="rId7"/>
    <p:sldId id="259" r:id="rId8"/>
    <p:sldId id="266" r:id="rId9"/>
    <p:sldId id="261" r:id="rId10"/>
    <p:sldId id="263" r:id="rId11"/>
    <p:sldId id="264" r:id="rId12"/>
    <p:sldId id="265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7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3D75-0D01-4DB3-B98D-73FF4E4A1F49}" type="datetimeFigureOut">
              <a:rPr lang="ru-RU" smtClean="0"/>
              <a:pPr/>
              <a:t>09.01.2009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2097-9389-4955-88F0-AC5A70084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3D75-0D01-4DB3-B98D-73FF4E4A1F49}" type="datetimeFigureOut">
              <a:rPr lang="ru-RU" smtClean="0"/>
              <a:pPr/>
              <a:t>09.01.2009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2097-9389-4955-88F0-AC5A70084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3D75-0D01-4DB3-B98D-73FF4E4A1F49}" type="datetimeFigureOut">
              <a:rPr lang="ru-RU" smtClean="0"/>
              <a:pPr/>
              <a:t>09.01.2009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2097-9389-4955-88F0-AC5A70084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3D75-0D01-4DB3-B98D-73FF4E4A1F49}" type="datetimeFigureOut">
              <a:rPr lang="ru-RU" smtClean="0"/>
              <a:pPr/>
              <a:t>09.01.2009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2097-9389-4955-88F0-AC5A70084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3D75-0D01-4DB3-B98D-73FF4E4A1F49}" type="datetimeFigureOut">
              <a:rPr lang="ru-RU" smtClean="0"/>
              <a:pPr/>
              <a:t>09.01.2009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2097-9389-4955-88F0-AC5A70084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3D75-0D01-4DB3-B98D-73FF4E4A1F49}" type="datetimeFigureOut">
              <a:rPr lang="ru-RU" smtClean="0"/>
              <a:pPr/>
              <a:t>09.01.2009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2097-9389-4955-88F0-AC5A70084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3D75-0D01-4DB3-B98D-73FF4E4A1F49}" type="datetimeFigureOut">
              <a:rPr lang="ru-RU" smtClean="0"/>
              <a:pPr/>
              <a:t>09.01.2009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2097-9389-4955-88F0-AC5A70084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3D75-0D01-4DB3-B98D-73FF4E4A1F49}" type="datetimeFigureOut">
              <a:rPr lang="ru-RU" smtClean="0"/>
              <a:pPr/>
              <a:t>09.01.2009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2097-9389-4955-88F0-AC5A70084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3D75-0D01-4DB3-B98D-73FF4E4A1F49}" type="datetimeFigureOut">
              <a:rPr lang="ru-RU" smtClean="0"/>
              <a:pPr/>
              <a:t>09.01.2009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2097-9389-4955-88F0-AC5A70084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3D75-0D01-4DB3-B98D-73FF4E4A1F49}" type="datetimeFigureOut">
              <a:rPr lang="ru-RU" smtClean="0"/>
              <a:pPr/>
              <a:t>09.01.2009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2097-9389-4955-88F0-AC5A70084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3D75-0D01-4DB3-B98D-73FF4E4A1F49}" type="datetimeFigureOut">
              <a:rPr lang="ru-RU" smtClean="0"/>
              <a:pPr/>
              <a:t>09.01.2009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2097-9389-4955-88F0-AC5A70084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D3D75-0D01-4DB3-B98D-73FF4E4A1F49}" type="datetimeFigureOut">
              <a:rPr lang="ru-RU" smtClean="0"/>
              <a:pPr/>
              <a:t>09.01.2009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22097-9389-4955-88F0-AC5A70084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http://vik-lomancov.narod.ru/subjects/towns/images/krasndar.gif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642918"/>
            <a:ext cx="7772400" cy="2643205"/>
          </a:xfrm>
        </p:spPr>
        <p:txBody>
          <a:bodyPr>
            <a:noAutofit/>
          </a:bodyPr>
          <a:lstStyle/>
          <a:p>
            <a:r>
              <a:rPr lang="ru-RU" sz="2400" dirty="0" smtClean="0"/>
              <a:t>Муниципальное общеобразовательное учреждение средняя общеобразовательная школа № 62 г. Краснодар</a:t>
            </a:r>
            <a:br>
              <a:rPr lang="ru-RU" sz="24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600" dirty="0" smtClean="0">
                <a:solidFill>
                  <a:srgbClr val="7030A0"/>
                </a:solidFill>
              </a:rPr>
              <a:t/>
            </a:r>
            <a:br>
              <a:rPr lang="ru-RU" sz="3600" dirty="0" smtClean="0">
                <a:solidFill>
                  <a:srgbClr val="7030A0"/>
                </a:solidFill>
              </a:rPr>
            </a:br>
            <a:r>
              <a:rPr lang="ru-RU" sz="3600" dirty="0" smtClean="0">
                <a:solidFill>
                  <a:srgbClr val="7030A0"/>
                </a:solidFill>
              </a:rPr>
              <a:t>Тема урока:  «Моя малая родина»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Урок по </a:t>
            </a:r>
            <a:r>
              <a:rPr lang="ru-RU" sz="2800" dirty="0" err="1" smtClean="0"/>
              <a:t>кубановедению</a:t>
            </a:r>
            <a:r>
              <a:rPr lang="ru-RU" sz="2800" dirty="0" smtClean="0"/>
              <a:t> для 4 класса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72074"/>
            <a:ext cx="7772400" cy="1214446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2"/>
                </a:solidFill>
              </a:rPr>
              <a:t>Учитель начальных классов </a:t>
            </a:r>
          </a:p>
          <a:p>
            <a:pPr algn="r"/>
            <a:r>
              <a:rPr lang="ru-RU" dirty="0" err="1" smtClean="0">
                <a:solidFill>
                  <a:schemeClr val="tx2"/>
                </a:solidFill>
              </a:rPr>
              <a:t>Гарькавенко</a:t>
            </a:r>
            <a:r>
              <a:rPr lang="ru-RU" dirty="0" smtClean="0">
                <a:solidFill>
                  <a:schemeClr val="tx2"/>
                </a:solidFill>
              </a:rPr>
              <a:t> В.И.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фото Прикубан. округ\100_30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85926"/>
            <a:ext cx="8001056" cy="507207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TextBox 2"/>
          <p:cNvSpPr txBox="1"/>
          <p:nvPr/>
        </p:nvSpPr>
        <p:spPr>
          <a:xfrm>
            <a:off x="857224" y="571480"/>
            <a:ext cx="8507970" cy="830997"/>
          </a:xfrm>
          <a:prstGeom prst="rect">
            <a:avLst/>
          </a:prstGeom>
          <a:scene3d>
            <a:camera prst="perspectiveContrastingLeftFacing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4800" b="1" dirty="0" smtClean="0"/>
              <a:t>Отправляемся  в  путешествие!</a:t>
            </a:r>
            <a:endParaRPr lang="ru-RU" sz="48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Сканирован08-04-10 0306.t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876"/>
            <a:ext cx="3428992" cy="3143272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786190"/>
            <a:ext cx="4216356" cy="2714644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0" y="0"/>
            <a:ext cx="9144000" cy="34163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B050"/>
                </a:solidFill>
                <a:latin typeface="Arial Black" pitchFamily="34" charset="0"/>
              </a:rPr>
              <a:t>              </a:t>
            </a:r>
            <a:r>
              <a:rPr lang="ru-RU" sz="3600" b="1" i="1" dirty="0" smtClean="0">
                <a:solidFill>
                  <a:srgbClr val="C00000"/>
                </a:solidFill>
                <a:latin typeface="Arial Narrow" pitchFamily="34" charset="0"/>
              </a:rPr>
              <a:t>Удивительный  мир </a:t>
            </a:r>
            <a:r>
              <a:rPr lang="ru-RU" sz="3600" dirty="0" smtClean="0">
                <a:solidFill>
                  <a:srgbClr val="00B050"/>
                </a:solidFill>
                <a:latin typeface="Arial Black" pitchFamily="34" charset="0"/>
              </a:rPr>
              <a:t>                                       Поле </a:t>
            </a:r>
            <a:r>
              <a:rPr lang="ru-RU" sz="3600" dirty="0" smtClean="0">
                <a:latin typeface="Arial Black" pitchFamily="34" charset="0"/>
              </a:rPr>
              <a:t> </a:t>
            </a:r>
            <a:r>
              <a:rPr lang="ru-RU" sz="3600" u="sng" dirty="0" smtClean="0">
                <a:solidFill>
                  <a:srgbClr val="FFFF00"/>
                </a:solidFill>
                <a:latin typeface="Arial Black" pitchFamily="34" charset="0"/>
              </a:rPr>
              <a:t>золотой </a:t>
            </a:r>
            <a:r>
              <a:rPr lang="ru-RU" sz="3600" u="sng" dirty="0" smtClean="0">
                <a:latin typeface="Arial Black" pitchFamily="34" charset="0"/>
              </a:rPr>
              <a:t> </a:t>
            </a:r>
            <a:r>
              <a:rPr lang="ru-RU" sz="3600" u="sng" dirty="0" smtClean="0">
                <a:solidFill>
                  <a:srgbClr val="FFFF00"/>
                </a:solidFill>
                <a:latin typeface="Arial Black" pitchFamily="34" charset="0"/>
              </a:rPr>
              <a:t>пшеницы,           </a:t>
            </a:r>
            <a:r>
              <a:rPr lang="ru-RU" sz="3600" dirty="0" smtClean="0">
                <a:solidFill>
                  <a:srgbClr val="00B050"/>
                </a:solidFill>
                <a:latin typeface="Arial Black" pitchFamily="34" charset="0"/>
              </a:rPr>
              <a:t>поле  </a:t>
            </a:r>
            <a:r>
              <a:rPr lang="ru-RU" sz="3600" u="sng" dirty="0" smtClean="0">
                <a:solidFill>
                  <a:srgbClr val="FFC000"/>
                </a:solidFill>
                <a:latin typeface="Arial Black" pitchFamily="34" charset="0"/>
              </a:rPr>
              <a:t>цветущих  подсолнухов…</a:t>
            </a:r>
            <a:r>
              <a:rPr lang="ru-RU" sz="3600" u="sng" dirty="0" smtClean="0">
                <a:latin typeface="Arial Black" pitchFamily="34" charset="0"/>
              </a:rPr>
              <a:t>  </a:t>
            </a:r>
          </a:p>
          <a:p>
            <a:r>
              <a:rPr lang="ru-RU" sz="36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Они  словно  портрет  нашей  малой  родины,  символ  богатства  и  плодородия.</a:t>
            </a:r>
            <a:endParaRPr lang="ru-RU" sz="36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Arial Narrow" pitchFamily="34" charset="0"/>
              </a:rPr>
              <a:t>Славен  человек  не словами, а делами.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i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Кто в труде впереди, у того ордена на груди.</a:t>
            </a:r>
            <a:endParaRPr lang="ru-RU" sz="3600" i="1" dirty="0"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643182"/>
            <a:ext cx="328614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err="1" smtClean="0">
                <a:solidFill>
                  <a:srgbClr val="00B050"/>
                </a:solidFill>
                <a:latin typeface="Arial Narrow" pitchFamily="34" charset="0"/>
              </a:rPr>
              <a:t>В.С.Пустовойт</a:t>
            </a:r>
            <a:r>
              <a:rPr lang="ru-RU" b="1" dirty="0" smtClean="0">
                <a:solidFill>
                  <a:srgbClr val="00B050"/>
                </a:solidFill>
                <a:latin typeface="Arial Narrow" pitchFamily="34" charset="0"/>
              </a:rPr>
              <a:t> -академик,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  <a:latin typeface="Arial Narrow" pitchFamily="34" charset="0"/>
              </a:rPr>
              <a:t>Герой труда</a:t>
            </a:r>
            <a:endParaRPr lang="ru-RU" b="1" dirty="0">
              <a:solidFill>
                <a:srgbClr val="00B050"/>
              </a:solidFill>
              <a:latin typeface="Arial Narrow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714620"/>
            <a:ext cx="392909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одержимое 12"/>
          <p:cNvSpPr>
            <a:spLocks noGrp="1"/>
          </p:cNvSpPr>
          <p:nvPr>
            <p:ph sz="half" idx="1"/>
          </p:nvPr>
        </p:nvSpPr>
        <p:spPr>
          <a:xfrm>
            <a:off x="214282" y="1571612"/>
            <a:ext cx="4281518" cy="5072098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П. П.Лукьяненко –учёный,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Герой труда</a:t>
            </a:r>
          </a:p>
        </p:txBody>
      </p:sp>
      <p:sp>
        <p:nvSpPr>
          <p:cNvPr id="14" name="5-конечная звезда 13"/>
          <p:cNvSpPr/>
          <p:nvPr/>
        </p:nvSpPr>
        <p:spPr>
          <a:xfrm>
            <a:off x="2571736" y="2000240"/>
            <a:ext cx="700086" cy="70008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7572396" y="2000240"/>
            <a:ext cx="771524" cy="71438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1\Desktop\Новая папка (2)\100_30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786034"/>
            <a:ext cx="4286248" cy="407196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571480"/>
            <a:ext cx="83320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Лечебные  заведения  в  Прикубанском  округе:  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214282" y="928670"/>
            <a:ext cx="2928958" cy="1890528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Краевая  клиническая  больница  им.  С. В. </a:t>
            </a:r>
            <a:r>
              <a:rPr lang="ru-RU" sz="2400" b="1" dirty="0" err="1" smtClean="0"/>
              <a:t>Очаповского</a:t>
            </a:r>
            <a:endParaRPr lang="ru-RU" sz="2400" b="1" dirty="0"/>
          </a:p>
        </p:txBody>
      </p:sp>
      <p:sp>
        <p:nvSpPr>
          <p:cNvPr id="5" name="Крест 4"/>
          <p:cNvSpPr/>
          <p:nvPr/>
        </p:nvSpPr>
        <p:spPr>
          <a:xfrm>
            <a:off x="2643174" y="1785926"/>
            <a:ext cx="357190" cy="357190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5143504" y="1214422"/>
            <a:ext cx="3143272" cy="1390462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Центр  грудной  хирургии</a:t>
            </a:r>
            <a:endParaRPr lang="ru-RU" sz="3200" b="1" dirty="0"/>
          </a:p>
        </p:txBody>
      </p:sp>
      <p:sp>
        <p:nvSpPr>
          <p:cNvPr id="7" name="Овал 6"/>
          <p:cNvSpPr/>
          <p:nvPr/>
        </p:nvSpPr>
        <p:spPr>
          <a:xfrm>
            <a:off x="0" y="2786058"/>
            <a:ext cx="4786314" cy="378621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7030A0"/>
                </a:solidFill>
              </a:rPr>
              <a:t> Профессор С. В.  Очаповский</a:t>
            </a:r>
          </a:p>
          <a:p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    Г. Н. Сперанский – герой труда</a:t>
            </a:r>
          </a:p>
          <a:p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Заслуженный врач- А. Г. Шапиро</a:t>
            </a:r>
          </a:p>
          <a:p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Доктор  наук – В. И. Оноприев</a:t>
            </a:r>
            <a:r>
              <a:rPr lang="ru-RU" dirty="0" smtClean="0"/>
              <a:t>, </a:t>
            </a:r>
            <a:endParaRPr lang="ru-RU" dirty="0" smtClean="0">
              <a:solidFill>
                <a:srgbClr val="7030A0"/>
              </a:solidFill>
            </a:endParaRPr>
          </a:p>
          <a:p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643050"/>
            <a:ext cx="3428992" cy="47863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0" y="214291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Виктор  Гаврилович  Захарченко – руководитель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Кубанского  казачьего  хора, композитор.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1857364"/>
            <a:ext cx="6000760" cy="39703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Лишь  запоёт  кубанский  хор</a:t>
            </a:r>
          </a:p>
          <a:p>
            <a:r>
              <a:rPr lang="ru-RU" sz="2800" dirty="0" smtClean="0"/>
              <a:t>В  лихих  кубанках  и  черкесках,</a:t>
            </a:r>
          </a:p>
          <a:p>
            <a:r>
              <a:rPr lang="ru-RU" sz="2800" dirty="0" smtClean="0"/>
              <a:t>Я  вижу  дедов  дом  и  двор,</a:t>
            </a:r>
          </a:p>
          <a:p>
            <a:r>
              <a:rPr lang="ru-RU" sz="2800" dirty="0" smtClean="0"/>
              <a:t>За ними даль в пшеничных всплесках…</a:t>
            </a:r>
          </a:p>
          <a:p>
            <a:r>
              <a:rPr lang="ru-RU" sz="2800" dirty="0" smtClean="0"/>
              <a:t>Лишь  запоёт  кубанский  хор</a:t>
            </a:r>
          </a:p>
          <a:p>
            <a:r>
              <a:rPr lang="ru-RU" sz="2800" dirty="0" smtClean="0"/>
              <a:t>Или  блеснёт  казачий  танец,</a:t>
            </a:r>
          </a:p>
          <a:p>
            <a:r>
              <a:rPr lang="ru-RU" sz="2800" dirty="0" smtClean="0"/>
              <a:t>Как  будто  солнце  из – за  гор</a:t>
            </a:r>
          </a:p>
          <a:p>
            <a:r>
              <a:rPr lang="ru-RU" sz="2800" dirty="0" smtClean="0"/>
              <a:t>Всё  сразу  над  Кубанью  встанет…</a:t>
            </a:r>
            <a:endParaRPr lang="ru-RU" sz="2800" dirty="0"/>
          </a:p>
        </p:txBody>
      </p:sp>
      <p:sp>
        <p:nvSpPr>
          <p:cNvPr id="11" name="Солнце 10"/>
          <p:cNvSpPr/>
          <p:nvPr/>
        </p:nvSpPr>
        <p:spPr>
          <a:xfrm>
            <a:off x="7643834" y="642918"/>
            <a:ext cx="1557342" cy="141446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14686"/>
            <a:ext cx="4357686" cy="36433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500562" y="3357562"/>
            <a:ext cx="4214842" cy="32147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0" y="1000108"/>
            <a:ext cx="4357686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Кубанские  синие  ночи,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Черешен  густой  аромат.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Гудит  над  посёлком  рабочим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Зелёными  ветками  сад…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4876" y="1142984"/>
            <a:ext cx="4071966" cy="16004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Притихли  лунные  поляны,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Молчат  берёзы  в  вышине-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Пономаренко  на  баяне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Поёт  о  русской  стороне…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00B050"/>
                </a:solidFill>
                <a:latin typeface="Arial Narrow" pitchFamily="34" charset="0"/>
              </a:rPr>
              <a:t>В  песнях  -  душа народа.                                                Известные кубанские композиторы .</a:t>
            </a:r>
            <a:endParaRPr lang="ru-RU" sz="2800" i="1" dirty="0">
              <a:solidFill>
                <a:srgbClr val="00B050"/>
              </a:solidFill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714620"/>
            <a:ext cx="38576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B050"/>
                </a:solidFill>
                <a:latin typeface="Arial Narrow" pitchFamily="34" charset="0"/>
              </a:rPr>
              <a:t>                    </a:t>
            </a:r>
            <a:r>
              <a:rPr lang="ru-RU" sz="2800" b="1" i="1" dirty="0" err="1" smtClean="0">
                <a:solidFill>
                  <a:srgbClr val="002060"/>
                </a:solidFill>
                <a:latin typeface="Arial Narrow" pitchFamily="34" charset="0"/>
              </a:rPr>
              <a:t>Г.М.Плотниченко</a:t>
            </a:r>
            <a:r>
              <a:rPr lang="ru-RU" sz="2800" b="1" i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00694" y="2928934"/>
            <a:ext cx="3143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Arial Narrow" pitchFamily="34" charset="0"/>
              </a:rPr>
              <a:t>       Г.Ф. Пономаренко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0358480" y="273050"/>
          <a:ext cx="135732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64"/>
                <a:gridCol w="271464"/>
                <a:gridCol w="271464"/>
                <a:gridCol w="271464"/>
                <a:gridCol w="271464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714488"/>
            <a:ext cx="4714876" cy="48577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42844" y="1428736"/>
            <a:ext cx="3571900" cy="50167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cs typeface="Aharoni" pitchFamily="2" charset="-79"/>
              </a:rPr>
              <a:t>Сегодня  немножечко  странно </a:t>
            </a:r>
          </a:p>
          <a:p>
            <a:r>
              <a:rPr lang="ru-RU" sz="3200" dirty="0" smtClean="0">
                <a:solidFill>
                  <a:srgbClr val="7030A0"/>
                </a:solidFill>
                <a:cs typeface="Aharoni" pitchFamily="2" charset="-79"/>
              </a:rPr>
              <a:t>ходить  по  родимым  местам</a:t>
            </a:r>
          </a:p>
          <a:p>
            <a:r>
              <a:rPr lang="ru-RU" sz="3200" dirty="0" smtClean="0">
                <a:solidFill>
                  <a:srgbClr val="7030A0"/>
                </a:solidFill>
                <a:cs typeface="Aharoni" pitchFamily="2" charset="-79"/>
              </a:rPr>
              <a:t>и,  радуясь,  в  окна  тумана</a:t>
            </a:r>
          </a:p>
          <a:p>
            <a:r>
              <a:rPr lang="ru-RU" sz="3200" dirty="0" smtClean="0">
                <a:solidFill>
                  <a:srgbClr val="7030A0"/>
                </a:solidFill>
                <a:cs typeface="Aharoni" pitchFamily="2" charset="-79"/>
              </a:rPr>
              <a:t>свой  край  узнавать  по  частям.</a:t>
            </a:r>
            <a:endParaRPr lang="ru-RU" sz="3200" dirty="0">
              <a:solidFill>
                <a:srgbClr val="7030A0"/>
              </a:solidFill>
              <a:cs typeface="Aharoni" pitchFamily="2" charset="-79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14876" y="1214422"/>
            <a:ext cx="442912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00B050"/>
                </a:solidFill>
              </a:rPr>
              <a:t>Кронид  Обойщиков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endParaRPr lang="ru-RU" sz="2400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0"/>
            <a:ext cx="8043890" cy="642918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B050"/>
                </a:solidFill>
              </a:rPr>
              <a:t>Поэты земли  кубанской</a:t>
            </a:r>
            <a:endParaRPr lang="ru-RU" sz="4800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8572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В.Б.Бакалдин. И.В.Беляков, И.Ф.Варавва,В.П.Неподоба</a:t>
            </a:r>
            <a:endParaRPr lang="ru-RU" sz="2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214290"/>
            <a:ext cx="6014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</a:rPr>
              <a:t>Писатели  3- «а»  о  родимом  уголке.</a:t>
            </a:r>
            <a:endParaRPr lang="ru-RU" sz="2800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6697" y="1091381"/>
            <a:ext cx="825295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B0F0"/>
                </a:solidFill>
              </a:rPr>
              <a:t>Я  живу  в  городе  Краснодаре.  Город  был  основан  Екатериной </a:t>
            </a:r>
            <a:r>
              <a:rPr lang="en-US" sz="2800" dirty="0" smtClean="0">
                <a:solidFill>
                  <a:srgbClr val="00B0F0"/>
                </a:solidFill>
              </a:rPr>
              <a:t>II</a:t>
            </a:r>
            <a:r>
              <a:rPr lang="ru-RU" sz="2800" dirty="0" smtClean="0">
                <a:solidFill>
                  <a:srgbClr val="00B0F0"/>
                </a:solidFill>
              </a:rPr>
              <a:t>  в  1793г.</a:t>
            </a:r>
          </a:p>
          <a:p>
            <a:r>
              <a:rPr lang="ru-RU" sz="2800" dirty="0" smtClean="0">
                <a:solidFill>
                  <a:srgbClr val="00B0F0"/>
                </a:solidFill>
              </a:rPr>
              <a:t>В  честь  Екатерины </a:t>
            </a:r>
            <a:r>
              <a:rPr lang="en-US" sz="2800" dirty="0" smtClean="0">
                <a:solidFill>
                  <a:srgbClr val="00B0F0"/>
                </a:solidFill>
              </a:rPr>
              <a:t>II</a:t>
            </a:r>
            <a:r>
              <a:rPr lang="ru-RU" sz="2800" dirty="0" smtClean="0">
                <a:solidFill>
                  <a:srgbClr val="00B0F0"/>
                </a:solidFill>
              </a:rPr>
              <a:t> город  был  назван  Екатеринодаром.,  а  после  войны  красноармейцев  и  белогвардейцев  город  стал  называться  Краснодаром.  Центральная  улица  города -  улица  Красная.  На  этой  улице  есть памятник  Екатерине </a:t>
            </a:r>
            <a:r>
              <a:rPr lang="en-US" sz="2800" dirty="0" smtClean="0">
                <a:solidFill>
                  <a:srgbClr val="00B0F0"/>
                </a:solidFill>
              </a:rPr>
              <a:t>II</a:t>
            </a:r>
            <a:r>
              <a:rPr lang="ru-RU" sz="2800" dirty="0" smtClean="0">
                <a:solidFill>
                  <a:srgbClr val="00B0F0"/>
                </a:solidFill>
              </a:rPr>
              <a:t>  и  казакам.  Наш  город  зелёный,  через  город  протекает  река  Кубань.  В  городе  много  скверов  и  парков,  красивых  фонтанов.  Я  очень  люблю  свой  город!  Женя  </a:t>
            </a:r>
            <a:r>
              <a:rPr lang="ru-RU" sz="2800" dirty="0" err="1" smtClean="0">
                <a:solidFill>
                  <a:srgbClr val="00B0F0"/>
                </a:solidFill>
              </a:rPr>
              <a:t>Гадяцкий</a:t>
            </a:r>
            <a:r>
              <a:rPr lang="ru-RU" sz="2800" dirty="0" smtClean="0">
                <a:solidFill>
                  <a:srgbClr val="00B0F0"/>
                </a:solidFill>
              </a:rPr>
              <a:t>.</a:t>
            </a:r>
            <a:endParaRPr lang="ru-RU" sz="28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571480"/>
            <a:ext cx="9144000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Моя  малая  родина – это  красивый  быстрорастущий  город  Краснодар.  А  если  точнее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 одна  из  его  замечательных  частей:  посёлок  Индустриальный.  Здесь  мы  живём,  учимся  в  школе,  дружим.  Здесь  проходит  наше  детство. 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   И  как- бы  не  сложилась  судьба  каждого  из  нас,  в  памяти  останется  наша  малая  родина.    Настя  Савченко. 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571876"/>
            <a:ext cx="9144000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sz="2000" b="1" dirty="0" smtClean="0"/>
              <a:t>Я  родилась  и  живу  в  городе  Краснодаре.  Это  моя  Родина.  Для  меня  это  самый  красивый  и  самый  лучший  город  во  всём  мире.  Куда  бы  я  ни  ездила,  а  всё  время  скучаю  по Краснодару.</a:t>
            </a:r>
          </a:p>
          <a:p>
            <a:r>
              <a:rPr lang="ru-RU" sz="2000" b="1" dirty="0" smtClean="0"/>
              <a:t>   В  нашем  городе  много  зелени,  цветов  и  красивых  парков.  С  каждым  годом  он  становится  всё  красивее:  строится  много  зданий,  магазинов  и  развлекательных  центров.  По  реке  Кубани  можно  покататься  на  теплоходе  и  увидеть  много  живописных  мест.</a:t>
            </a:r>
          </a:p>
          <a:p>
            <a:r>
              <a:rPr lang="ru-RU" sz="2000" b="1" dirty="0" smtClean="0"/>
              <a:t>    Этот  город  мне  самый  родной.  Я  счастлива,  что  родилась  именно  здесь!</a:t>
            </a:r>
          </a:p>
          <a:p>
            <a:r>
              <a:rPr lang="ru-RU" sz="2000" b="1" dirty="0" smtClean="0"/>
              <a:t>     </a:t>
            </a:r>
            <a:r>
              <a:rPr lang="ru-RU" sz="2000" b="1" dirty="0" err="1" smtClean="0"/>
              <a:t>Вяткина</a:t>
            </a:r>
            <a:r>
              <a:rPr lang="ru-RU" sz="2000" b="1" dirty="0" smtClean="0"/>
              <a:t>  Алина.</a:t>
            </a:r>
            <a:endParaRPr lang="ru-RU" sz="2000" b="1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0"/>
            <a:ext cx="79296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Стихотворение  Кати  Гадяцкой.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(Посвящяю  моей  малой  родине.)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428736"/>
            <a:ext cx="9144000" cy="483209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Arial Narrow" pitchFamily="34" charset="0"/>
              </a:rPr>
              <a:t>Плодородная, богатая земля Екатериною подарена  не  зря.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Arial Narrow" pitchFamily="34" charset="0"/>
              </a:rPr>
              <a:t>С  умом  используя  свой  щедрый  дар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Arial Narrow" pitchFamily="34" charset="0"/>
              </a:rPr>
              <a:t>Казаки  основали  город  Краснодар.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Arial Narrow" pitchFamily="34" charset="0"/>
              </a:rPr>
              <a:t>Любимый  Краснодар,  тобою  мы  живём  и  дышим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Arial Narrow" pitchFamily="34" charset="0"/>
              </a:rPr>
              <a:t>За  200лет  окреп  ты,  возмужал,                      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Arial Narrow" pitchFamily="34" charset="0"/>
              </a:rPr>
              <a:t>И  стал  для  всех  нас  маленьким  Парижем.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Arial Narrow" pitchFamily="34" charset="0"/>
              </a:rPr>
              <a:t>И  хлебной  житницей  для  всей  России  стал.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Arial Narrow" pitchFamily="34" charset="0"/>
              </a:rPr>
              <a:t>За  подвиги,  за  ратный  труд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Arial Narrow" pitchFamily="34" charset="0"/>
              </a:rPr>
              <a:t>Тебя  зовут  все  южною  столицей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Arial Narrow" pitchFamily="34" charset="0"/>
              </a:rPr>
              <a:t>  Тобой,  цветущий  Краснодар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Arial Narrow" pitchFamily="34" charset="0"/>
              </a:rPr>
              <a:t>Должны  мы  все  гордиться!</a:t>
            </a:r>
            <a:endParaRPr lang="ru-RU" sz="28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5" name="Picture 3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DFE"/>
              </a:clrFrom>
              <a:clrTo>
                <a:srgbClr val="F9FDFE">
                  <a:alpha val="0"/>
                </a:srgbClr>
              </a:clrTo>
            </a:clrChange>
            <a:lum contrast="6000"/>
          </a:blip>
          <a:srcRect/>
          <a:stretch>
            <a:fillRect/>
          </a:stretch>
        </p:blipFill>
        <p:spPr bwMode="auto">
          <a:xfrm>
            <a:off x="-642974" y="0"/>
            <a:ext cx="2643206" cy="13572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4714884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</a:rPr>
              <a:t>Что такое Родина?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                                                                        									                                                    </a:t>
            </a:r>
            <a:endParaRPr lang="ru-RU" sz="5300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1\Pictures\Я,Ольг.Надя.,учил., внуки дошкольники\Ольгинка, прикуб. округ воен.училище, Тимур,3кл. конкурс\100_30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1214422"/>
            <a:ext cx="4929190" cy="52864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Left"/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075" name="Picture 3" descr="C:\Users\1\Pictures\Я,Ольг.Надя.,учил., внуки дошкольники\Ольгинка, прикуб. округ воен.училище, Тимур,3кл. конкурс\100_30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85860"/>
            <a:ext cx="4214810" cy="5214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1096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/>
              <a:t>		</a:t>
            </a:r>
            <a:r>
              <a:rPr lang="ru-RU" sz="3200" b="1" i="1" dirty="0" smtClean="0">
                <a:solidFill>
                  <a:srgbClr val="C00000"/>
                </a:solidFill>
              </a:rPr>
              <a:t>Посвящаю Прикубанскому округу</a:t>
            </a:r>
          </a:p>
          <a:p>
            <a:r>
              <a:rPr lang="ru-RU" sz="3200" b="1" i="1" dirty="0" smtClean="0">
                <a:solidFill>
                  <a:srgbClr val="C00000"/>
                </a:solidFill>
              </a:rPr>
              <a:t>   			   Выпускница МОУ СОШ № 62</a:t>
            </a:r>
          </a:p>
          <a:p>
            <a:r>
              <a:rPr lang="ru-RU" sz="3200" b="1" i="1" dirty="0" smtClean="0">
                <a:solidFill>
                  <a:srgbClr val="C00000"/>
                </a:solidFill>
              </a:rPr>
              <a:t>                                                        Катя Гадяцкая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Прикубанский округ родной,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Гордимся все мы тобой.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И празднуя 30 – летний юбилей,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Расскажем о тебе России всей.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В Краснодаре наш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округ-самый</a:t>
            </a:r>
            <a:r>
              <a:rPr lang="ru-RU" sz="2400" b="1" i="1" dirty="0" smtClean="0">
                <a:solidFill>
                  <a:srgbClr val="002060"/>
                </a:solidFill>
              </a:rPr>
              <a:t> большой,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В нём лучший в России центр грудной.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Парк Первомайский раскинулся здесь,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Дендрарий в сельхозинституте есть.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Пустовойт и Лукьяненко чудеса здесь творили,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Внесли свой вклад в сельское хозяйство России.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Захарченко -хор кубанский казачий,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Весь мир покорил – не могло быть иначе.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Цвети, развивайся, наш округ родной.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Кубанской столице будь яркой звездой!</a:t>
            </a:r>
          </a:p>
          <a:p>
            <a:pPr algn="ctr"/>
            <a:endParaRPr lang="ru-RU" sz="24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5" y="714356"/>
            <a:ext cx="8501123" cy="5632311"/>
          </a:xfrm>
          <a:prstGeom prst="rect">
            <a:avLst/>
          </a:prstGeom>
          <a:scene3d>
            <a:camera prst="perspectiveBelow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143000" indent="-1143000">
              <a:buAutoNum type="arabicPeriod"/>
            </a:pPr>
            <a:r>
              <a:rPr lang="ru-RU" sz="6000" b="1" dirty="0" smtClean="0">
                <a:solidFill>
                  <a:srgbClr val="00B050"/>
                </a:solidFill>
              </a:rPr>
              <a:t>Что  вы  узнали  о  своей  малой  родине?  </a:t>
            </a:r>
          </a:p>
          <a:p>
            <a:pPr marL="1143000" indent="-1143000">
              <a:buAutoNum type="arabicPeriod"/>
            </a:pPr>
            <a:r>
              <a:rPr lang="ru-RU" sz="6000" b="1" dirty="0" smtClean="0">
                <a:solidFill>
                  <a:srgbClr val="00B050"/>
                </a:solidFill>
              </a:rPr>
              <a:t>О чём вы  расскажете дома своим родным?</a:t>
            </a:r>
            <a:endParaRPr lang="ru-RU" sz="6000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8662" y="1"/>
            <a:ext cx="4071966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Итог  урока: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214290"/>
            <a:ext cx="8572560" cy="455509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3200" b="1" u="sng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  <a:p>
            <a:pPr algn="ctr"/>
            <a:r>
              <a:rPr lang="ru-RU" sz="3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Что мы называем своей малой родиной?  </a:t>
            </a:r>
            <a:r>
              <a:rPr lang="ru-RU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Город  Краснодар,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посёлок  Индустриальный,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Кубань,</a:t>
            </a:r>
          </a:p>
          <a:p>
            <a:pPr algn="ctr"/>
            <a:r>
              <a:rPr lang="ru-RU" sz="66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Краснодарский  край.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ocuments\Валентина Ивановна\Новая папка (2)\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714620"/>
            <a:ext cx="6143700" cy="37862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Моя малая родина – город Краснодар, </a:t>
            </a:r>
            <a:r>
              <a:rPr lang="ru-RU" sz="3600" b="1" dirty="0" err="1" smtClean="0">
                <a:solidFill>
                  <a:srgbClr val="00B050"/>
                </a:solidFill>
              </a:rPr>
              <a:t>Прикубанский</a:t>
            </a:r>
            <a:r>
              <a:rPr lang="ru-RU" sz="3600" b="1" dirty="0" smtClean="0">
                <a:solidFill>
                  <a:srgbClr val="00B050"/>
                </a:solidFill>
              </a:rPr>
              <a:t> округ.</a:t>
            </a:r>
            <a:endParaRPr lang="ru-RU" sz="3600" b="1" dirty="0">
              <a:solidFill>
                <a:srgbClr val="00B050"/>
              </a:solidFill>
            </a:endParaRPr>
          </a:p>
        </p:txBody>
      </p:sp>
      <p:pic>
        <p:nvPicPr>
          <p:cNvPr id="2" name="Picture 2" descr="C:\Users\1\Desktop\Catherine_II_1890-19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9" y="2743200"/>
            <a:ext cx="1928826" cy="3829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525_krasnodar_ci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"/>
            <a:ext cx="2944838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флаг краснодара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4429124" y="214290"/>
            <a:ext cx="292895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2500306"/>
            <a:ext cx="9144000" cy="398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Г И М Н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ГОРОДА  КРАСНОДАРА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Стихи:    С.Н. Хохлова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Музыка:   В.Г. Захарченко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Славься, славься, город величавый!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Ты казачью честь не урони.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В грозный час тревоги и печали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Матушку Россию сохрани.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Припев: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Ты - как сердце русское открытый,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Ты для нас как дивный Божий дар.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Ты наш хлеб насущный и молитва.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Ты душа Кубани – Краснодар!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948690"/>
            <a:ext cx="9144001" cy="59093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  <a:latin typeface="Arial Black" pitchFamily="34" charset="0"/>
                <a:ea typeface="Batang" pitchFamily="18" charset="-127"/>
              </a:rPr>
              <a:t>Центральный  округ</a:t>
            </a:r>
          </a:p>
          <a:p>
            <a:pPr algn="ctr"/>
            <a:endParaRPr lang="ru-RU" sz="5400" b="1" dirty="0">
              <a:solidFill>
                <a:srgbClr val="FFFF00"/>
              </a:solidFill>
              <a:latin typeface="Arial Black" pitchFamily="34" charset="0"/>
              <a:ea typeface="Batang" pitchFamily="18" charset="-127"/>
            </a:endParaRPr>
          </a:p>
          <a:p>
            <a:pPr algn="ctr"/>
            <a:r>
              <a:rPr lang="ru-RU" sz="5400" b="1" dirty="0" smtClean="0">
                <a:solidFill>
                  <a:srgbClr val="FFFF00"/>
                </a:solidFill>
                <a:latin typeface="Arial Black" pitchFamily="34" charset="0"/>
                <a:ea typeface="Batang" pitchFamily="18" charset="-127"/>
              </a:rPr>
              <a:t>Западный  округ</a:t>
            </a:r>
          </a:p>
          <a:p>
            <a:pPr algn="ctr"/>
            <a:endParaRPr lang="ru-RU" sz="5400" b="1" dirty="0">
              <a:solidFill>
                <a:srgbClr val="FFFF00"/>
              </a:solidFill>
              <a:latin typeface="Arial Black" pitchFamily="34" charset="0"/>
              <a:ea typeface="Batang" pitchFamily="18" charset="-127"/>
            </a:endParaRPr>
          </a:p>
          <a:p>
            <a:pPr algn="ctr"/>
            <a:r>
              <a:rPr lang="ru-RU" sz="5400" b="1" dirty="0" err="1" smtClean="0">
                <a:solidFill>
                  <a:srgbClr val="FFFF00"/>
                </a:solidFill>
                <a:latin typeface="Arial Black" pitchFamily="34" charset="0"/>
                <a:ea typeface="Batang" pitchFamily="18" charset="-127"/>
              </a:rPr>
              <a:t>Карасунский</a:t>
            </a:r>
            <a:r>
              <a:rPr lang="ru-RU" sz="5400" b="1" dirty="0" smtClean="0">
                <a:solidFill>
                  <a:srgbClr val="FFFF00"/>
                </a:solidFill>
                <a:latin typeface="Arial Black" pitchFamily="34" charset="0"/>
                <a:ea typeface="Batang" pitchFamily="18" charset="-127"/>
              </a:rPr>
              <a:t>  округ</a:t>
            </a:r>
          </a:p>
          <a:p>
            <a:pPr algn="ctr"/>
            <a:endParaRPr lang="ru-RU" sz="5400" b="1" dirty="0">
              <a:solidFill>
                <a:srgbClr val="FFFF00"/>
              </a:solidFill>
              <a:latin typeface="Arial Black" pitchFamily="34" charset="0"/>
              <a:ea typeface="Batang" pitchFamily="18" charset="-127"/>
            </a:endParaRPr>
          </a:p>
          <a:p>
            <a:pPr algn="ctr"/>
            <a:r>
              <a:rPr lang="ru-RU" sz="5400" b="1" dirty="0" smtClean="0">
                <a:solidFill>
                  <a:srgbClr val="FFFF00"/>
                </a:solidFill>
                <a:latin typeface="Arial Black" pitchFamily="34" charset="0"/>
                <a:ea typeface="Batang" pitchFamily="18" charset="-127"/>
              </a:rPr>
              <a:t>Прикубанский  округ</a:t>
            </a:r>
            <a:endParaRPr lang="ru-RU" sz="5400" b="1" dirty="0">
              <a:solidFill>
                <a:srgbClr val="FFFF00"/>
              </a:solidFill>
              <a:latin typeface="Arial Black" pitchFamily="34" charset="0"/>
              <a:ea typeface="Batang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85728"/>
            <a:ext cx="91440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92D050"/>
                </a:solidFill>
                <a:latin typeface="Arial Black" pitchFamily="34" charset="0"/>
              </a:rPr>
              <a:t>Город  разделён  </a:t>
            </a:r>
            <a:r>
              <a:rPr lang="ru-RU" sz="4000" b="1" smtClean="0">
                <a:solidFill>
                  <a:srgbClr val="92D050"/>
                </a:solidFill>
                <a:latin typeface="Arial Black" pitchFamily="34" charset="0"/>
              </a:rPr>
              <a:t>на  округа:</a:t>
            </a:r>
            <a:endParaRPr lang="ru-RU" sz="4000" b="1" dirty="0">
              <a:solidFill>
                <a:srgbClr val="92D05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1\Desktop\p_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2588" y="857232"/>
            <a:ext cx="8378825" cy="553563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85852" y="0"/>
            <a:ext cx="610551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Карта  Прикубанского  округа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" action="ppaction://hlinkshowjump?jump=firstslide" highlightClick="1"/>
          </p:cNvPr>
          <p:cNvSpPr/>
          <p:nvPr/>
        </p:nvSpPr>
        <p:spPr>
          <a:xfrm>
            <a:off x="357158" y="1071546"/>
            <a:ext cx="3714776" cy="2786082"/>
          </a:xfrm>
          <a:prstGeom prst="actionButtonHome">
            <a:avLst/>
          </a:prstGeom>
          <a:scene3d>
            <a:camera prst="perspectiveHeroicExtremeLeftFacing"/>
            <a:lightRig rig="threePt" dir="t"/>
          </a:scene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						</a:t>
            </a:r>
            <a:r>
              <a:rPr lang="ru-RU" sz="2800" b="1" dirty="0" smtClean="0">
                <a:solidFill>
                  <a:srgbClr val="FFFF00"/>
                </a:solidFill>
              </a:rPr>
              <a:t>Посёлок</a:t>
            </a:r>
          </a:p>
          <a:p>
            <a:pPr algn="ctr"/>
            <a:endParaRPr lang="ru-RU" sz="28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Белозёрный</a:t>
            </a:r>
          </a:p>
          <a:p>
            <a:pPr algn="ctr"/>
            <a:endParaRPr lang="ru-RU" sz="28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Население – 4.260чел.</a:t>
            </a:r>
          </a:p>
          <a:p>
            <a:pPr algn="ctr"/>
            <a:endParaRPr lang="ru-RU" sz="2400" dirty="0" smtClean="0">
              <a:solidFill>
                <a:srgbClr val="FFFF00"/>
              </a:solidFill>
            </a:endParaRPr>
          </a:p>
          <a:p>
            <a:pPr algn="ctr"/>
            <a:endParaRPr lang="ru-RU" sz="2400" dirty="0" smtClean="0">
              <a:solidFill>
                <a:srgbClr val="FFFF00"/>
              </a:solidFill>
            </a:endParaRPr>
          </a:p>
          <a:p>
            <a:pPr algn="ctr"/>
            <a:endParaRPr lang="ru-RU" sz="2400" dirty="0" smtClean="0">
              <a:solidFill>
                <a:srgbClr val="FFFF00"/>
              </a:solidFill>
            </a:endParaRPr>
          </a:p>
        </p:txBody>
      </p:sp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4500530" y="1071546"/>
            <a:ext cx="4357750" cy="2500330"/>
          </a:xfrm>
          <a:prstGeom prst="actionButtonHome">
            <a:avLst/>
          </a:prstGeom>
          <a:scene3d>
            <a:camera prst="perspectiveHeroicExtremeLeftFacing"/>
            <a:lightRig rig="threePt" dir="t"/>
          </a:scene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Посёлок  Берёзовый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население  -  6.320 чел.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285720" y="3929066"/>
            <a:ext cx="4000528" cy="2614052"/>
          </a:xfrm>
          <a:prstGeom prst="actionButtonHome">
            <a:avLst/>
          </a:prstGeom>
          <a:scene3d>
            <a:camera prst="perspectiveHeroicExtremeLeftFacing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станица  Елизаветинская</a:t>
            </a:r>
          </a:p>
          <a:p>
            <a:pPr algn="ctr"/>
            <a:r>
              <a:rPr lang="ru-RU" sz="3600" dirty="0" smtClean="0"/>
              <a:t>население  -  19.060 чел.</a:t>
            </a:r>
            <a:endParaRPr lang="ru-RU" sz="3600" dirty="0"/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4714876" y="3714752"/>
            <a:ext cx="3929090" cy="2471176"/>
          </a:xfrm>
          <a:prstGeom prst="actionButtonHome">
            <a:avLst/>
          </a:prstGeom>
          <a:scene3d>
            <a:camera prst="perspectiveContrastingLeftFacing"/>
            <a:lightRig rig="threePt" dir="t"/>
          </a:scene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Посёлок  Индустриальный</a:t>
            </a:r>
          </a:p>
          <a:p>
            <a:pPr algn="ctr"/>
            <a:r>
              <a:rPr lang="ru-RU" sz="3200" b="1" dirty="0" smtClean="0"/>
              <a:t>население – 3.873 чел.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3291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А знаете ли вы?</a:t>
            </a:r>
            <a:endParaRPr lang="ru-RU" sz="6000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214282" y="1500174"/>
            <a:ext cx="3000396" cy="2357454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857224" y="1928802"/>
            <a:ext cx="2214578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Площадь -474кв. км</a:t>
            </a: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4071934" y="1357298"/>
            <a:ext cx="3071826" cy="1890528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Население – 232.000чел.</a:t>
            </a:r>
            <a:endParaRPr lang="ru-RU" sz="3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571472" y="4000504"/>
            <a:ext cx="3714776" cy="2428892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/>
              <a:t>64  -  образовательных  учреждения</a:t>
            </a:r>
            <a:endParaRPr lang="ru-RU" sz="2800" b="1" i="1" dirty="0"/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4500562" y="3286124"/>
            <a:ext cx="3929090" cy="285752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4  высших  учебных  заведения,  в  которых  обучается  свыше  20.000 студентов</a:t>
            </a:r>
            <a:endParaRPr lang="ru-RU" sz="2800" b="1" dirty="0"/>
          </a:p>
        </p:txBody>
      </p:sp>
      <p:sp>
        <p:nvSpPr>
          <p:cNvPr id="12" name="Улыбающееся лицо 11"/>
          <p:cNvSpPr/>
          <p:nvPr/>
        </p:nvSpPr>
        <p:spPr>
          <a:xfrm>
            <a:off x="7715272" y="0"/>
            <a:ext cx="1428728" cy="1428736"/>
          </a:xfrm>
          <a:prstGeom prst="smileyFac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11" descr="Malish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1071546"/>
            <a:ext cx="78581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 descr="Malish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2214554"/>
            <a:ext cx="92869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 descr="Malish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366954"/>
            <a:ext cx="100013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 descr="Malish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876"/>
            <a:ext cx="100013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954</TotalTime>
  <Words>769</Words>
  <Application>Microsoft Office PowerPoint</Application>
  <PresentationFormat>Экран (4:3)</PresentationFormat>
  <Paragraphs>138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Муниципальное общеобразовательное учреждение средняя общеобразовательная школа № 62 г. Краснодар    Тема урока:  «Моя малая родина» Урок по кубановедению для 4 класса</vt:lpstr>
      <vt:lpstr>Что такое Родина?                                                                                                                                                                              </vt:lpstr>
      <vt:lpstr>Слайд 3</vt:lpstr>
      <vt:lpstr>Моя малая родина – город Краснодар, Прикубанский округ.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Славен  человек  не словами, а делами. Кто в труде впереди, у того ордена на груди.</vt:lpstr>
      <vt:lpstr>Слайд 13</vt:lpstr>
      <vt:lpstr>Слайд 14</vt:lpstr>
      <vt:lpstr>Слайд 15</vt:lpstr>
      <vt:lpstr>Поэты земли  кубанской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101</cp:revision>
  <dcterms:created xsi:type="dcterms:W3CDTF">2008-04-10T17:48:56Z</dcterms:created>
  <dcterms:modified xsi:type="dcterms:W3CDTF">2009-01-09T08:37:25Z</dcterms:modified>
</cp:coreProperties>
</file>