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2" r:id="rId2"/>
    <p:sldId id="257" r:id="rId3"/>
    <p:sldId id="264" r:id="rId4"/>
    <p:sldId id="263" r:id="rId5"/>
    <p:sldId id="258" r:id="rId6"/>
    <p:sldId id="259" r:id="rId7"/>
    <p:sldId id="260" r:id="rId8"/>
    <p:sldId id="261"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474" autoAdjust="0"/>
  </p:normalViewPr>
  <p:slideViewPr>
    <p:cSldViewPr>
      <p:cViewPr>
        <p:scale>
          <a:sx n="70" d="100"/>
          <a:sy n="70" d="100"/>
        </p:scale>
        <p:origin x="-12"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12C20-238F-4FA7-A2D3-F259F531B440}" type="datetimeFigureOut">
              <a:rPr lang="ru-RU" smtClean="0"/>
              <a:t>12.02.2004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4D07D8-663D-4C2D-BC10-E65EE3E648B0}"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4D07D8-663D-4C2D-BC10-E65EE3E648B0}" type="slidenum">
              <a:rPr lang="ru-RU" smtClean="0"/>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C62362D-C7E5-445D-8764-CCC87C6CF596}" type="datetimeFigureOut">
              <a:rPr lang="ru-RU" smtClean="0"/>
              <a:pPr/>
              <a:t>12.02.2004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6B40EE30-F25B-4675-ADBC-4BCD1CCCE994}"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62362D-C7E5-445D-8764-CCC87C6CF596}" type="datetimeFigureOut">
              <a:rPr lang="ru-RU" smtClean="0"/>
              <a:pPr/>
              <a:t>12.02.2004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40EE30-F25B-4675-ADBC-4BCD1CCCE99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62362D-C7E5-445D-8764-CCC87C6CF596}" type="datetimeFigureOut">
              <a:rPr lang="ru-RU" smtClean="0"/>
              <a:pPr/>
              <a:t>12.02.2004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40EE30-F25B-4675-ADBC-4BCD1CCCE99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62362D-C7E5-445D-8764-CCC87C6CF596}" type="datetimeFigureOut">
              <a:rPr lang="ru-RU" smtClean="0"/>
              <a:pPr/>
              <a:t>12.02.2004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40EE30-F25B-4675-ADBC-4BCD1CCCE99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C62362D-C7E5-445D-8764-CCC87C6CF596}" type="datetimeFigureOut">
              <a:rPr lang="ru-RU" smtClean="0"/>
              <a:pPr/>
              <a:t>12.02.2004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6B40EE30-F25B-4675-ADBC-4BCD1CCCE99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C62362D-C7E5-445D-8764-CCC87C6CF596}" type="datetimeFigureOut">
              <a:rPr lang="ru-RU" smtClean="0"/>
              <a:pPr/>
              <a:t>12.02.2004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40EE30-F25B-4675-ADBC-4BCD1CCCE99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C62362D-C7E5-445D-8764-CCC87C6CF596}" type="datetimeFigureOut">
              <a:rPr lang="ru-RU" smtClean="0"/>
              <a:pPr/>
              <a:t>12.02.2004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B40EE30-F25B-4675-ADBC-4BCD1CCCE99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C62362D-C7E5-445D-8764-CCC87C6CF596}" type="datetimeFigureOut">
              <a:rPr lang="ru-RU" smtClean="0"/>
              <a:pPr/>
              <a:t>12.02.2004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40EE30-F25B-4675-ADBC-4BCD1CCCE99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62362D-C7E5-445D-8764-CCC87C6CF596}" type="datetimeFigureOut">
              <a:rPr lang="ru-RU" smtClean="0"/>
              <a:pPr/>
              <a:t>12.02.2004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40EE30-F25B-4675-ADBC-4BCD1CCCE99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C62362D-C7E5-445D-8764-CCC87C6CF596}" type="datetimeFigureOut">
              <a:rPr lang="ru-RU" smtClean="0"/>
              <a:pPr/>
              <a:t>12.02.2004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40EE30-F25B-4675-ADBC-4BCD1CCCE99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C62362D-C7E5-445D-8764-CCC87C6CF596}" type="datetimeFigureOut">
              <a:rPr lang="ru-RU" smtClean="0"/>
              <a:pPr/>
              <a:t>12.02.2004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40EE30-F25B-4675-ADBC-4BCD1CCCE99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C62362D-C7E5-445D-8764-CCC87C6CF596}" type="datetimeFigureOut">
              <a:rPr lang="ru-RU" smtClean="0"/>
              <a:pPr/>
              <a:t>12.02.2004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B40EE30-F25B-4675-ADBC-4BCD1CCCE99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428652"/>
            <a:ext cx="8229600" cy="71438"/>
          </a:xfrm>
        </p:spPr>
        <p:txBody>
          <a:bodyPr>
            <a:normAutofit fontScale="90000"/>
          </a:bodyPr>
          <a:lstStyle/>
          <a:p>
            <a:endParaRPr lang="ru-RU" dirty="0"/>
          </a:p>
        </p:txBody>
      </p:sp>
      <p:sp>
        <p:nvSpPr>
          <p:cNvPr id="3" name="Содержимое 2"/>
          <p:cNvSpPr>
            <a:spLocks noGrp="1"/>
          </p:cNvSpPr>
          <p:nvPr>
            <p:ph idx="1"/>
          </p:nvPr>
        </p:nvSpPr>
        <p:spPr>
          <a:xfrm>
            <a:off x="4143372" y="142852"/>
            <a:ext cx="4543428" cy="6166508"/>
          </a:xfrm>
        </p:spPr>
        <p:txBody>
          <a:bodyPr>
            <a:normAutofit/>
          </a:bodyPr>
          <a:lstStyle/>
          <a:p>
            <a:r>
              <a:rPr lang="en-US" sz="4800" dirty="0" smtClean="0">
                <a:solidFill>
                  <a:srgbClr val="FF0000"/>
                </a:solidFill>
              </a:rPr>
              <a:t>My </a:t>
            </a:r>
            <a:r>
              <a:rPr lang="en-US" sz="4800" dirty="0" err="1" smtClean="0">
                <a:solidFill>
                  <a:srgbClr val="FF0000"/>
                </a:solidFill>
              </a:rPr>
              <a:t>favourite</a:t>
            </a:r>
            <a:r>
              <a:rPr lang="en-US" sz="4800" dirty="0" smtClean="0">
                <a:solidFill>
                  <a:srgbClr val="FF0000"/>
                </a:solidFill>
              </a:rPr>
              <a:t> writer is William  Shakespeare.</a:t>
            </a:r>
          </a:p>
          <a:p>
            <a:endParaRPr lang="en-US" sz="4800" dirty="0" smtClean="0">
              <a:solidFill>
                <a:srgbClr val="FF0000"/>
              </a:solidFill>
            </a:endParaRPr>
          </a:p>
          <a:p>
            <a:r>
              <a:rPr lang="en-US" sz="3200" dirty="0" smtClean="0">
                <a:solidFill>
                  <a:srgbClr val="0070C0"/>
                </a:solidFill>
              </a:rPr>
              <a:t>The project is made by the pupil of 7a</a:t>
            </a:r>
          </a:p>
          <a:p>
            <a:r>
              <a:rPr lang="en-US" sz="3200" dirty="0" err="1" smtClean="0">
                <a:solidFill>
                  <a:srgbClr val="0070C0"/>
                </a:solidFill>
              </a:rPr>
              <a:t>Klinchukov</a:t>
            </a:r>
            <a:r>
              <a:rPr lang="en-US" sz="3200" dirty="0" smtClean="0">
                <a:solidFill>
                  <a:srgbClr val="0070C0"/>
                </a:solidFill>
              </a:rPr>
              <a:t> A. </a:t>
            </a:r>
            <a:endParaRPr lang="ru-RU" sz="3200" dirty="0">
              <a:solidFill>
                <a:srgbClr val="0070C0"/>
              </a:solidFill>
            </a:endParaRPr>
          </a:p>
        </p:txBody>
      </p:sp>
      <p:pic>
        <p:nvPicPr>
          <p:cNvPr id="1026" name="Picture 2" descr="F:\56952323.jpg"/>
          <p:cNvPicPr>
            <a:picLocks noChangeAspect="1" noChangeArrowheads="1"/>
          </p:cNvPicPr>
          <p:nvPr/>
        </p:nvPicPr>
        <p:blipFill>
          <a:blip r:embed="rId2"/>
          <a:srcRect/>
          <a:stretch>
            <a:fillRect/>
          </a:stretch>
        </p:blipFill>
        <p:spPr bwMode="auto">
          <a:xfrm>
            <a:off x="285720" y="357166"/>
            <a:ext cx="4143404" cy="58579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ChangeArrowheads="1"/>
          </p:cNvSpPr>
          <p:nvPr/>
        </p:nvSpPr>
        <p:spPr bwMode="auto">
          <a:xfrm>
            <a:off x="3286116" y="0"/>
            <a:ext cx="5572164" cy="6001643"/>
          </a:xfrm>
          <a:prstGeom prst="rect">
            <a:avLst/>
          </a:prstGeom>
          <a:noFill/>
          <a:ln w="9525">
            <a:noFill/>
            <a:miter lim="800000"/>
            <a:headEnd/>
            <a:tailEnd/>
          </a:ln>
          <a:effectLst/>
        </p:spPr>
        <p:txBody>
          <a:bodyPr wrap="square">
            <a:spAutoFit/>
          </a:bodyPr>
          <a:lstStyle/>
          <a:p>
            <a:r>
              <a:rPr lang="en-US" sz="3200" b="1" dirty="0">
                <a:solidFill>
                  <a:srgbClr val="FFFF00"/>
                </a:solidFill>
              </a:rPr>
              <a:t>William Shakespeare is </a:t>
            </a:r>
            <a:r>
              <a:rPr lang="en-US" sz="3200" b="1" dirty="0" smtClean="0">
                <a:solidFill>
                  <a:srgbClr val="FFFF00"/>
                </a:solidFill>
              </a:rPr>
              <a:t> one of the world’s greatest writers . William </a:t>
            </a:r>
            <a:r>
              <a:rPr lang="en-US" sz="3200" b="1" dirty="0">
                <a:solidFill>
                  <a:srgbClr val="FFFF00"/>
                </a:solidFill>
              </a:rPr>
              <a:t>Shakespeare was born on the 23d of April, 1564 in Stratford-on-Avon. It is a house where he was born. His father John Shakespeare, was a glover. He was a respected figure in Stratford. At the age of six William was sent to school.</a:t>
            </a:r>
            <a:r>
              <a:rPr lang="en-US" sz="3200" dirty="0"/>
              <a:t> </a:t>
            </a:r>
            <a:endParaRPr lang="ru-RU" sz="3200" dirty="0"/>
          </a:p>
        </p:txBody>
      </p:sp>
      <p:pic>
        <p:nvPicPr>
          <p:cNvPr id="126982" name="Picture 6" descr="_41062653_shakey_pa_203"/>
          <p:cNvPicPr>
            <a:picLocks noChangeAspect="1" noChangeArrowheads="1"/>
          </p:cNvPicPr>
          <p:nvPr/>
        </p:nvPicPr>
        <p:blipFill>
          <a:blip r:embed="rId3"/>
          <a:srcRect/>
          <a:stretch>
            <a:fillRect/>
          </a:stretch>
        </p:blipFill>
        <p:spPr bwMode="auto">
          <a:xfrm>
            <a:off x="285720" y="0"/>
            <a:ext cx="2714644" cy="3357562"/>
          </a:xfrm>
          <a:prstGeom prst="rect">
            <a:avLst/>
          </a:prstGeom>
          <a:noFill/>
        </p:spPr>
      </p:pic>
      <p:pic>
        <p:nvPicPr>
          <p:cNvPr id="126984" name="Picture 8" descr="Рисунок4"/>
          <p:cNvPicPr>
            <a:picLocks noChangeAspect="1" noChangeArrowheads="1"/>
          </p:cNvPicPr>
          <p:nvPr/>
        </p:nvPicPr>
        <p:blipFill>
          <a:blip r:embed="rId4"/>
          <a:srcRect/>
          <a:stretch>
            <a:fillRect/>
          </a:stretch>
        </p:blipFill>
        <p:spPr bwMode="auto">
          <a:xfrm>
            <a:off x="142844" y="3929066"/>
            <a:ext cx="2928958" cy="2928934"/>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126982"/>
                                        </p:tgtEl>
                                        <p:attrNameLst>
                                          <p:attrName>style.visibility</p:attrName>
                                        </p:attrNameLst>
                                      </p:cBhvr>
                                      <p:to>
                                        <p:strVal val="visible"/>
                                      </p:to>
                                    </p:set>
                                    <p:anim to="" calcmode="lin" valueType="num">
                                      <p:cBhvr>
                                        <p:cTn id="7" dur="1" fill="hold"/>
                                        <p:tgtEl>
                                          <p:spTgt spid="12698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2698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26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85776"/>
            <a:ext cx="8229600" cy="285776"/>
          </a:xfrm>
        </p:spPr>
        <p:txBody>
          <a:bodyPr>
            <a:normAutofit fontScale="90000"/>
          </a:bodyPr>
          <a:lstStyle/>
          <a:p>
            <a:endParaRPr lang="ru-RU" dirty="0"/>
          </a:p>
        </p:txBody>
      </p:sp>
      <p:sp>
        <p:nvSpPr>
          <p:cNvPr id="3" name="Содержимое 2"/>
          <p:cNvSpPr>
            <a:spLocks noGrp="1"/>
          </p:cNvSpPr>
          <p:nvPr>
            <p:ph idx="1"/>
          </p:nvPr>
        </p:nvSpPr>
        <p:spPr>
          <a:xfrm>
            <a:off x="4429124" y="428604"/>
            <a:ext cx="4257676" cy="5880756"/>
          </a:xfrm>
        </p:spPr>
        <p:txBody>
          <a:bodyPr>
            <a:noAutofit/>
          </a:bodyPr>
          <a:lstStyle/>
          <a:p>
            <a:r>
              <a:rPr lang="en-US" sz="3600" dirty="0" smtClean="0">
                <a:solidFill>
                  <a:srgbClr val="FFFF00"/>
                </a:solidFill>
              </a:rPr>
              <a:t>The best thing of all in William’s life were groups of actors who visited Stratford from time to time. He watched them and knew that he wanted to be an actor.</a:t>
            </a:r>
            <a:endParaRPr lang="ru-RU" sz="3600" dirty="0">
              <a:solidFill>
                <a:srgbClr val="FFFF00"/>
              </a:solidFill>
            </a:endParaRPr>
          </a:p>
        </p:txBody>
      </p:sp>
      <p:pic>
        <p:nvPicPr>
          <p:cNvPr id="5122" name="Picture 2" descr="F:\eng4.jpg"/>
          <p:cNvPicPr>
            <a:picLocks noChangeAspect="1" noChangeArrowheads="1"/>
          </p:cNvPicPr>
          <p:nvPr/>
        </p:nvPicPr>
        <p:blipFill>
          <a:blip r:embed="rId2"/>
          <a:srcRect/>
          <a:stretch>
            <a:fillRect/>
          </a:stretch>
        </p:blipFill>
        <p:spPr bwMode="auto">
          <a:xfrm>
            <a:off x="0" y="571480"/>
            <a:ext cx="4286248" cy="400052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428652"/>
            <a:ext cx="8229600" cy="382933"/>
          </a:xfrm>
        </p:spPr>
        <p:txBody>
          <a:bodyPr>
            <a:normAutofit fontScale="90000"/>
          </a:bodyPr>
          <a:lstStyle/>
          <a:p>
            <a:endParaRPr lang="ru-RU" dirty="0"/>
          </a:p>
        </p:txBody>
      </p:sp>
      <p:sp>
        <p:nvSpPr>
          <p:cNvPr id="3" name="Содержимое 2"/>
          <p:cNvSpPr>
            <a:spLocks noGrp="1"/>
          </p:cNvSpPr>
          <p:nvPr>
            <p:ph idx="1"/>
          </p:nvPr>
        </p:nvSpPr>
        <p:spPr>
          <a:xfrm>
            <a:off x="5643570" y="214290"/>
            <a:ext cx="3500430" cy="6095070"/>
          </a:xfrm>
        </p:spPr>
        <p:txBody>
          <a:bodyPr>
            <a:normAutofit lnSpcReduction="10000"/>
          </a:bodyPr>
          <a:lstStyle/>
          <a:p>
            <a:r>
              <a:rPr lang="en-US" dirty="0" smtClean="0">
                <a:solidFill>
                  <a:srgbClr val="FFFF00"/>
                </a:solidFill>
              </a:rPr>
              <a:t>But the actors didn’t have their own theatre, that’s why they built a theatre and called it “Globe”. There was a sign on it’s main door: “All the world is a stage”. Shakespeare’s Globe was rather different from modern theatres.</a:t>
            </a:r>
            <a:endParaRPr lang="ru-RU" dirty="0">
              <a:solidFill>
                <a:srgbClr val="FFFF00"/>
              </a:solidFill>
            </a:endParaRPr>
          </a:p>
        </p:txBody>
      </p:sp>
      <p:pic>
        <p:nvPicPr>
          <p:cNvPr id="1026" name="Picture 2" descr="F:\globeshakespear.jpg"/>
          <p:cNvPicPr>
            <a:picLocks noChangeAspect="1" noChangeArrowheads="1"/>
          </p:cNvPicPr>
          <p:nvPr/>
        </p:nvPicPr>
        <p:blipFill>
          <a:blip r:embed="rId3"/>
          <a:srcRect/>
          <a:stretch>
            <a:fillRect/>
          </a:stretch>
        </p:blipFill>
        <p:spPr bwMode="auto">
          <a:xfrm>
            <a:off x="142844" y="214290"/>
            <a:ext cx="5286412" cy="60722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4000496" y="1000108"/>
            <a:ext cx="5143504" cy="2071702"/>
          </a:xfrm>
        </p:spPr>
        <p:txBody>
          <a:bodyPr>
            <a:noAutofit/>
          </a:bodyPr>
          <a:lstStyle/>
          <a:p>
            <a:pPr>
              <a:lnSpc>
                <a:spcPct val="80000"/>
              </a:lnSpc>
              <a:spcBef>
                <a:spcPct val="0"/>
              </a:spcBef>
              <a:buClrTx/>
              <a:buSzTx/>
              <a:buFontTx/>
              <a:buNone/>
            </a:pPr>
            <a:r>
              <a:rPr lang="en-US" sz="3200" b="1" dirty="0" smtClean="0">
                <a:solidFill>
                  <a:srgbClr val="FFFF00"/>
                </a:solidFill>
              </a:rPr>
              <a:t>In 1613 the Globe </a:t>
            </a:r>
            <a:r>
              <a:rPr lang="en-US" sz="3200" b="1" dirty="0" smtClean="0">
                <a:solidFill>
                  <a:srgbClr val="FFFF00"/>
                </a:solidFill>
              </a:rPr>
              <a:t>burnt down.</a:t>
            </a:r>
          </a:p>
          <a:p>
            <a:pPr>
              <a:lnSpc>
                <a:spcPct val="80000"/>
              </a:lnSpc>
              <a:spcBef>
                <a:spcPct val="0"/>
              </a:spcBef>
              <a:buClrTx/>
              <a:buSzTx/>
              <a:buFontTx/>
              <a:buNone/>
            </a:pPr>
            <a:endParaRPr lang="en-US" b="1" dirty="0" smtClean="0">
              <a:solidFill>
                <a:srgbClr val="FFFF00"/>
              </a:solidFill>
            </a:endParaRPr>
          </a:p>
          <a:p>
            <a:pPr>
              <a:lnSpc>
                <a:spcPct val="80000"/>
              </a:lnSpc>
              <a:spcBef>
                <a:spcPct val="0"/>
              </a:spcBef>
              <a:buClrTx/>
              <a:buSzTx/>
              <a:buFontTx/>
              <a:buNone/>
            </a:pPr>
            <a:endParaRPr lang="en-US" b="1" dirty="0" smtClean="0">
              <a:solidFill>
                <a:srgbClr val="FFFF00"/>
              </a:solidFill>
            </a:endParaRPr>
          </a:p>
          <a:p>
            <a:pPr>
              <a:lnSpc>
                <a:spcPct val="80000"/>
              </a:lnSpc>
              <a:spcBef>
                <a:spcPct val="0"/>
              </a:spcBef>
              <a:buClrTx/>
              <a:buSzTx/>
              <a:buFontTx/>
              <a:buNone/>
            </a:pPr>
            <a:endParaRPr lang="ru-RU" b="1" dirty="0"/>
          </a:p>
        </p:txBody>
      </p:sp>
      <p:sp>
        <p:nvSpPr>
          <p:cNvPr id="128004" name="Rectangle 4"/>
          <p:cNvSpPr>
            <a:spLocks noChangeArrowheads="1"/>
          </p:cNvSpPr>
          <p:nvPr/>
        </p:nvSpPr>
        <p:spPr bwMode="auto">
          <a:xfrm>
            <a:off x="0" y="3643314"/>
            <a:ext cx="4967258" cy="3139321"/>
          </a:xfrm>
          <a:prstGeom prst="rect">
            <a:avLst/>
          </a:prstGeom>
          <a:noFill/>
          <a:ln w="9525">
            <a:noFill/>
            <a:miter lim="800000"/>
            <a:headEnd/>
            <a:tailEnd/>
          </a:ln>
          <a:effectLst/>
        </p:spPr>
        <p:txBody>
          <a:bodyPr wrap="square">
            <a:spAutoFit/>
          </a:bodyPr>
          <a:lstStyle/>
          <a:p>
            <a:r>
              <a:rPr lang="en-US" b="1" dirty="0">
                <a:solidFill>
                  <a:srgbClr val="FFFF00"/>
                </a:solidFill>
              </a:rPr>
              <a:t>In 1949 an American actor Sam Wanamaker decided to rebuilt the Globe. It took many years to raise money, get permission and find out exactly what the place looked out like in the old days. On June 12  1997, Her Majesty the Queen opened the International Shakespeare Globe Center. Unfortunately, Sam Wanamaker died in 1993 and wasn’t in the audience to see his dream finally come true. This new theatre is as close to the original as it is possible to be.</a:t>
            </a:r>
            <a:endParaRPr lang="ru-RU" b="1" dirty="0">
              <a:solidFill>
                <a:srgbClr val="FFFF00"/>
              </a:solidFill>
            </a:endParaRPr>
          </a:p>
        </p:txBody>
      </p:sp>
      <p:pic>
        <p:nvPicPr>
          <p:cNvPr id="128005" name="Picture 5" descr="globe"/>
          <p:cNvPicPr>
            <a:picLocks noChangeAspect="1" noChangeArrowheads="1"/>
          </p:cNvPicPr>
          <p:nvPr/>
        </p:nvPicPr>
        <p:blipFill>
          <a:blip r:embed="rId3"/>
          <a:srcRect/>
          <a:stretch>
            <a:fillRect/>
          </a:stretch>
        </p:blipFill>
        <p:spPr bwMode="auto">
          <a:xfrm>
            <a:off x="5000628" y="3643314"/>
            <a:ext cx="3963985" cy="3214685"/>
          </a:xfrm>
          <a:prstGeom prst="rect">
            <a:avLst/>
          </a:prstGeom>
          <a:noFill/>
        </p:spPr>
      </p:pic>
      <p:pic>
        <p:nvPicPr>
          <p:cNvPr id="128006" name="Picture 6" descr="Рисунок6"/>
          <p:cNvPicPr>
            <a:picLocks noChangeAspect="1" noChangeArrowheads="1"/>
          </p:cNvPicPr>
          <p:nvPr/>
        </p:nvPicPr>
        <p:blipFill>
          <a:blip r:embed="rId4"/>
          <a:srcRect/>
          <a:stretch>
            <a:fillRect/>
          </a:stretch>
        </p:blipFill>
        <p:spPr bwMode="auto">
          <a:xfrm>
            <a:off x="250825" y="1"/>
            <a:ext cx="3744913" cy="3714752"/>
          </a:xfrm>
          <a:prstGeom prst="rect">
            <a:avLst/>
          </a:prstGeom>
          <a:noFill/>
        </p:spPr>
      </p:pic>
    </p:spTree>
    <p:custDataLst>
      <p:tags r:id="rId1"/>
    </p:custData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8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28006"/>
                                        </p:tgtEl>
                                        <p:attrNameLst>
                                          <p:attrName>style.visibility</p:attrName>
                                        </p:attrNameLst>
                                      </p:cBhvr>
                                      <p:to>
                                        <p:strVal val="visible"/>
                                      </p:to>
                                    </p:set>
                                    <p:animEffect transition="in" filter="checkerboard(across)">
                                      <p:cBhvr>
                                        <p:cTn id="11" dur="500"/>
                                        <p:tgtEl>
                                          <p:spTgt spid="12800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12800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28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P spid="12800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descr="Рисунок1"/>
          <p:cNvPicPr>
            <a:picLocks noChangeAspect="1" noChangeArrowheads="1"/>
          </p:cNvPicPr>
          <p:nvPr/>
        </p:nvPicPr>
        <p:blipFill>
          <a:blip r:embed="rId3"/>
          <a:srcRect/>
          <a:stretch>
            <a:fillRect/>
          </a:stretch>
        </p:blipFill>
        <p:spPr bwMode="auto">
          <a:xfrm>
            <a:off x="2339975" y="549275"/>
            <a:ext cx="3810000" cy="2592388"/>
          </a:xfrm>
          <a:prstGeom prst="rect">
            <a:avLst/>
          </a:prstGeom>
          <a:noFill/>
        </p:spPr>
      </p:pic>
      <p:pic>
        <p:nvPicPr>
          <p:cNvPr id="132101" name="Picture 5" descr="Рисунок2"/>
          <p:cNvPicPr>
            <a:picLocks noChangeAspect="1" noChangeArrowheads="1"/>
          </p:cNvPicPr>
          <p:nvPr/>
        </p:nvPicPr>
        <p:blipFill>
          <a:blip r:embed="rId4"/>
          <a:srcRect/>
          <a:stretch>
            <a:fillRect/>
          </a:stretch>
        </p:blipFill>
        <p:spPr bwMode="auto">
          <a:xfrm>
            <a:off x="179388" y="188913"/>
            <a:ext cx="2195512" cy="1800225"/>
          </a:xfrm>
          <a:prstGeom prst="rect">
            <a:avLst/>
          </a:prstGeom>
          <a:noFill/>
        </p:spPr>
      </p:pic>
      <p:pic>
        <p:nvPicPr>
          <p:cNvPr id="132102" name="Picture 6" descr="Рисунок3"/>
          <p:cNvPicPr>
            <a:picLocks noChangeAspect="1" noChangeArrowheads="1"/>
          </p:cNvPicPr>
          <p:nvPr/>
        </p:nvPicPr>
        <p:blipFill>
          <a:blip r:embed="rId5"/>
          <a:srcRect/>
          <a:stretch>
            <a:fillRect/>
          </a:stretch>
        </p:blipFill>
        <p:spPr bwMode="auto">
          <a:xfrm>
            <a:off x="6156325" y="188913"/>
            <a:ext cx="2520950" cy="1800225"/>
          </a:xfrm>
          <a:prstGeom prst="rect">
            <a:avLst/>
          </a:prstGeom>
          <a:noFill/>
        </p:spPr>
      </p:pic>
      <p:pic>
        <p:nvPicPr>
          <p:cNvPr id="132103" name="Picture 7" descr="Рисунок8"/>
          <p:cNvPicPr>
            <a:picLocks noChangeAspect="1" noChangeArrowheads="1"/>
          </p:cNvPicPr>
          <p:nvPr/>
        </p:nvPicPr>
        <p:blipFill>
          <a:blip r:embed="rId6"/>
          <a:srcRect/>
          <a:stretch>
            <a:fillRect/>
          </a:stretch>
        </p:blipFill>
        <p:spPr bwMode="auto">
          <a:xfrm>
            <a:off x="684213" y="3505200"/>
            <a:ext cx="8001000" cy="3352800"/>
          </a:xfrm>
          <a:prstGeom prst="rect">
            <a:avLst/>
          </a:prstGeom>
          <a:noFill/>
        </p:spPr>
      </p:pic>
      <p:sp>
        <p:nvSpPr>
          <p:cNvPr id="132104" name="Rectangle 8"/>
          <p:cNvSpPr>
            <a:spLocks noChangeArrowheads="1"/>
          </p:cNvSpPr>
          <p:nvPr/>
        </p:nvSpPr>
        <p:spPr bwMode="auto">
          <a:xfrm>
            <a:off x="539750" y="2276475"/>
            <a:ext cx="1268413" cy="366713"/>
          </a:xfrm>
          <a:prstGeom prst="rect">
            <a:avLst/>
          </a:prstGeom>
          <a:noFill/>
          <a:ln w="9525">
            <a:noFill/>
            <a:miter lim="800000"/>
            <a:headEnd/>
            <a:tailEnd/>
          </a:ln>
          <a:effectLst/>
        </p:spPr>
        <p:txBody>
          <a:bodyPr wrap="none">
            <a:spAutoFit/>
          </a:bodyPr>
          <a:lstStyle/>
          <a:p>
            <a:r>
              <a:rPr lang="en-US" b="1"/>
              <a:t>Macbeth</a:t>
            </a:r>
            <a:endParaRPr lang="ru-RU" b="1"/>
          </a:p>
        </p:txBody>
      </p:sp>
      <p:sp>
        <p:nvSpPr>
          <p:cNvPr id="132105" name="Rectangle 9"/>
          <p:cNvSpPr>
            <a:spLocks noChangeArrowheads="1"/>
          </p:cNvSpPr>
          <p:nvPr/>
        </p:nvSpPr>
        <p:spPr bwMode="auto">
          <a:xfrm>
            <a:off x="3924300" y="3141663"/>
            <a:ext cx="1295400" cy="366712"/>
          </a:xfrm>
          <a:prstGeom prst="rect">
            <a:avLst/>
          </a:prstGeom>
          <a:noFill/>
          <a:ln w="9525">
            <a:noFill/>
            <a:miter lim="800000"/>
            <a:headEnd/>
            <a:tailEnd/>
          </a:ln>
          <a:effectLst/>
        </p:spPr>
        <p:txBody>
          <a:bodyPr>
            <a:spAutoFit/>
          </a:bodyPr>
          <a:lstStyle/>
          <a:p>
            <a:r>
              <a:rPr lang="en-US">
                <a:solidFill>
                  <a:srgbClr val="F21A1A"/>
                </a:solidFill>
              </a:rPr>
              <a:t>Hamlet</a:t>
            </a:r>
            <a:endParaRPr lang="ru-RU">
              <a:solidFill>
                <a:srgbClr val="F21A1A"/>
              </a:solidFill>
            </a:endParaRPr>
          </a:p>
        </p:txBody>
      </p:sp>
      <p:sp>
        <p:nvSpPr>
          <p:cNvPr id="132106" name="Rectangle 10"/>
          <p:cNvSpPr>
            <a:spLocks noChangeArrowheads="1"/>
          </p:cNvSpPr>
          <p:nvPr/>
        </p:nvSpPr>
        <p:spPr bwMode="auto">
          <a:xfrm>
            <a:off x="6948488" y="2276475"/>
            <a:ext cx="1111250" cy="366713"/>
          </a:xfrm>
          <a:prstGeom prst="rect">
            <a:avLst/>
          </a:prstGeom>
          <a:noFill/>
          <a:ln w="9525">
            <a:noFill/>
            <a:miter lim="800000"/>
            <a:headEnd/>
            <a:tailEnd/>
          </a:ln>
          <a:effectLst/>
        </p:spPr>
        <p:txBody>
          <a:bodyPr wrap="none">
            <a:spAutoFit/>
          </a:bodyPr>
          <a:lstStyle/>
          <a:p>
            <a:r>
              <a:rPr lang="en-US" b="1"/>
              <a:t>Othello</a:t>
            </a:r>
            <a:endParaRPr lang="ru-RU"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2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nodeType="clickEffect">
                                  <p:stCondLst>
                                    <p:cond delay="0"/>
                                  </p:stCondLst>
                                  <p:childTnLst>
                                    <p:set>
                                      <p:cBhvr>
                                        <p:cTn id="10" dur="1" fill="hold">
                                          <p:stCondLst>
                                            <p:cond delay="499"/>
                                          </p:stCondLst>
                                        </p:cTn>
                                        <p:tgtEl>
                                          <p:spTgt spid="132100"/>
                                        </p:tgtEl>
                                        <p:attrNameLst>
                                          <p:attrName>style.visibility</p:attrName>
                                        </p:attrNameLst>
                                      </p:cBhvr>
                                      <p:to>
                                        <p:strVal val="visible"/>
                                      </p:to>
                                    </p:set>
                                    <p:anim to="" calcmode="lin" valueType="num">
                                      <p:cBhvr>
                                        <p:cTn id="11" dur="1" fill="hold"/>
                                        <p:tgtEl>
                                          <p:spTgt spid="132100"/>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132102"/>
                                        </p:tgtEl>
                                        <p:attrNameLst>
                                          <p:attrName>style.visibility</p:attrName>
                                        </p:attrNameLst>
                                      </p:cBhvr>
                                      <p:to>
                                        <p:strVal val="visible"/>
                                      </p:to>
                                    </p:set>
                                    <p:animEffect transition="in" filter="wheel(4)">
                                      <p:cBhvr>
                                        <p:cTn id="16" dur="500"/>
                                        <p:tgtEl>
                                          <p:spTgt spid="13210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32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descr="Рисунок5"/>
          <p:cNvPicPr>
            <a:picLocks noChangeAspect="1" noChangeArrowheads="1"/>
          </p:cNvPicPr>
          <p:nvPr/>
        </p:nvPicPr>
        <p:blipFill>
          <a:blip r:embed="rId3"/>
          <a:srcRect/>
          <a:stretch>
            <a:fillRect/>
          </a:stretch>
        </p:blipFill>
        <p:spPr bwMode="auto">
          <a:xfrm>
            <a:off x="468313" y="476250"/>
            <a:ext cx="3429000" cy="2667000"/>
          </a:xfrm>
          <a:prstGeom prst="rect">
            <a:avLst/>
          </a:prstGeom>
          <a:noFill/>
        </p:spPr>
      </p:pic>
      <p:pic>
        <p:nvPicPr>
          <p:cNvPr id="136197" name="Picture 5" descr="Рисунок6"/>
          <p:cNvPicPr>
            <a:picLocks noChangeAspect="1" noChangeArrowheads="1"/>
          </p:cNvPicPr>
          <p:nvPr/>
        </p:nvPicPr>
        <p:blipFill>
          <a:blip r:embed="rId4"/>
          <a:srcRect/>
          <a:stretch>
            <a:fillRect/>
          </a:stretch>
        </p:blipFill>
        <p:spPr bwMode="auto">
          <a:xfrm>
            <a:off x="395288" y="3357563"/>
            <a:ext cx="3810000" cy="3200400"/>
          </a:xfrm>
          <a:prstGeom prst="rect">
            <a:avLst/>
          </a:prstGeom>
          <a:noFill/>
        </p:spPr>
      </p:pic>
      <p:pic>
        <p:nvPicPr>
          <p:cNvPr id="136198" name="Picture 6" descr="Рисунок7"/>
          <p:cNvPicPr>
            <a:picLocks noChangeAspect="1" noChangeArrowheads="1"/>
          </p:cNvPicPr>
          <p:nvPr/>
        </p:nvPicPr>
        <p:blipFill>
          <a:blip r:embed="rId5"/>
          <a:srcRect/>
          <a:stretch>
            <a:fillRect/>
          </a:stretch>
        </p:blipFill>
        <p:spPr bwMode="auto">
          <a:xfrm>
            <a:off x="6011863" y="476250"/>
            <a:ext cx="2819400" cy="2819400"/>
          </a:xfrm>
          <a:prstGeom prst="rect">
            <a:avLst/>
          </a:prstGeom>
          <a:noFill/>
        </p:spPr>
      </p:pic>
      <p:pic>
        <p:nvPicPr>
          <p:cNvPr id="136199" name="Picture 7" descr="Рисунок8"/>
          <p:cNvPicPr>
            <a:picLocks noChangeAspect="1" noChangeArrowheads="1"/>
          </p:cNvPicPr>
          <p:nvPr/>
        </p:nvPicPr>
        <p:blipFill>
          <a:blip r:embed="rId6"/>
          <a:srcRect/>
          <a:stretch>
            <a:fillRect/>
          </a:stretch>
        </p:blipFill>
        <p:spPr bwMode="auto">
          <a:xfrm>
            <a:off x="5076825" y="3500438"/>
            <a:ext cx="3810000" cy="2971800"/>
          </a:xfrm>
          <a:prstGeom prst="rect">
            <a:avLst/>
          </a:prstGeom>
          <a:noFill/>
        </p:spPr>
      </p:pic>
      <p:pic>
        <p:nvPicPr>
          <p:cNvPr id="136209" name="Picture 17">
            <a:hlinkClick r:id="" action="ppaction://media"/>
          </p:cNvPr>
          <p:cNvPicPr>
            <a:picLocks noRot="1" noChangeAspect="1" noChangeArrowheads="1"/>
          </p:cNvPicPr>
          <p:nvPr>
            <a:wavAudioFile r:embed="rId1" name="~PP3569.WAV"/>
          </p:nvPr>
        </p:nvPicPr>
        <p:blipFill>
          <a:blip r:embed="rId7"/>
          <a:srcRect/>
          <a:stretch>
            <a:fillRect/>
          </a:stretch>
        </p:blipFill>
        <p:spPr bwMode="auto">
          <a:xfrm>
            <a:off x="8661400" y="63754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6209"/>
                                        </p:tgtEl>
                                      </p:cBhvr>
                                    </p:cmd>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nodeType="clickEffect">
                                  <p:stCondLst>
                                    <p:cond delay="0"/>
                                  </p:stCondLst>
                                  <p:childTnLst>
                                    <p:set>
                                      <p:cBhvr>
                                        <p:cTn id="10" dur="1" fill="hold">
                                          <p:stCondLst>
                                            <p:cond delay="0"/>
                                          </p:stCondLst>
                                        </p:cTn>
                                        <p:tgtEl>
                                          <p:spTgt spid="136196"/>
                                        </p:tgtEl>
                                        <p:attrNameLst>
                                          <p:attrName>style.visibility</p:attrName>
                                        </p:attrNameLst>
                                      </p:cBhvr>
                                      <p:to>
                                        <p:strVal val="visible"/>
                                      </p:to>
                                    </p:set>
                                    <p:anim to="" calcmode="lin" valueType="num">
                                      <p:cBhvr>
                                        <p:cTn id="11" dur="1" fill="hold"/>
                                        <p:tgtEl>
                                          <p:spTgt spid="136196"/>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136198"/>
                                        </p:tgtEl>
                                        <p:attrNameLst>
                                          <p:attrName>style.visibility</p:attrName>
                                        </p:attrNameLst>
                                      </p:cBhvr>
                                      <p:to>
                                        <p:strVal val="visible"/>
                                      </p:to>
                                    </p:set>
                                    <p:animEffect transition="in" filter="diamond(in)">
                                      <p:cBhvr>
                                        <p:cTn id="16" dur="2000"/>
                                        <p:tgtEl>
                                          <p:spTgt spid="13619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36197"/>
                                        </p:tgtEl>
                                        <p:attrNameLst>
                                          <p:attrName>style.visibility</p:attrName>
                                        </p:attrNameLst>
                                      </p:cBhvr>
                                      <p:to>
                                        <p:strVal val="visible"/>
                                      </p:to>
                                    </p:set>
                                    <p:animEffect transition="in" filter="checkerboard(across)">
                                      <p:cBhvr>
                                        <p:cTn id="21" dur="500"/>
                                        <p:tgtEl>
                                          <p:spTgt spid="136197"/>
                                        </p:tgtEl>
                                      </p:cBhvr>
                                    </p:animEffect>
                                  </p:childTnLst>
                                </p:cTn>
                              </p:par>
                            </p:childTnLst>
                          </p:cTn>
                        </p:par>
                        <p:par>
                          <p:cTn id="22" fill="hold">
                            <p:stCondLst>
                              <p:cond delay="500"/>
                            </p:stCondLst>
                            <p:childTnLst>
                              <p:par>
                                <p:cTn id="23" presetID="48" presetClass="entr" presetSubtype="0" accel="50000" fill="hold" nodeType="afterEffect">
                                  <p:stCondLst>
                                    <p:cond delay="0"/>
                                  </p:stCondLst>
                                  <p:childTnLst>
                                    <p:set>
                                      <p:cBhvr>
                                        <p:cTn id="24" dur="1" fill="hold">
                                          <p:stCondLst>
                                            <p:cond delay="0"/>
                                          </p:stCondLst>
                                        </p:cTn>
                                        <p:tgtEl>
                                          <p:spTgt spid="136199"/>
                                        </p:tgtEl>
                                        <p:attrNameLst>
                                          <p:attrName>style.visibility</p:attrName>
                                        </p:attrNameLst>
                                      </p:cBhvr>
                                      <p:to>
                                        <p:strVal val="visible"/>
                                      </p:to>
                                    </p:set>
                                    <p:anim calcmode="lin" valueType="num">
                                      <p:cBhvr>
                                        <p:cTn id="25" dur="1000" fill="hold"/>
                                        <p:tgtEl>
                                          <p:spTgt spid="13619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136199"/>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136199"/>
                                        </p:tgtEl>
                                        <p:attrNameLst>
                                          <p:attrName>ppt_y</p:attrName>
                                        </p:attrNameLst>
                                      </p:cBhvr>
                                      <p:tavLst>
                                        <p:tav tm="0">
                                          <p:val>
                                            <p:strVal val="#ppt_y"/>
                                          </p:val>
                                        </p:tav>
                                        <p:tav tm="100000">
                                          <p:val>
                                            <p:strVal val="#ppt_y"/>
                                          </p:val>
                                        </p:tav>
                                      </p:tavLst>
                                    </p:anim>
                                    <p:animEffect transition="in" filter="fade">
                                      <p:cBhvr>
                                        <p:cTn id="28" dur="1000"/>
                                        <p:tgtEl>
                                          <p:spTgt spid="13619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9" fill="hold" display="0">
                  <p:stCondLst>
                    <p:cond delay="indefinite"/>
                  </p:stCondLst>
                  <p:endCondLst>
                    <p:cond evt="onPrev" delay="0">
                      <p:tgtEl>
                        <p:sldTgt/>
                      </p:tgtEl>
                    </p:cond>
                    <p:cond evt="onStopAudio" delay="0">
                      <p:tgtEl>
                        <p:sldTgt/>
                      </p:tgtEl>
                    </p:cond>
                  </p:endCondLst>
                </p:cTn>
                <p:tgtEl>
                  <p:spTgt spid="13620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ChangeArrowheads="1"/>
          </p:cNvSpPr>
          <p:nvPr/>
        </p:nvSpPr>
        <p:spPr bwMode="auto">
          <a:xfrm>
            <a:off x="4643438" y="404813"/>
            <a:ext cx="4284662" cy="4473575"/>
          </a:xfrm>
          <a:prstGeom prst="rect">
            <a:avLst/>
          </a:prstGeom>
          <a:noFill/>
          <a:ln w="9525">
            <a:noFill/>
            <a:miter lim="800000"/>
            <a:headEnd/>
            <a:tailEnd/>
          </a:ln>
          <a:effectLst/>
        </p:spPr>
        <p:txBody>
          <a:bodyPr>
            <a:spAutoFit/>
          </a:bodyPr>
          <a:lstStyle/>
          <a:p>
            <a:r>
              <a:rPr lang="en-US" sz="2400" b="1">
                <a:solidFill>
                  <a:srgbClr val="FFFF00"/>
                </a:solidFill>
              </a:rPr>
              <a:t>In 1612 Shakespeare left London. He died on April 23 1616, and he was buried in Stratford. A monument was erected to the memory of the great playwright in the Poet’s Corner in Westminster Abbey. And  this is the Shakespeare Memorial in Stratford-upon-Avon.</a:t>
            </a:r>
          </a:p>
        </p:txBody>
      </p:sp>
      <p:pic>
        <p:nvPicPr>
          <p:cNvPr id="137221" name="Picture 5" descr="gower"/>
          <p:cNvPicPr>
            <a:picLocks noChangeAspect="1" noChangeArrowheads="1"/>
          </p:cNvPicPr>
          <p:nvPr/>
        </p:nvPicPr>
        <p:blipFill>
          <a:blip r:embed="rId3"/>
          <a:srcRect/>
          <a:stretch>
            <a:fillRect/>
          </a:stretch>
        </p:blipFill>
        <p:spPr bwMode="auto">
          <a:xfrm>
            <a:off x="468313" y="476250"/>
            <a:ext cx="3598862" cy="5329238"/>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animScale>
                                      <p:cBhvr>
                                        <p:cTn id="7" dur="1000" decel="50000" fill="hold">
                                          <p:stCondLst>
                                            <p:cond delay="0"/>
                                          </p:stCondLst>
                                        </p:cTn>
                                        <p:tgtEl>
                                          <p:spTgt spid="137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7220"/>
                                        </p:tgtEl>
                                        <p:attrNameLst>
                                          <p:attrName>ppt_x</p:attrName>
                                          <p:attrName>ppt_y</p:attrName>
                                        </p:attrNameLst>
                                      </p:cBhvr>
                                    </p:animMotion>
                                    <p:animEffect transition="in" filter="fade">
                                      <p:cBhvr>
                                        <p:cTn id="9" dur="1000"/>
                                        <p:tgtEl>
                                          <p:spTgt spid="1372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137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0.5|0.6|0.7|0.7"/>
</p:tagLst>
</file>

<file path=ppt/tags/tag2.xml><?xml version="1.0" encoding="utf-8"?>
<p:tagLst xmlns:a="http://schemas.openxmlformats.org/drawingml/2006/main" xmlns:r="http://schemas.openxmlformats.org/officeDocument/2006/relationships" xmlns:p="http://schemas.openxmlformats.org/presentationml/2006/main">
  <p:tag name="TIMING" val="|0|0.8|0.5|0.8|0.8"/>
</p:tagLst>
</file>

<file path=ppt/tags/tag3.xml><?xml version="1.0" encoding="utf-8"?>
<p:tagLst xmlns:a="http://schemas.openxmlformats.org/drawingml/2006/main" xmlns:r="http://schemas.openxmlformats.org/officeDocument/2006/relationships" xmlns:p="http://schemas.openxmlformats.org/presentationml/2006/main">
  <p:tag name="TIMING" val="|0.5|0.5|0.8|1.5"/>
</p:tagLst>
</file>

<file path=ppt/tags/tag4.xml><?xml version="1.0" encoding="utf-8"?>
<p:tagLst xmlns:a="http://schemas.openxmlformats.org/drawingml/2006/main" xmlns:r="http://schemas.openxmlformats.org/officeDocument/2006/relationships" xmlns:p="http://schemas.openxmlformats.org/presentationml/2006/main">
  <p:tag name="TIMING" val="|1.4|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100</TotalTime>
  <Words>309</Words>
  <Application>Microsoft Office PowerPoint</Application>
  <PresentationFormat>Экран (4:3)</PresentationFormat>
  <Paragraphs>15</Paragraphs>
  <Slides>8</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Апекс</vt:lpstr>
      <vt:lpstr>Слайд 1</vt:lpstr>
      <vt:lpstr>Слайд 2</vt:lpstr>
      <vt:lpstr>Слайд 3</vt:lpstr>
      <vt:lpstr>Слайд 4</vt:lpstr>
      <vt:lpstr>Слайд 5</vt:lpstr>
      <vt:lpstr>Слайд 6</vt:lpstr>
      <vt:lpstr>Слайд 7</vt:lpstr>
      <vt:lpstr>Слайд 8</vt:lpstr>
    </vt:vector>
  </TitlesOfParts>
  <Company>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12</cp:revision>
  <dcterms:created xsi:type="dcterms:W3CDTF">2004-02-11T21:20:59Z</dcterms:created>
  <dcterms:modified xsi:type="dcterms:W3CDTF">2004-02-11T23:52:15Z</dcterms:modified>
</cp:coreProperties>
</file>