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9" r:id="rId2"/>
    <p:sldId id="256" r:id="rId3"/>
    <p:sldId id="257" r:id="rId4"/>
    <p:sldId id="258"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16" name="Номер слайда 15"/>
          <p:cNvSpPr>
            <a:spLocks noGrp="1"/>
          </p:cNvSpPr>
          <p:nvPr>
            <p:ph type="sldNum" sz="quarter" idx="11"/>
          </p:nvPr>
        </p:nvSpPr>
        <p:spPr/>
        <p:txBody>
          <a:bodyPr/>
          <a:lstStyle/>
          <a:p>
            <a:fld id="{A7565C00-276B-487A-8C24-9B0130D7936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C00-276B-487A-8C24-9B0130D793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C00-276B-487A-8C24-9B0130D793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8B0E5942-D2E0-4723-8F3D-4A69E1F7C86F}" type="datetimeFigureOut">
              <a:rPr lang="ru-RU" smtClean="0"/>
              <a:pPr/>
              <a:t>12.02.2004</a:t>
            </a:fld>
            <a:endParaRPr lang="ru-RU"/>
          </a:p>
        </p:txBody>
      </p:sp>
      <p:sp>
        <p:nvSpPr>
          <p:cNvPr id="15" name="Номер слайда 14"/>
          <p:cNvSpPr>
            <a:spLocks noGrp="1"/>
          </p:cNvSpPr>
          <p:nvPr>
            <p:ph type="sldNum" sz="quarter" idx="15"/>
          </p:nvPr>
        </p:nvSpPr>
        <p:spPr/>
        <p:txBody>
          <a:bodyPr/>
          <a:lstStyle>
            <a:lvl1pPr algn="ctr">
              <a:defRPr/>
            </a:lvl1pPr>
          </a:lstStyle>
          <a:p>
            <a:fld id="{A7565C00-276B-487A-8C24-9B0130D7936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C00-276B-487A-8C24-9B0130D7936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565C00-276B-487A-8C24-9B0130D7936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7565C00-276B-487A-8C24-9B0130D7936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565C00-276B-487A-8C24-9B0130D7936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565C00-276B-487A-8C24-9B0130D793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8B0E5942-D2E0-4723-8F3D-4A69E1F7C86F}" type="datetimeFigureOut">
              <a:rPr lang="ru-RU" smtClean="0"/>
              <a:pPr/>
              <a:t>12.02.2004</a:t>
            </a:fld>
            <a:endParaRPr lang="ru-RU"/>
          </a:p>
        </p:txBody>
      </p:sp>
      <p:sp>
        <p:nvSpPr>
          <p:cNvPr id="9" name="Номер слайда 8"/>
          <p:cNvSpPr>
            <a:spLocks noGrp="1"/>
          </p:cNvSpPr>
          <p:nvPr>
            <p:ph type="sldNum" sz="quarter" idx="15"/>
          </p:nvPr>
        </p:nvSpPr>
        <p:spPr/>
        <p:txBody>
          <a:bodyPr/>
          <a:lstStyle/>
          <a:p>
            <a:fld id="{A7565C00-276B-487A-8C24-9B0130D7936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8B0E5942-D2E0-4723-8F3D-4A69E1F7C86F}" type="datetimeFigureOut">
              <a:rPr lang="ru-RU" smtClean="0"/>
              <a:pPr/>
              <a:t>12.02.2004</a:t>
            </a:fld>
            <a:endParaRPr lang="ru-RU"/>
          </a:p>
        </p:txBody>
      </p:sp>
      <p:sp>
        <p:nvSpPr>
          <p:cNvPr id="9" name="Номер слайда 8"/>
          <p:cNvSpPr>
            <a:spLocks noGrp="1"/>
          </p:cNvSpPr>
          <p:nvPr>
            <p:ph type="sldNum" sz="quarter" idx="11"/>
          </p:nvPr>
        </p:nvSpPr>
        <p:spPr/>
        <p:txBody>
          <a:bodyPr/>
          <a:lstStyle/>
          <a:p>
            <a:fld id="{A7565C00-276B-487A-8C24-9B0130D7936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B0E5942-D2E0-4723-8F3D-4A69E1F7C86F}" type="datetimeFigureOut">
              <a:rPr lang="ru-RU" smtClean="0"/>
              <a:pPr/>
              <a:t>12.02.2004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7565C00-276B-487A-8C24-9B0130D7936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WordArt 4"/>
          <p:cNvSpPr>
            <a:spLocks noChangeArrowheads="1" noChangeShapeType="1" noTextEdit="1"/>
          </p:cNvSpPr>
          <p:nvPr/>
        </p:nvSpPr>
        <p:spPr bwMode="ltGray">
          <a:xfrm>
            <a:off x="2627313" y="188913"/>
            <a:ext cx="4305300" cy="523875"/>
          </a:xfrm>
          <a:prstGeom prst="rect">
            <a:avLst/>
          </a:prstGeom>
        </p:spPr>
        <p:txBody>
          <a:bodyPr wrap="none" fromWordArt="1">
            <a:prstTxWarp prst="textPlain">
              <a:avLst>
                <a:gd name="adj" fmla="val 50000"/>
              </a:avLst>
            </a:prstTxWarp>
          </a:bodyPr>
          <a:lstStyle/>
          <a:p>
            <a:pPr algn="ctr"/>
            <a:r>
              <a:rPr lang="en-US" sz="3600" kern="10">
                <a:ln w="3175">
                  <a:solidFill>
                    <a:srgbClr val="FFFF00"/>
                  </a:solidFill>
                  <a:round/>
                  <a:headEnd/>
                  <a:tailEnd/>
                </a:ln>
                <a:solidFill>
                  <a:srgbClr val="663300"/>
                </a:solidFill>
                <a:latin typeface="Arial"/>
                <a:cs typeface="Arial"/>
              </a:rPr>
              <a:t>BE THE BEST!</a:t>
            </a:r>
            <a:endParaRPr lang="ru-RU" sz="3600" kern="10">
              <a:ln w="3175">
                <a:solidFill>
                  <a:srgbClr val="FFFF00"/>
                </a:solidFill>
                <a:round/>
                <a:headEnd/>
                <a:tailEnd/>
              </a:ln>
              <a:solidFill>
                <a:srgbClr val="663300"/>
              </a:solidFill>
              <a:latin typeface="Arial"/>
              <a:cs typeface="Arial"/>
            </a:endParaRPr>
          </a:p>
        </p:txBody>
      </p:sp>
      <p:sp>
        <p:nvSpPr>
          <p:cNvPr id="146437" name="AutoShape 5">
            <a:hlinkClick r:id="" action="ppaction://noaction" highlightClick="1"/>
          </p:cNvPr>
          <p:cNvSpPr>
            <a:spLocks noChangeArrowheads="1"/>
          </p:cNvSpPr>
          <p:nvPr/>
        </p:nvSpPr>
        <p:spPr bwMode="ltGray">
          <a:xfrm>
            <a:off x="8459788" y="6165850"/>
            <a:ext cx="649287" cy="647700"/>
          </a:xfrm>
          <a:prstGeom prst="actionButtonReturn">
            <a:avLst/>
          </a:prstGeom>
          <a:solidFill>
            <a:schemeClr val="accent1"/>
          </a:solidFill>
          <a:ln w="9525">
            <a:noFill/>
            <a:miter lim="800000"/>
            <a:headEnd/>
            <a:tailEnd/>
          </a:ln>
          <a:effectLst/>
        </p:spPr>
        <p:txBody>
          <a:bodyPr wrap="none" anchor="ctr"/>
          <a:lstStyle/>
          <a:p>
            <a:endParaRPr lang="ru-RU"/>
          </a:p>
        </p:txBody>
      </p:sp>
      <p:pic>
        <p:nvPicPr>
          <p:cNvPr id="146438" name="Picture 6" descr="Book%20-%20Agatha%20Cristie"/>
          <p:cNvPicPr>
            <a:picLocks noChangeAspect="1" noChangeArrowheads="1"/>
          </p:cNvPicPr>
          <p:nvPr/>
        </p:nvPicPr>
        <p:blipFill>
          <a:blip r:embed="rId2"/>
          <a:srcRect/>
          <a:stretch>
            <a:fillRect/>
          </a:stretch>
        </p:blipFill>
        <p:spPr bwMode="auto">
          <a:xfrm>
            <a:off x="928662" y="857232"/>
            <a:ext cx="3638550" cy="5184775"/>
          </a:xfrm>
          <a:prstGeom prst="rect">
            <a:avLst/>
          </a:prstGeom>
          <a:solidFill>
            <a:srgbClr val="00CC99"/>
          </a:solidFill>
          <a:ln w="76200">
            <a:pattFill prst="pct60">
              <a:fgClr>
                <a:srgbClr val="00CC99"/>
              </a:fgClr>
              <a:bgClr>
                <a:srgbClr val="FFFFFF"/>
              </a:bgClr>
            </a:pattFill>
            <a:miter lim="800000"/>
            <a:headEnd/>
            <a:tailEnd/>
          </a:ln>
        </p:spPr>
      </p:pic>
      <p:sp>
        <p:nvSpPr>
          <p:cNvPr id="146439" name="Text Box 7"/>
          <p:cNvSpPr txBox="1">
            <a:spLocks noChangeArrowheads="1"/>
          </p:cNvSpPr>
          <p:nvPr/>
        </p:nvSpPr>
        <p:spPr bwMode="ltGray">
          <a:xfrm>
            <a:off x="4932363" y="4503738"/>
            <a:ext cx="3822700" cy="1433512"/>
          </a:xfrm>
          <a:prstGeom prst="rect">
            <a:avLst/>
          </a:prstGeom>
          <a:noFill/>
          <a:ln w="9525">
            <a:noFill/>
            <a:miter lim="800000"/>
            <a:headEnd/>
            <a:tailEnd/>
          </a:ln>
          <a:effectLst/>
        </p:spPr>
        <p:txBody>
          <a:bodyPr wrap="none">
            <a:spAutoFit/>
          </a:bodyPr>
          <a:lstStyle/>
          <a:p>
            <a:r>
              <a:rPr lang="ru-RU" sz="2800"/>
              <a:t>    </a:t>
            </a:r>
            <a:r>
              <a:rPr lang="en-US" sz="3200" b="1"/>
              <a:t>Agatha Christie</a:t>
            </a:r>
          </a:p>
          <a:p>
            <a:r>
              <a:rPr lang="en-US" sz="2800" b="1"/>
              <a:t>        (1891 – 1976) </a:t>
            </a:r>
          </a:p>
          <a:p>
            <a:r>
              <a:rPr lang="en-US" sz="2800"/>
              <a:t>wrote 75 detective stories</a:t>
            </a:r>
            <a:endParaRPr lang="ru-RU" sz="2800"/>
          </a:p>
        </p:txBody>
      </p:sp>
      <p:pic>
        <p:nvPicPr>
          <p:cNvPr id="146440" name="Picture 8" descr="ристи"/>
          <p:cNvPicPr>
            <a:picLocks noChangeAspect="1" noChangeArrowheads="1"/>
          </p:cNvPicPr>
          <p:nvPr/>
        </p:nvPicPr>
        <p:blipFill>
          <a:blip r:embed="rId3"/>
          <a:srcRect/>
          <a:stretch>
            <a:fillRect/>
          </a:stretch>
        </p:blipFill>
        <p:spPr bwMode="auto">
          <a:xfrm>
            <a:off x="5076825" y="981075"/>
            <a:ext cx="2878138" cy="3168650"/>
          </a:xfrm>
          <a:prstGeom prst="rect">
            <a:avLst/>
          </a:prstGeom>
          <a:solidFill>
            <a:srgbClr val="3CC2C2"/>
          </a:solidFill>
          <a:ln w="76200">
            <a:pattFill prst="pct70">
              <a:fgClr>
                <a:srgbClr val="3CC2C2"/>
              </a:fgClr>
              <a:bgClr>
                <a:srgbClr val="FFFFFF"/>
              </a:bgClr>
            </a:pattFill>
            <a:miter lim="800000"/>
            <a:headEnd/>
            <a:tailEnd/>
          </a:ln>
        </p:spPr>
      </p:pic>
      <p:pic>
        <p:nvPicPr>
          <p:cNvPr id="7" name="Picture 6" descr="Book%20-%20Agatha%20Cristie"/>
          <p:cNvPicPr>
            <a:picLocks noChangeAspect="1" noChangeArrowheads="1"/>
          </p:cNvPicPr>
          <p:nvPr/>
        </p:nvPicPr>
        <p:blipFill>
          <a:blip r:embed="rId2"/>
          <a:srcRect/>
          <a:stretch>
            <a:fillRect/>
          </a:stretch>
        </p:blipFill>
        <p:spPr bwMode="auto">
          <a:xfrm>
            <a:off x="928662" y="928670"/>
            <a:ext cx="3638550" cy="5184775"/>
          </a:xfrm>
          <a:prstGeom prst="rect">
            <a:avLst/>
          </a:prstGeom>
          <a:solidFill>
            <a:srgbClr val="00CC99"/>
          </a:solidFill>
          <a:ln w="76200">
            <a:pattFill prst="pct60">
              <a:fgClr>
                <a:srgbClr val="00CC99"/>
              </a:fgClr>
              <a:bgClr>
                <a:srgbClr val="FFFFFF"/>
              </a:bgClr>
            </a:pattFill>
            <a:miter lim="800000"/>
            <a:headEnd/>
            <a:tailEnd/>
          </a:ln>
        </p:spPr>
      </p:pic>
      <p:pic>
        <p:nvPicPr>
          <p:cNvPr id="8" name="Picture 6" descr="Book%20-%20Agatha%20Cristie"/>
          <p:cNvPicPr>
            <a:picLocks noChangeAspect="1" noChangeArrowheads="1"/>
          </p:cNvPicPr>
          <p:nvPr/>
        </p:nvPicPr>
        <p:blipFill>
          <a:blip r:embed="rId2"/>
          <a:srcRect/>
          <a:stretch>
            <a:fillRect/>
          </a:stretch>
        </p:blipFill>
        <p:spPr bwMode="auto">
          <a:xfrm>
            <a:off x="928663" y="711508"/>
            <a:ext cx="3897900" cy="5554337"/>
          </a:xfrm>
          <a:prstGeom prst="rect">
            <a:avLst/>
          </a:prstGeom>
          <a:solidFill>
            <a:srgbClr val="00CC99"/>
          </a:solidFill>
          <a:ln w="76200">
            <a:pattFill prst="pct60">
              <a:fgClr>
                <a:srgbClr val="00CC99"/>
              </a:fgClr>
              <a:bgClr>
                <a:srgbClr val="FFFFFF"/>
              </a:bgClr>
            </a:patt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p:cTn id="7" dur="2000" fill="hold"/>
                                        <p:tgtEl>
                                          <p:spTgt spid="146440"/>
                                        </p:tgtEl>
                                        <p:attrNameLst>
                                          <p:attrName>ppt_x</p:attrName>
                                        </p:attrNameLst>
                                      </p:cBhvr>
                                      <p:tavLst>
                                        <p:tav tm="0">
                                          <p:val>
                                            <p:strVal val="#ppt_x-.2"/>
                                          </p:val>
                                        </p:tav>
                                        <p:tav tm="100000">
                                          <p:val>
                                            <p:strVal val="#ppt_x"/>
                                          </p:val>
                                        </p:tav>
                                      </p:tavLst>
                                    </p:anim>
                                    <p:anim calcmode="lin" valueType="num">
                                      <p:cBhvr>
                                        <p:cTn id="8" dur="2000" fill="hold"/>
                                        <p:tgtEl>
                                          <p:spTgt spid="14644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6440"/>
                                        </p:tgtEl>
                                      </p:cBhvr>
                                    </p:animEffect>
                                  </p:childTnLst>
                                </p:cTn>
                              </p:par>
                              <p:par>
                                <p:cTn id="10" presetID="29" presetClass="entr" presetSubtype="0" fill="hold" nodeType="withEffect">
                                  <p:stCondLst>
                                    <p:cond delay="0"/>
                                  </p:stCondLst>
                                  <p:childTnLst>
                                    <p:set>
                                      <p:cBhvr>
                                        <p:cTn id="11" dur="1" fill="hold">
                                          <p:stCondLst>
                                            <p:cond delay="0"/>
                                          </p:stCondLst>
                                        </p:cTn>
                                        <p:tgtEl>
                                          <p:spTgt spid="146438"/>
                                        </p:tgtEl>
                                        <p:attrNameLst>
                                          <p:attrName>style.visibility</p:attrName>
                                        </p:attrNameLst>
                                      </p:cBhvr>
                                      <p:to>
                                        <p:strVal val="visible"/>
                                      </p:to>
                                    </p:set>
                                    <p:anim calcmode="lin" valueType="num">
                                      <p:cBhvr>
                                        <p:cTn id="12" dur="2000" fill="hold"/>
                                        <p:tgtEl>
                                          <p:spTgt spid="146438"/>
                                        </p:tgtEl>
                                        <p:attrNameLst>
                                          <p:attrName>ppt_x</p:attrName>
                                        </p:attrNameLst>
                                      </p:cBhvr>
                                      <p:tavLst>
                                        <p:tav tm="0">
                                          <p:val>
                                            <p:strVal val="#ppt_x-.2"/>
                                          </p:val>
                                        </p:tav>
                                        <p:tav tm="100000">
                                          <p:val>
                                            <p:strVal val="#ppt_x"/>
                                          </p:val>
                                        </p:tav>
                                      </p:tavLst>
                                    </p:anim>
                                    <p:anim calcmode="lin" valueType="num">
                                      <p:cBhvr>
                                        <p:cTn id="13" dur="2000" fill="hold"/>
                                        <p:tgtEl>
                                          <p:spTgt spid="146438"/>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46438"/>
                                        </p:tgtEl>
                                      </p:cBhvr>
                                    </p:animEffect>
                                  </p:childTnLst>
                                </p:cTn>
                              </p:par>
                              <p:par>
                                <p:cTn id="15" presetID="2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ppt_x</p:attrName>
                                        </p:attrNameLst>
                                      </p:cBhvr>
                                      <p:tavLst>
                                        <p:tav tm="0">
                                          <p:val>
                                            <p:strVal val="#ppt_x-.2"/>
                                          </p:val>
                                        </p:tav>
                                        <p:tav tm="100000">
                                          <p:val>
                                            <p:strVal val="#ppt_x"/>
                                          </p:val>
                                        </p:tav>
                                      </p:tavLst>
                                    </p:anim>
                                    <p:anim calcmode="lin" valueType="num">
                                      <p:cBhvr>
                                        <p:cTn id="1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2000"/>
                                        <p:tgtEl>
                                          <p:spTgt spid="7"/>
                                        </p:tgtEl>
                                      </p:cBhvr>
                                    </p:animEffect>
                                  </p:childTnLst>
                                </p:cTn>
                              </p:par>
                              <p:par>
                                <p:cTn id="20" presetID="2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ppt_x</p:attrName>
                                        </p:attrNameLst>
                                      </p:cBhvr>
                                      <p:tavLst>
                                        <p:tav tm="0">
                                          <p:val>
                                            <p:strVal val="#ppt_x-.2"/>
                                          </p:val>
                                        </p:tav>
                                        <p:tav tm="100000">
                                          <p:val>
                                            <p:strVal val="#ppt_x"/>
                                          </p:val>
                                        </p:tav>
                                      </p:tavLst>
                                    </p:anim>
                                    <p:anim calcmode="lin" valueType="num">
                                      <p:cBhvr>
                                        <p:cTn id="23"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9124" y="0"/>
            <a:ext cx="4572032" cy="6858000"/>
          </a:xfrm>
        </p:spPr>
        <p:txBody>
          <a:bodyPr>
            <a:normAutofit lnSpcReduction="10000"/>
          </a:bodyPr>
          <a:lstStyle/>
          <a:p>
            <a:r>
              <a:rPr lang="en-US" sz="3200" dirty="0" smtClean="0"/>
              <a:t>Agatha Christie was the</a:t>
            </a:r>
          </a:p>
          <a:p>
            <a:r>
              <a:rPr lang="en-US" sz="3200" dirty="0" smtClean="0"/>
              <a:t>“Queen of Crime</a:t>
            </a:r>
            <a:r>
              <a:rPr lang="en-US" sz="2400" dirty="0" smtClean="0"/>
              <a:t>”</a:t>
            </a:r>
          </a:p>
          <a:p>
            <a:pPr algn="ctr"/>
            <a:r>
              <a:rPr lang="en-US" sz="2400" dirty="0" smtClean="0"/>
              <a:t>She was born in the family home </a:t>
            </a:r>
          </a:p>
          <a:p>
            <a:pPr algn="l"/>
            <a:r>
              <a:rPr lang="en-US" sz="2400" dirty="0" err="1" smtClean="0"/>
              <a:t>Ashfield</a:t>
            </a:r>
            <a:r>
              <a:rPr lang="en-US" sz="2400" dirty="0" smtClean="0"/>
              <a:t> in </a:t>
            </a:r>
            <a:r>
              <a:rPr lang="en-US" sz="2400" dirty="0" err="1" smtClean="0"/>
              <a:t>Torquay</a:t>
            </a:r>
            <a:r>
              <a:rPr lang="en-US" sz="2400" dirty="0" smtClean="0"/>
              <a:t>, England on</a:t>
            </a:r>
          </a:p>
          <a:p>
            <a:pPr algn="l"/>
            <a:r>
              <a:rPr lang="en-US" sz="2400" dirty="0" smtClean="0"/>
              <a:t>15 September 1890. Agatha Mary Clarissa Miller was the youngest of three children. Her father died when Agatha was ten years old. The shy and sensitive Agatha, who was very closed to her mother, had an older sister, Margaret (1879-1950) and brother Louis (1880-1929). </a:t>
            </a:r>
          </a:p>
          <a:p>
            <a:pPr algn="l"/>
            <a:r>
              <a:rPr lang="en-US" sz="2400" dirty="0" smtClean="0"/>
              <a:t>       </a:t>
            </a:r>
            <a:endParaRPr lang="ru-RU" sz="2400" dirty="0"/>
          </a:p>
        </p:txBody>
      </p:sp>
      <p:sp>
        <p:nvSpPr>
          <p:cNvPr id="2" name="Заголовок 1"/>
          <p:cNvSpPr>
            <a:spLocks noGrp="1"/>
          </p:cNvSpPr>
          <p:nvPr>
            <p:ph type="ctrTitle"/>
          </p:nvPr>
        </p:nvSpPr>
        <p:spPr/>
        <p:txBody>
          <a:bodyPr/>
          <a:lstStyle/>
          <a:p>
            <a:endParaRPr lang="ru-RU" dirty="0"/>
          </a:p>
        </p:txBody>
      </p:sp>
      <p:pic>
        <p:nvPicPr>
          <p:cNvPr id="1026" name="Picture 2" descr="F:\f460d686cb.jpg"/>
          <p:cNvPicPr>
            <a:picLocks noChangeAspect="1" noChangeArrowheads="1"/>
          </p:cNvPicPr>
          <p:nvPr/>
        </p:nvPicPr>
        <p:blipFill>
          <a:blip r:embed="rId2"/>
          <a:srcRect/>
          <a:stretch>
            <a:fillRect/>
          </a:stretch>
        </p:blipFill>
        <p:spPr bwMode="auto">
          <a:xfrm>
            <a:off x="0" y="0"/>
            <a:ext cx="4357686" cy="40719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0"/>
            <a:ext cx="4429156" cy="6455736"/>
          </a:xfrm>
        </p:spPr>
        <p:txBody>
          <a:bodyPr>
            <a:normAutofit/>
          </a:bodyPr>
          <a:lstStyle/>
          <a:p>
            <a:r>
              <a:rPr lang="en-US" sz="2800" dirty="0" smtClean="0"/>
              <a:t>While Agatha received no formal education, her mother and then governesses taught her at home to read before she entered finishing school in Paris, France in 1906. Having long been encouraged by her mother to write, Agatha continued to write there while also studying music (which became a life-long love),singing, and piano</a:t>
            </a:r>
            <a:r>
              <a:rPr lang="en-US" sz="2400" dirty="0" smtClean="0"/>
              <a:t>.</a:t>
            </a:r>
            <a:endParaRPr lang="ru-RU" sz="2400" dirty="0" smtClean="0"/>
          </a:p>
        </p:txBody>
      </p:sp>
      <p:sp>
        <p:nvSpPr>
          <p:cNvPr id="5" name="Заголовок 4"/>
          <p:cNvSpPr>
            <a:spLocks noGrp="1"/>
          </p:cNvSpPr>
          <p:nvPr>
            <p:ph type="title"/>
          </p:nvPr>
        </p:nvSpPr>
        <p:spPr/>
        <p:txBody>
          <a:bodyPr/>
          <a:lstStyle/>
          <a:p>
            <a:endParaRPr lang="ru-RU" dirty="0"/>
          </a:p>
        </p:txBody>
      </p:sp>
      <p:pic>
        <p:nvPicPr>
          <p:cNvPr id="3074" name="Picture 2" descr="F:\238_754-agatha christie 02.jpg"/>
          <p:cNvPicPr>
            <a:picLocks noChangeAspect="1" noChangeArrowheads="1"/>
          </p:cNvPicPr>
          <p:nvPr/>
        </p:nvPicPr>
        <p:blipFill>
          <a:blip r:embed="rId2"/>
          <a:srcRect/>
          <a:stretch>
            <a:fillRect/>
          </a:stretch>
        </p:blipFill>
        <p:spPr bwMode="auto">
          <a:xfrm>
            <a:off x="1" y="214290"/>
            <a:ext cx="3500430" cy="46434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0"/>
            <a:ext cx="3929090" cy="6096000"/>
          </a:xfrm>
        </p:spPr>
        <p:txBody>
          <a:bodyPr>
            <a:normAutofit fontScale="92500" lnSpcReduction="20000"/>
          </a:bodyPr>
          <a:lstStyle/>
          <a:p>
            <a:r>
              <a:rPr lang="en-US" dirty="0" smtClean="0"/>
              <a:t>On 24 December 1924 Agatha married Royal Flying Corps pilot  Archie Christie. During WW I she worked as a nurse, tending to the ill and injured, many who were displaced Belgians. Their bewilderment and personal sorrows affected her deeply.</a:t>
            </a:r>
          </a:p>
          <a:p>
            <a:r>
              <a:rPr lang="en-US" dirty="0" smtClean="0"/>
              <a:t>In 1928, Archie divorced Agatha. She then set off on her first of many trips to the Middle East. During her second trip she met her future husband, archaeologist Sir Max Edgar Lucien </a:t>
            </a:r>
            <a:r>
              <a:rPr lang="en-US" dirty="0" err="1" smtClean="0"/>
              <a:t>Mallowan</a:t>
            </a:r>
            <a:r>
              <a:rPr lang="en-US" dirty="0" smtClean="0"/>
              <a:t>.</a:t>
            </a:r>
            <a:endParaRPr lang="ru-RU" dirty="0"/>
          </a:p>
        </p:txBody>
      </p:sp>
      <p:sp>
        <p:nvSpPr>
          <p:cNvPr id="2" name="Заголовок 1"/>
          <p:cNvSpPr>
            <a:spLocks noGrp="1"/>
          </p:cNvSpPr>
          <p:nvPr>
            <p:ph type="title"/>
          </p:nvPr>
        </p:nvSpPr>
        <p:spPr>
          <a:xfrm>
            <a:off x="914400" y="0"/>
            <a:ext cx="8229600" cy="45719"/>
          </a:xfrm>
        </p:spPr>
        <p:txBody>
          <a:bodyPr>
            <a:normAutofit fontScale="90000"/>
          </a:bodyPr>
          <a:lstStyle/>
          <a:p>
            <a:r>
              <a:rPr smtClean="0"/>
              <a:t>                                                  </a:t>
            </a:r>
            <a:br>
              <a:rPr smtClean="0"/>
            </a:br>
            <a:endParaRPr lang="ru-RU" dirty="0"/>
          </a:p>
        </p:txBody>
      </p:sp>
      <p:pic>
        <p:nvPicPr>
          <p:cNvPr id="4" name="Picture 2" descr="F:\agatha_christie_b.jpg"/>
          <p:cNvPicPr>
            <a:picLocks noChangeAspect="1" noChangeArrowheads="1"/>
          </p:cNvPicPr>
          <p:nvPr/>
        </p:nvPicPr>
        <p:blipFill>
          <a:blip r:embed="rId2"/>
          <a:srcRect/>
          <a:stretch>
            <a:fillRect/>
          </a:stretch>
        </p:blipFill>
        <p:spPr bwMode="auto">
          <a:xfrm>
            <a:off x="214282" y="571480"/>
            <a:ext cx="4724449" cy="55007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43438" y="0"/>
            <a:ext cx="4500562" cy="6858000"/>
          </a:xfrm>
        </p:spPr>
        <p:txBody>
          <a:bodyPr/>
          <a:lstStyle/>
          <a:p>
            <a:r>
              <a:rPr lang="en-US" dirty="0" smtClean="0"/>
              <a:t>Agatha Christie  created many fictional detectives, the most famous of which were </a:t>
            </a:r>
            <a:r>
              <a:rPr lang="en-US" dirty="0" err="1" smtClean="0"/>
              <a:t>Hercule</a:t>
            </a:r>
            <a:r>
              <a:rPr lang="en-US" dirty="0" smtClean="0"/>
              <a:t> </a:t>
            </a:r>
            <a:r>
              <a:rPr lang="en-US" dirty="0" err="1" smtClean="0"/>
              <a:t>Poirot</a:t>
            </a:r>
            <a:r>
              <a:rPr lang="en-US" dirty="0" smtClean="0"/>
              <a:t> and Miss </a:t>
            </a:r>
            <a:r>
              <a:rPr lang="en-US" dirty="0" err="1" smtClean="0"/>
              <a:t>Marple</a:t>
            </a:r>
            <a:r>
              <a:rPr lang="en-US" dirty="0" smtClean="0"/>
              <a:t>. </a:t>
            </a:r>
            <a:r>
              <a:rPr lang="en-US" dirty="0" err="1" smtClean="0"/>
              <a:t>Hercule</a:t>
            </a:r>
            <a:r>
              <a:rPr lang="en-US" dirty="0" smtClean="0"/>
              <a:t> </a:t>
            </a:r>
            <a:r>
              <a:rPr lang="en-US" dirty="0" err="1" smtClean="0"/>
              <a:t>Poirot</a:t>
            </a:r>
            <a:r>
              <a:rPr lang="en-US" dirty="0" smtClean="0"/>
              <a:t> appeared in over 30 novels and 50 short stories. He was a Belgian detective, famous for his neat appearance, his obsession with order and his use of psychology in his investigations of crimes.</a:t>
            </a:r>
            <a:endParaRPr lang="ru-RU" dirty="0"/>
          </a:p>
        </p:txBody>
      </p:sp>
      <p:sp>
        <p:nvSpPr>
          <p:cNvPr id="3" name="Заголовок 2"/>
          <p:cNvSpPr>
            <a:spLocks noGrp="1"/>
          </p:cNvSpPr>
          <p:nvPr>
            <p:ph type="title"/>
          </p:nvPr>
        </p:nvSpPr>
        <p:spPr>
          <a:xfrm flipV="1">
            <a:off x="457200" y="0"/>
            <a:ext cx="7829576" cy="152400"/>
          </a:xfrm>
        </p:spPr>
        <p:txBody>
          <a:bodyPr>
            <a:normAutofit fontScale="90000"/>
          </a:bodyPr>
          <a:lstStyle/>
          <a:p>
            <a:r>
              <a:rPr smtClean="0"/>
              <a:t>                                       </a:t>
            </a:r>
            <a:endParaRPr lang="ru-RU" dirty="0"/>
          </a:p>
        </p:txBody>
      </p:sp>
      <p:pic>
        <p:nvPicPr>
          <p:cNvPr id="3074" name="Picture 2" descr="F:\79c36bb35a230f2dccc0d474af5304b6_full.jpg"/>
          <p:cNvPicPr>
            <a:picLocks noChangeAspect="1" noChangeArrowheads="1"/>
          </p:cNvPicPr>
          <p:nvPr/>
        </p:nvPicPr>
        <p:blipFill>
          <a:blip r:embed="rId2"/>
          <a:srcRect/>
          <a:stretch>
            <a:fillRect/>
          </a:stretch>
        </p:blipFill>
        <p:spPr bwMode="auto">
          <a:xfrm>
            <a:off x="500034" y="428604"/>
            <a:ext cx="4071965" cy="61436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0562" y="142852"/>
            <a:ext cx="4186238" cy="5953148"/>
          </a:xfrm>
        </p:spPr>
        <p:txBody>
          <a:bodyPr/>
          <a:lstStyle/>
          <a:p>
            <a:r>
              <a:rPr lang="en-US" dirty="0" smtClean="0"/>
              <a:t>Miss </a:t>
            </a:r>
            <a:r>
              <a:rPr lang="en-US" dirty="0" err="1" smtClean="0"/>
              <a:t>Marple</a:t>
            </a:r>
            <a:r>
              <a:rPr lang="en-US" dirty="0" smtClean="0"/>
              <a:t> was nothing like a typical detective. At first glance she was an ordinary old lady who loved knitting and gossip but she could solve the hardest of mysteries and sent many criminals behind bars! She appeared first in the novel “Murder at the Vicarage” in 1930.</a:t>
            </a:r>
          </a:p>
          <a:p>
            <a:endParaRPr lang="ru-RU" dirty="0"/>
          </a:p>
        </p:txBody>
      </p:sp>
      <p:sp>
        <p:nvSpPr>
          <p:cNvPr id="3" name="Заголовок 2"/>
          <p:cNvSpPr>
            <a:spLocks noGrp="1"/>
          </p:cNvSpPr>
          <p:nvPr>
            <p:ph type="title"/>
          </p:nvPr>
        </p:nvSpPr>
        <p:spPr>
          <a:xfrm>
            <a:off x="457200" y="152400"/>
            <a:ext cx="114272" cy="1219200"/>
          </a:xfrm>
        </p:spPr>
        <p:txBody>
          <a:bodyPr/>
          <a:lstStyle/>
          <a:p>
            <a:endParaRPr lang="ru-RU" dirty="0"/>
          </a:p>
        </p:txBody>
      </p:sp>
      <p:pic>
        <p:nvPicPr>
          <p:cNvPr id="1026" name="Picture 2" descr="F:\s01e02.poster.jpg"/>
          <p:cNvPicPr>
            <a:picLocks noChangeAspect="1" noChangeArrowheads="1"/>
          </p:cNvPicPr>
          <p:nvPr/>
        </p:nvPicPr>
        <p:blipFill>
          <a:blip r:embed="rId2"/>
          <a:srcRect/>
          <a:stretch>
            <a:fillRect/>
          </a:stretch>
        </p:blipFill>
        <p:spPr bwMode="auto">
          <a:xfrm>
            <a:off x="642910" y="357166"/>
            <a:ext cx="3714750" cy="5238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714876" y="214290"/>
            <a:ext cx="3971924" cy="5881710"/>
          </a:xfrm>
        </p:spPr>
        <p:txBody>
          <a:bodyPr>
            <a:normAutofit fontScale="92500" lnSpcReduction="20000"/>
          </a:bodyPr>
          <a:lstStyle/>
          <a:p>
            <a:r>
              <a:rPr lang="en-US" sz="4400" dirty="0" smtClean="0"/>
              <a:t>Novels, which  were not detective, were written by Agatha Christie under the pseudonym Mary </a:t>
            </a:r>
            <a:r>
              <a:rPr lang="en-US" sz="4400" dirty="0" err="1" smtClean="0"/>
              <a:t>Westmacott</a:t>
            </a:r>
            <a:r>
              <a:rPr lang="en-US" sz="4400" dirty="0" smtClean="0"/>
              <a:t>. There were 10 of them</a:t>
            </a:r>
            <a:r>
              <a:rPr lang="en-US" dirty="0" smtClean="0"/>
              <a:t>.</a:t>
            </a:r>
            <a:endParaRPr lang="ru-RU" dirty="0"/>
          </a:p>
        </p:txBody>
      </p:sp>
      <p:sp>
        <p:nvSpPr>
          <p:cNvPr id="3" name="Заголовок 2"/>
          <p:cNvSpPr>
            <a:spLocks noGrp="1"/>
          </p:cNvSpPr>
          <p:nvPr>
            <p:ph type="title"/>
          </p:nvPr>
        </p:nvSpPr>
        <p:spPr>
          <a:xfrm>
            <a:off x="5072066" y="0"/>
            <a:ext cx="3614734" cy="142876"/>
          </a:xfrm>
        </p:spPr>
        <p:txBody>
          <a:bodyPr>
            <a:normAutofit fontScale="90000"/>
          </a:bodyPr>
          <a:lstStyle/>
          <a:p>
            <a:r>
              <a:rPr smtClean="0"/>
              <a:t>                                     </a:t>
            </a:r>
            <a:endParaRPr lang="ru-RU" sz="2400" dirty="0"/>
          </a:p>
        </p:txBody>
      </p:sp>
      <p:pic>
        <p:nvPicPr>
          <p:cNvPr id="1026" name="Picture 2" descr="F:\885.jpg"/>
          <p:cNvPicPr>
            <a:picLocks noChangeAspect="1" noChangeArrowheads="1"/>
          </p:cNvPicPr>
          <p:nvPr/>
        </p:nvPicPr>
        <p:blipFill>
          <a:blip r:embed="rId2"/>
          <a:srcRect/>
          <a:stretch>
            <a:fillRect/>
          </a:stretch>
        </p:blipFill>
        <p:spPr bwMode="auto">
          <a:xfrm>
            <a:off x="428596" y="357166"/>
            <a:ext cx="4143404" cy="61579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2050" name="Picture 2" descr="F:\890a21c3f942.jpg"/>
          <p:cNvPicPr>
            <a:picLocks noGrp="1" noChangeAspect="1" noChangeArrowheads="1"/>
          </p:cNvPicPr>
          <p:nvPr>
            <p:ph idx="1"/>
          </p:nvPr>
        </p:nvPicPr>
        <p:blipFill>
          <a:blip r:embed="rId2"/>
          <a:srcRect/>
          <a:stretch>
            <a:fillRect/>
          </a:stretch>
        </p:blipFill>
        <p:spPr bwMode="auto">
          <a:xfrm>
            <a:off x="214282" y="214290"/>
            <a:ext cx="2643206" cy="3429024"/>
          </a:xfrm>
          <a:prstGeom prst="rect">
            <a:avLst/>
          </a:prstGeom>
          <a:noFill/>
        </p:spPr>
      </p:pic>
      <p:pic>
        <p:nvPicPr>
          <p:cNvPr id="2051" name="Picture 3" descr="F:\1102388b.jpg"/>
          <p:cNvPicPr>
            <a:picLocks noChangeAspect="1" noChangeArrowheads="1"/>
          </p:cNvPicPr>
          <p:nvPr/>
        </p:nvPicPr>
        <p:blipFill>
          <a:blip r:embed="rId3"/>
          <a:srcRect/>
          <a:stretch>
            <a:fillRect/>
          </a:stretch>
        </p:blipFill>
        <p:spPr bwMode="auto">
          <a:xfrm>
            <a:off x="2928926" y="214290"/>
            <a:ext cx="2857520" cy="2571768"/>
          </a:xfrm>
          <a:prstGeom prst="rect">
            <a:avLst/>
          </a:prstGeom>
          <a:noFill/>
        </p:spPr>
      </p:pic>
      <p:pic>
        <p:nvPicPr>
          <p:cNvPr id="2052" name="Picture 4" descr="F:\704627436.jpg"/>
          <p:cNvPicPr>
            <a:picLocks noChangeAspect="1" noChangeArrowheads="1"/>
          </p:cNvPicPr>
          <p:nvPr/>
        </p:nvPicPr>
        <p:blipFill>
          <a:blip r:embed="rId4"/>
          <a:srcRect/>
          <a:stretch>
            <a:fillRect/>
          </a:stretch>
        </p:blipFill>
        <p:spPr bwMode="auto">
          <a:xfrm>
            <a:off x="5857884" y="285728"/>
            <a:ext cx="2800350" cy="4357718"/>
          </a:xfrm>
          <a:prstGeom prst="rect">
            <a:avLst/>
          </a:prstGeom>
          <a:noFill/>
        </p:spPr>
      </p:pic>
      <p:pic>
        <p:nvPicPr>
          <p:cNvPr id="2053" name="Picture 5" descr="F:\1000236720.jpg"/>
          <p:cNvPicPr>
            <a:picLocks noChangeAspect="1" noChangeArrowheads="1"/>
          </p:cNvPicPr>
          <p:nvPr/>
        </p:nvPicPr>
        <p:blipFill>
          <a:blip r:embed="rId5"/>
          <a:srcRect/>
          <a:stretch>
            <a:fillRect/>
          </a:stretch>
        </p:blipFill>
        <p:spPr bwMode="auto">
          <a:xfrm>
            <a:off x="3357554" y="3143248"/>
            <a:ext cx="2540000" cy="3446472"/>
          </a:xfrm>
          <a:prstGeom prst="rect">
            <a:avLst/>
          </a:prstGeom>
          <a:noFill/>
        </p:spPr>
      </p:pic>
      <p:pic>
        <p:nvPicPr>
          <p:cNvPr id="2054" name="Picture 6" descr="F:\1209648276_cover.jpg"/>
          <p:cNvPicPr>
            <a:picLocks noChangeAspect="1" noChangeArrowheads="1"/>
          </p:cNvPicPr>
          <p:nvPr/>
        </p:nvPicPr>
        <p:blipFill>
          <a:blip r:embed="rId6"/>
          <a:srcRect/>
          <a:stretch>
            <a:fillRect/>
          </a:stretch>
        </p:blipFill>
        <p:spPr bwMode="auto">
          <a:xfrm>
            <a:off x="0" y="3714752"/>
            <a:ext cx="3214678" cy="285752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277</TotalTime>
  <Words>376</Words>
  <Application>Microsoft Office PowerPoint</Application>
  <PresentationFormat>Экран (4:3)</PresentationFormat>
  <Paragraphs>19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Слайд 1</vt:lpstr>
      <vt:lpstr>Слайд 2</vt:lpstr>
      <vt:lpstr>Слайд 3</vt:lpstr>
      <vt:lpstr>                                                   </vt:lpstr>
      <vt:lpstr>                                       </vt:lpstr>
      <vt:lpstr>Слайд 6</vt:lpstr>
      <vt:lpstr>                                     </vt:lpstr>
      <vt:lpstr>Слайд 8</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28</cp:revision>
  <dcterms:created xsi:type="dcterms:W3CDTF">2004-02-11T21:05:42Z</dcterms:created>
  <dcterms:modified xsi:type="dcterms:W3CDTF">2004-02-11T21:20:19Z</dcterms:modified>
</cp:coreProperties>
</file>