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FB2D1633-6327-40BE-9B52-729B3B632F9D}" type="datetimeFigureOut">
              <a:rPr lang="ru-RU" smtClean="0"/>
              <a:t>12.02.2004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A6D630E5-0361-4B0F-988D-3F8ED0FAC147}"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B2D1633-6327-40BE-9B52-729B3B632F9D}" type="datetimeFigureOut">
              <a:rPr lang="ru-RU" smtClean="0"/>
              <a:t>12.02.2004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D630E5-0361-4B0F-988D-3F8ED0FAC147}"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B2D1633-6327-40BE-9B52-729B3B632F9D}" type="datetimeFigureOut">
              <a:rPr lang="ru-RU" smtClean="0"/>
              <a:t>12.02.2004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D630E5-0361-4B0F-988D-3F8ED0FAC147}"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B2D1633-6327-40BE-9B52-729B3B632F9D}" type="datetimeFigureOut">
              <a:rPr lang="ru-RU" smtClean="0"/>
              <a:t>12.02.2004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6D630E5-0361-4B0F-988D-3F8ED0FAC147}"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FB2D1633-6327-40BE-9B52-729B3B632F9D}" type="datetimeFigureOut">
              <a:rPr lang="ru-RU" smtClean="0"/>
              <a:t>12.02.2004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A6D630E5-0361-4B0F-988D-3F8ED0FAC147}"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B2D1633-6327-40BE-9B52-729B3B632F9D}" type="datetimeFigureOut">
              <a:rPr lang="ru-RU" smtClean="0"/>
              <a:t>12.02.2004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D630E5-0361-4B0F-988D-3F8ED0FAC147}"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FB2D1633-6327-40BE-9B52-729B3B632F9D}" type="datetimeFigureOut">
              <a:rPr lang="ru-RU" smtClean="0"/>
              <a:t>12.02.2004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6D630E5-0361-4B0F-988D-3F8ED0FAC147}"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FB2D1633-6327-40BE-9B52-729B3B632F9D}" type="datetimeFigureOut">
              <a:rPr lang="ru-RU" smtClean="0"/>
              <a:t>12.02.2004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6D630E5-0361-4B0F-988D-3F8ED0FAC147}"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B2D1633-6327-40BE-9B52-729B3B632F9D}" type="datetimeFigureOut">
              <a:rPr lang="ru-RU" smtClean="0"/>
              <a:t>12.02.2004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6D630E5-0361-4B0F-988D-3F8ED0FAC14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FB2D1633-6327-40BE-9B52-729B3B632F9D}" type="datetimeFigureOut">
              <a:rPr lang="ru-RU" smtClean="0"/>
              <a:t>12.02.2004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D630E5-0361-4B0F-988D-3F8ED0FAC147}"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FB2D1633-6327-40BE-9B52-729B3B632F9D}" type="datetimeFigureOut">
              <a:rPr lang="ru-RU" smtClean="0"/>
              <a:t>12.02.2004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6D630E5-0361-4B0F-988D-3F8ED0FAC147}"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B2D1633-6327-40BE-9B52-729B3B632F9D}" type="datetimeFigureOut">
              <a:rPr lang="ru-RU" smtClean="0"/>
              <a:t>12.02.2004</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6D630E5-0361-4B0F-988D-3F8ED0FAC147}"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5" name="Rectangle 3"/>
          <p:cNvSpPr>
            <a:spLocks noGrp="1" noChangeArrowheads="1"/>
          </p:cNvSpPr>
          <p:nvPr>
            <p:ph idx="1"/>
          </p:nvPr>
        </p:nvSpPr>
        <p:spPr>
          <a:xfrm>
            <a:off x="457200" y="3857628"/>
            <a:ext cx="8229600" cy="3000372"/>
          </a:xfrm>
        </p:spPr>
        <p:txBody>
          <a:bodyPr>
            <a:noAutofit/>
          </a:bodyPr>
          <a:lstStyle/>
          <a:p>
            <a:pPr>
              <a:lnSpc>
                <a:spcPct val="80000"/>
              </a:lnSpc>
              <a:spcBef>
                <a:spcPct val="0"/>
              </a:spcBef>
              <a:buClrTx/>
              <a:buSzTx/>
              <a:buFontTx/>
              <a:buNone/>
            </a:pPr>
            <a:r>
              <a:rPr lang="en-US" sz="2000" dirty="0">
                <a:solidFill>
                  <a:srgbClr val="FFFF00"/>
                </a:solidFill>
                <a:effectLst/>
              </a:rPr>
              <a:t>          </a:t>
            </a:r>
            <a:r>
              <a:rPr lang="en-US" sz="1800" dirty="0">
                <a:solidFill>
                  <a:srgbClr val="FFFF00"/>
                </a:solidFill>
                <a:effectLst/>
              </a:rPr>
              <a:t>The invention of paper played a very important part in the development of books. In the 11</a:t>
            </a:r>
            <a:r>
              <a:rPr lang="en-US" sz="1800" baseline="30000" dirty="0">
                <a:solidFill>
                  <a:srgbClr val="FFFF00"/>
                </a:solidFill>
                <a:effectLst/>
              </a:rPr>
              <a:t>th</a:t>
            </a:r>
            <a:r>
              <a:rPr lang="en-US" sz="1800" dirty="0">
                <a:solidFill>
                  <a:srgbClr val="FFFF00"/>
                </a:solidFill>
                <a:effectLst/>
              </a:rPr>
              <a:t> century the art of papermaking reached Europe but no trace of printing was found in Europe until 1423. It is known that Johann Gutenberg secretly tried out ways of printing in Strasbourg, Germany, in 1440. </a:t>
            </a:r>
          </a:p>
          <a:p>
            <a:pPr>
              <a:lnSpc>
                <a:spcPct val="80000"/>
              </a:lnSpc>
              <a:spcBef>
                <a:spcPct val="0"/>
              </a:spcBef>
              <a:buClrTx/>
              <a:buSzTx/>
              <a:buFontTx/>
              <a:buNone/>
            </a:pPr>
            <a:r>
              <a:rPr lang="en-US" sz="1800" dirty="0">
                <a:solidFill>
                  <a:srgbClr val="FFFF00"/>
                </a:solidFill>
                <a:effectLst/>
              </a:rPr>
              <a:t>           The knowledge of the methods of printing spread so quickly over the Continent of Europe that by the year 1487 nearly every country had started printing books. The first person to print books in the English language was William Caxton, in Russia – Ivan </a:t>
            </a:r>
            <a:r>
              <a:rPr lang="en-US" sz="1800" dirty="0" err="1">
                <a:solidFill>
                  <a:srgbClr val="FFFF00"/>
                </a:solidFill>
                <a:effectLst/>
              </a:rPr>
              <a:t>Fedorov</a:t>
            </a:r>
            <a:r>
              <a:rPr lang="en-US" sz="1800" dirty="0">
                <a:solidFill>
                  <a:srgbClr val="FFFF00"/>
                </a:solidFill>
                <a:effectLst/>
              </a:rPr>
              <a:t>.</a:t>
            </a:r>
          </a:p>
          <a:p>
            <a:pPr>
              <a:lnSpc>
                <a:spcPct val="80000"/>
              </a:lnSpc>
              <a:spcBef>
                <a:spcPct val="0"/>
              </a:spcBef>
              <a:buClrTx/>
              <a:buSzTx/>
              <a:buFontTx/>
              <a:buNone/>
            </a:pPr>
            <a:r>
              <a:rPr lang="en-US" sz="1800" dirty="0">
                <a:solidFill>
                  <a:srgbClr val="FFFF00"/>
                </a:solidFill>
                <a:effectLst/>
              </a:rPr>
              <a:t>           The first book printed in the Russian language appeared in Moscow on the first of March, 1564. Up to that time there were only handwritten books in Russia.</a:t>
            </a:r>
          </a:p>
          <a:p>
            <a:pPr>
              <a:lnSpc>
                <a:spcPct val="80000"/>
              </a:lnSpc>
              <a:spcBef>
                <a:spcPct val="0"/>
              </a:spcBef>
              <a:buClrTx/>
              <a:buSzTx/>
              <a:buFontTx/>
              <a:buNone/>
            </a:pPr>
            <a:endParaRPr lang="ru-RU" sz="2000" dirty="0">
              <a:solidFill>
                <a:srgbClr val="FFFF00"/>
              </a:solidFill>
              <a:effectLst/>
            </a:endParaRPr>
          </a:p>
          <a:p>
            <a:pPr>
              <a:lnSpc>
                <a:spcPct val="80000"/>
              </a:lnSpc>
            </a:pPr>
            <a:endParaRPr lang="ru-RU" sz="2000" dirty="0"/>
          </a:p>
        </p:txBody>
      </p:sp>
      <p:pic>
        <p:nvPicPr>
          <p:cNvPr id="110596" name="Picture 4" descr="Рисунок31"/>
          <p:cNvPicPr>
            <a:picLocks noChangeAspect="1" noChangeArrowheads="1"/>
          </p:cNvPicPr>
          <p:nvPr/>
        </p:nvPicPr>
        <p:blipFill>
          <a:blip r:embed="rId3"/>
          <a:srcRect/>
          <a:stretch>
            <a:fillRect/>
          </a:stretch>
        </p:blipFill>
        <p:spPr bwMode="auto">
          <a:xfrm>
            <a:off x="395288" y="260350"/>
            <a:ext cx="2057400" cy="2971800"/>
          </a:xfrm>
          <a:prstGeom prst="rect">
            <a:avLst/>
          </a:prstGeom>
          <a:noFill/>
        </p:spPr>
      </p:pic>
      <p:pic>
        <p:nvPicPr>
          <p:cNvPr id="110597" name="Picture 5" descr="Рисунок32"/>
          <p:cNvPicPr>
            <a:picLocks noChangeAspect="1" noChangeArrowheads="1"/>
          </p:cNvPicPr>
          <p:nvPr/>
        </p:nvPicPr>
        <p:blipFill>
          <a:blip r:embed="rId4"/>
          <a:srcRect/>
          <a:stretch>
            <a:fillRect/>
          </a:stretch>
        </p:blipFill>
        <p:spPr bwMode="auto">
          <a:xfrm>
            <a:off x="3563938" y="0"/>
            <a:ext cx="2236787" cy="3500438"/>
          </a:xfrm>
          <a:prstGeom prst="rect">
            <a:avLst/>
          </a:prstGeom>
          <a:noFill/>
        </p:spPr>
      </p:pic>
      <p:pic>
        <p:nvPicPr>
          <p:cNvPr id="110598" name="Picture 6" descr="Рисунок33"/>
          <p:cNvPicPr>
            <a:picLocks noChangeAspect="1" noChangeArrowheads="1"/>
          </p:cNvPicPr>
          <p:nvPr/>
        </p:nvPicPr>
        <p:blipFill>
          <a:blip r:embed="rId5"/>
          <a:srcRect/>
          <a:stretch>
            <a:fillRect/>
          </a:stretch>
        </p:blipFill>
        <p:spPr bwMode="auto">
          <a:xfrm>
            <a:off x="6588125" y="260350"/>
            <a:ext cx="2087563" cy="2952750"/>
          </a:xfrm>
          <a:prstGeom prst="rect">
            <a:avLst/>
          </a:prstGeom>
          <a:noFill/>
        </p:spPr>
      </p:pic>
      <p:sp>
        <p:nvSpPr>
          <p:cNvPr id="110599" name="Rectangle 7"/>
          <p:cNvSpPr>
            <a:spLocks noChangeArrowheads="1"/>
          </p:cNvSpPr>
          <p:nvPr/>
        </p:nvSpPr>
        <p:spPr bwMode="auto">
          <a:xfrm>
            <a:off x="0" y="3286124"/>
            <a:ext cx="2411413" cy="584775"/>
          </a:xfrm>
          <a:prstGeom prst="rect">
            <a:avLst/>
          </a:prstGeom>
          <a:noFill/>
          <a:ln w="9525">
            <a:noFill/>
            <a:miter lim="800000"/>
            <a:headEnd/>
            <a:tailEnd/>
          </a:ln>
          <a:effectLst/>
        </p:spPr>
        <p:txBody>
          <a:bodyPr wrap="square">
            <a:spAutoFit/>
          </a:bodyPr>
          <a:lstStyle/>
          <a:p>
            <a:r>
              <a:rPr lang="en-US" sz="3200" b="1" dirty="0">
                <a:solidFill>
                  <a:srgbClr val="F21A1A"/>
                </a:solidFill>
                <a:effectLst>
                  <a:outerShdw blurRad="38100" dist="38100" dir="2700000" algn="tl">
                    <a:srgbClr val="000000"/>
                  </a:outerShdw>
                </a:effectLst>
              </a:rPr>
              <a:t>J. </a:t>
            </a:r>
            <a:r>
              <a:rPr lang="en-US" sz="2400" b="1" dirty="0">
                <a:solidFill>
                  <a:srgbClr val="F21A1A"/>
                </a:solidFill>
                <a:effectLst>
                  <a:outerShdw blurRad="38100" dist="38100" dir="2700000" algn="tl">
                    <a:srgbClr val="000000"/>
                  </a:outerShdw>
                </a:effectLst>
              </a:rPr>
              <a:t>Gutenberg</a:t>
            </a:r>
            <a:endParaRPr lang="ru-RU" sz="2400" b="1" dirty="0">
              <a:solidFill>
                <a:srgbClr val="F21A1A"/>
              </a:solidFill>
              <a:effectLst>
                <a:outerShdw blurRad="38100" dist="38100" dir="2700000" algn="tl">
                  <a:srgbClr val="000000"/>
                </a:outerShdw>
              </a:effectLst>
            </a:endParaRPr>
          </a:p>
        </p:txBody>
      </p:sp>
      <p:sp>
        <p:nvSpPr>
          <p:cNvPr id="110600" name="Rectangle 8"/>
          <p:cNvSpPr>
            <a:spLocks noChangeArrowheads="1"/>
          </p:cNvSpPr>
          <p:nvPr/>
        </p:nvSpPr>
        <p:spPr bwMode="auto">
          <a:xfrm>
            <a:off x="6429388" y="3429000"/>
            <a:ext cx="2087550" cy="461665"/>
          </a:xfrm>
          <a:prstGeom prst="rect">
            <a:avLst/>
          </a:prstGeom>
          <a:noFill/>
          <a:ln w="9525">
            <a:noFill/>
            <a:miter lim="800000"/>
            <a:headEnd/>
            <a:tailEnd/>
          </a:ln>
          <a:effectLst/>
        </p:spPr>
        <p:txBody>
          <a:bodyPr wrap="square">
            <a:spAutoFit/>
          </a:bodyPr>
          <a:lstStyle/>
          <a:p>
            <a:r>
              <a:rPr lang="en-US" sz="2400" b="1" dirty="0">
                <a:solidFill>
                  <a:srgbClr val="F21A1A"/>
                </a:solidFill>
                <a:effectLst>
                  <a:outerShdw blurRad="38100" dist="38100" dir="2700000" algn="tl">
                    <a:srgbClr val="000000"/>
                  </a:outerShdw>
                </a:effectLst>
              </a:rPr>
              <a:t>W. Caxton</a:t>
            </a:r>
            <a:endParaRPr lang="ru-RU" sz="2400" b="1" dirty="0">
              <a:solidFill>
                <a:srgbClr val="F21A1A"/>
              </a:solidFill>
              <a:effectLst>
                <a:outerShdw blurRad="38100" dist="38100" dir="2700000" algn="tl">
                  <a:srgbClr val="000000"/>
                </a:outerShdw>
              </a:effectLst>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105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p:cTn id="10" dur="1" fill="hold">
                                          <p:stCondLst>
                                            <p:cond delay="0"/>
                                          </p:stCondLst>
                                        </p:cTn>
                                        <p:tgtEl>
                                          <p:spTgt spid="110597"/>
                                        </p:tgtEl>
                                        <p:attrNameLst>
                                          <p:attrName>style.visibility</p:attrName>
                                        </p:attrNameLst>
                                      </p:cBhvr>
                                      <p:to>
                                        <p:strVal val="visible"/>
                                      </p:to>
                                    </p:set>
                                    <p:animEffect transition="in" filter="checkerboard(across)">
                                      <p:cBhvr>
                                        <p:cTn id="11" dur="500"/>
                                        <p:tgtEl>
                                          <p:spTgt spid="110597"/>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499"/>
                                          </p:stCondLst>
                                        </p:cTn>
                                        <p:tgtEl>
                                          <p:spTgt spid="11059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1" presetClass="entr" presetSubtype="4" fill="hold" grpId="0" nodeType="clickEffect">
                                  <p:stCondLst>
                                    <p:cond delay="0"/>
                                  </p:stCondLst>
                                  <p:childTnLst>
                                    <p:set>
                                      <p:cBhvr>
                                        <p:cTn id="19" dur="1" fill="hold">
                                          <p:stCondLst>
                                            <p:cond delay="0"/>
                                          </p:stCondLst>
                                        </p:cTn>
                                        <p:tgtEl>
                                          <p:spTgt spid="110595">
                                            <p:txEl>
                                              <p:pRg st="0" end="0"/>
                                            </p:txEl>
                                          </p:spTgt>
                                        </p:tgtEl>
                                        <p:attrNameLst>
                                          <p:attrName>style.visibility</p:attrName>
                                        </p:attrNameLst>
                                      </p:cBhvr>
                                      <p:to>
                                        <p:strVal val="visible"/>
                                      </p:to>
                                    </p:set>
                                    <p:animEffect transition="in" filter="wheel(4)">
                                      <p:cBhvr>
                                        <p:cTn id="20" dur="500"/>
                                        <p:tgtEl>
                                          <p:spTgt spid="11059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grpId="0" nodeType="clickEffect">
                                  <p:stCondLst>
                                    <p:cond delay="0"/>
                                  </p:stCondLst>
                                  <p:childTnLst>
                                    <p:set>
                                      <p:cBhvr>
                                        <p:cTn id="24" dur="1" fill="hold">
                                          <p:stCondLst>
                                            <p:cond delay="0"/>
                                          </p:stCondLst>
                                        </p:cTn>
                                        <p:tgtEl>
                                          <p:spTgt spid="110595">
                                            <p:txEl>
                                              <p:pRg st="1" end="1"/>
                                            </p:txEl>
                                          </p:spTgt>
                                        </p:tgtEl>
                                        <p:attrNameLst>
                                          <p:attrName>style.visibility</p:attrName>
                                        </p:attrNameLst>
                                      </p:cBhvr>
                                      <p:to>
                                        <p:strVal val="visible"/>
                                      </p:to>
                                    </p:set>
                                    <p:animEffect transition="in" filter="wheel(4)">
                                      <p:cBhvr>
                                        <p:cTn id="25" dur="500"/>
                                        <p:tgtEl>
                                          <p:spTgt spid="11059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4" fill="hold" grpId="0" nodeType="clickEffect">
                                  <p:stCondLst>
                                    <p:cond delay="0"/>
                                  </p:stCondLst>
                                  <p:childTnLst>
                                    <p:set>
                                      <p:cBhvr>
                                        <p:cTn id="29" dur="1" fill="hold">
                                          <p:stCondLst>
                                            <p:cond delay="0"/>
                                          </p:stCondLst>
                                        </p:cTn>
                                        <p:tgtEl>
                                          <p:spTgt spid="110595">
                                            <p:txEl>
                                              <p:pRg st="2" end="2"/>
                                            </p:txEl>
                                          </p:spTgt>
                                        </p:tgtEl>
                                        <p:attrNameLst>
                                          <p:attrName>style.visibility</p:attrName>
                                        </p:attrNameLst>
                                      </p:cBhvr>
                                      <p:to>
                                        <p:strVal val="visible"/>
                                      </p:to>
                                    </p:set>
                                    <p:animEffect transition="in" filter="wheel(4)">
                                      <p:cBhvr>
                                        <p:cTn id="30" dur="500"/>
                                        <p:tgtEl>
                                          <p:spTgt spid="1105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1|0.2|0.5|0.4|0.4|0.4|0.5|0.5|0.4|0.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TotalTime>
  <Words>145</Words>
  <Application>Microsoft Office PowerPoint</Application>
  <PresentationFormat>Экран (4:3)</PresentationFormat>
  <Paragraphs>5</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Апекс</vt:lpstr>
      <vt:lpstr>Слайд 1</vt:lpstr>
    </vt:vector>
  </TitlesOfParts>
  <Company>OFFICE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1</cp:revision>
  <dcterms:created xsi:type="dcterms:W3CDTF">2004-02-12T00:56:25Z</dcterms:created>
  <dcterms:modified xsi:type="dcterms:W3CDTF">2004-02-12T00:59:48Z</dcterms:modified>
</cp:coreProperties>
</file>