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4" r:id="rId3"/>
    <p:sldId id="275" r:id="rId4"/>
    <p:sldId id="273" r:id="rId5"/>
    <p:sldId id="262" r:id="rId6"/>
    <p:sldId id="267" r:id="rId7"/>
    <p:sldId id="268" r:id="rId8"/>
    <p:sldId id="270" r:id="rId9"/>
    <p:sldId id="258" r:id="rId10"/>
    <p:sldId id="271" r:id="rId11"/>
    <p:sldId id="272" r:id="rId12"/>
    <p:sldId id="269" r:id="rId13"/>
    <p:sldId id="263" r:id="rId14"/>
    <p:sldId id="259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CC33"/>
    <a:srgbClr val="0F6FC6"/>
    <a:srgbClr val="0000FF"/>
    <a:srgbClr val="AF2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3286E1-3BF7-4DE9-97A7-3087CC436BD2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A9B4EE-7C75-4A20-95B9-87B629BC5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1622-F5B5-45C3-9026-D07C3C3928B6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C49D-AC46-4E3F-AF03-6576C26EB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9232-A818-4926-8D3D-12103F8657C5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847F-F5D7-4DBC-804B-F3A847CCC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A499-ED2D-4394-9594-01B19D3B55A7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DF47-5BF6-4F33-B21F-428382BC7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2B36-5441-459E-9EB8-D577F3311610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872A-636C-4F9B-A8E3-71963E722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DA86-7513-4B1C-B14E-9C9EC69694DC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118F-C40A-4987-B4EE-FEB4A1186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46DF-9653-4A51-8296-6A57E7D6FD5B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169E-0B7E-4436-A6B6-099339218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FB9D-4BDB-4373-B615-26E32C36A927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FBC16-C789-4585-B5EC-24B9075A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0710-64D4-4802-8166-479BBE15263B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B255-5023-406B-9825-CEA20EB8A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6FAA-C049-499A-8C43-9DA53353D5ED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24B4-CF23-4998-A02E-84A2B013D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6C0A-4659-450A-BFDA-D2E41A898DE2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A235-71E0-4850-BB4E-07420684A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149C-333A-4AA8-A87A-2FCEC14E9901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2773-9E97-43E1-A506-D581EF12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1DFCC-FFF5-40A9-B92A-11D3E58AC0A8}" type="datetimeFigureOut">
              <a:rPr lang="ru-RU"/>
              <a:pPr>
                <a:defRPr/>
              </a:pPr>
              <a:t>21.02.2009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0667AA-074D-4994-9FED-60CA7877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gif"/><Relationship Id="rId7" Type="http://schemas.openxmlformats.org/officeDocument/2006/relationships/image" Target="../media/image47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&#1082;&#1072;&#1088;&#1090;&#1080;&#1085;&#1082;&#1080;/C-05%20Befordring%20(bus,%20fly,%20tog)/C05-14.ex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61938" y="1689100"/>
            <a:ext cx="8589962" cy="2559050"/>
          </a:xfrm>
        </p:spPr>
      </p:pic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00688"/>
            <a:ext cx="4895850" cy="1752600"/>
          </a:xfrm>
        </p:spPr>
        <p:txBody>
          <a:bodyPr/>
          <a:lstStyle/>
          <a:p>
            <a:pPr marR="0" algn="ctr">
              <a:lnSpc>
                <a:spcPct val="80000"/>
              </a:lnSpc>
            </a:pPr>
            <a:r>
              <a:rPr lang="ru-RU" sz="1400" b="1" smtClean="0">
                <a:solidFill>
                  <a:srgbClr val="000000"/>
                </a:solidFill>
              </a:rPr>
              <a:t>Из опыта работы учителя начальных классов</a:t>
            </a:r>
          </a:p>
          <a:p>
            <a:pPr marR="0" algn="ctr">
              <a:lnSpc>
                <a:spcPct val="80000"/>
              </a:lnSpc>
            </a:pPr>
            <a:r>
              <a:rPr lang="ru-RU" sz="1400" b="1" smtClean="0">
                <a:solidFill>
                  <a:srgbClr val="000000"/>
                </a:solidFill>
              </a:rPr>
              <a:t> МОУ Новокалитвенская СОШ</a:t>
            </a:r>
          </a:p>
          <a:p>
            <a:pPr marR="0" algn="ctr">
              <a:lnSpc>
                <a:spcPct val="80000"/>
              </a:lnSpc>
            </a:pPr>
            <a:r>
              <a:rPr lang="ru-RU" sz="1400" b="1" smtClean="0">
                <a:solidFill>
                  <a:srgbClr val="000000"/>
                </a:solidFill>
              </a:rPr>
              <a:t> Россошанского района Воронежской области          </a:t>
            </a:r>
          </a:p>
          <a:p>
            <a:pPr marR="0" algn="ctr">
              <a:lnSpc>
                <a:spcPct val="80000"/>
              </a:lnSpc>
            </a:pPr>
            <a:r>
              <a:rPr lang="ru-RU" sz="1400" b="1" smtClean="0">
                <a:solidFill>
                  <a:srgbClr val="000000"/>
                </a:solidFill>
              </a:rPr>
              <a:t>Пархоменко Валентины Васильевны</a:t>
            </a:r>
          </a:p>
          <a:p>
            <a:pPr marR="0">
              <a:lnSpc>
                <a:spcPct val="80000"/>
              </a:lnSpc>
            </a:pPr>
            <a:endParaRPr lang="ru-RU" sz="1400" smtClean="0">
              <a:solidFill>
                <a:srgbClr val="000000"/>
              </a:solidFill>
            </a:endParaRPr>
          </a:p>
        </p:txBody>
      </p:sp>
      <p:pic>
        <p:nvPicPr>
          <p:cNvPr id="14339" name="Рисунок 6" descr="F:\картиночки\CAGCAT50\BS0058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071938"/>
            <a:ext cx="3571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Восстановите цепочку</a:t>
            </a:r>
          </a:p>
        </p:txBody>
      </p:sp>
      <p:sp>
        <p:nvSpPr>
          <p:cNvPr id="23554" name="TextBox 37"/>
          <p:cNvSpPr txBox="1">
            <a:spLocks noChangeArrowheads="1"/>
          </p:cNvSpPr>
          <p:nvPr/>
        </p:nvSpPr>
        <p:spPr bwMode="auto">
          <a:xfrm>
            <a:off x="5643563" y="271462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555" name="TextBox 38"/>
          <p:cNvSpPr txBox="1">
            <a:spLocks noChangeArrowheads="1"/>
          </p:cNvSpPr>
          <p:nvPr/>
        </p:nvSpPr>
        <p:spPr bwMode="auto">
          <a:xfrm>
            <a:off x="4000500" y="27860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556" name="TextBox 39"/>
          <p:cNvSpPr txBox="1">
            <a:spLocks noChangeArrowheads="1"/>
          </p:cNvSpPr>
          <p:nvPr/>
        </p:nvSpPr>
        <p:spPr bwMode="auto">
          <a:xfrm>
            <a:off x="2286000" y="2786063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557" name="TextBox 40"/>
          <p:cNvSpPr txBox="1">
            <a:spLocks noChangeArrowheads="1"/>
          </p:cNvSpPr>
          <p:nvPr/>
        </p:nvSpPr>
        <p:spPr bwMode="auto">
          <a:xfrm>
            <a:off x="5572125" y="4143375"/>
            <a:ext cx="53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∙8</a:t>
            </a: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3929063" y="4143375"/>
            <a:ext cx="53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∙8</a:t>
            </a:r>
          </a:p>
        </p:txBody>
      </p:sp>
      <p:sp>
        <p:nvSpPr>
          <p:cNvPr id="23559" name="TextBox 42"/>
          <p:cNvSpPr txBox="1">
            <a:spLocks noChangeArrowheads="1"/>
          </p:cNvSpPr>
          <p:nvPr/>
        </p:nvSpPr>
        <p:spPr bwMode="auto">
          <a:xfrm>
            <a:off x="2357438" y="421481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∙8</a:t>
            </a:r>
          </a:p>
        </p:txBody>
      </p:sp>
      <p:grpSp>
        <p:nvGrpSpPr>
          <p:cNvPr id="23560" name="Группа 47"/>
          <p:cNvGrpSpPr>
            <a:grpSpLocks/>
          </p:cNvGrpSpPr>
          <p:nvPr/>
        </p:nvGrpSpPr>
        <p:grpSpPr bwMode="auto">
          <a:xfrm>
            <a:off x="571500" y="2357438"/>
            <a:ext cx="7358063" cy="1143000"/>
            <a:chOff x="571472" y="2357430"/>
            <a:chExt cx="7358114" cy="1143008"/>
          </a:xfrm>
        </p:grpSpPr>
        <p:grpSp>
          <p:nvGrpSpPr>
            <p:cNvPr id="23586" name="Группа 44"/>
            <p:cNvGrpSpPr>
              <a:grpSpLocks/>
            </p:cNvGrpSpPr>
            <p:nvPr/>
          </p:nvGrpSpPr>
          <p:grpSpPr bwMode="auto">
            <a:xfrm>
              <a:off x="571472" y="2357430"/>
              <a:ext cx="7358114" cy="1143008"/>
              <a:chOff x="571472" y="2357430"/>
              <a:chExt cx="7358114" cy="1143008"/>
            </a:xfrm>
          </p:grpSpPr>
          <p:grpSp>
            <p:nvGrpSpPr>
              <p:cNvPr id="23588" name="Группа 14"/>
              <p:cNvGrpSpPr>
                <a:grpSpLocks/>
              </p:cNvGrpSpPr>
              <p:nvPr/>
            </p:nvGrpSpPr>
            <p:grpSpPr bwMode="auto">
              <a:xfrm>
                <a:off x="571472" y="2643182"/>
                <a:ext cx="7358114" cy="857256"/>
                <a:chOff x="571472" y="2643182"/>
                <a:chExt cx="7358114" cy="857256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571472" y="2643182"/>
                  <a:ext cx="785818" cy="78581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ru-RU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Стрелка вправо 6"/>
                <p:cNvSpPr/>
                <p:nvPr/>
              </p:nvSpPr>
              <p:spPr>
                <a:xfrm>
                  <a:off x="1357290" y="3000371"/>
                  <a:ext cx="857256" cy="14287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" name="Овал 7"/>
                <p:cNvSpPr/>
                <p:nvPr/>
              </p:nvSpPr>
              <p:spPr>
                <a:xfrm>
                  <a:off x="2214546" y="2714619"/>
                  <a:ext cx="785817" cy="7858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Стрелка вправо 8"/>
                <p:cNvSpPr/>
                <p:nvPr/>
              </p:nvSpPr>
              <p:spPr>
                <a:xfrm>
                  <a:off x="3000364" y="3071810"/>
                  <a:ext cx="857256" cy="14287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3857620" y="2714619"/>
                  <a:ext cx="785818" cy="7858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Стрелка вправо 10"/>
                <p:cNvSpPr/>
                <p:nvPr/>
              </p:nvSpPr>
              <p:spPr>
                <a:xfrm>
                  <a:off x="4643438" y="3071810"/>
                  <a:ext cx="857256" cy="14287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5500694" y="2714619"/>
                  <a:ext cx="785817" cy="7858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Стрелка вправо 12"/>
                <p:cNvSpPr/>
                <p:nvPr/>
              </p:nvSpPr>
              <p:spPr>
                <a:xfrm>
                  <a:off x="6286512" y="3071810"/>
                  <a:ext cx="857256" cy="14287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7143768" y="2786058"/>
                  <a:ext cx="785818" cy="71438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4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589" name="TextBox 27"/>
              <p:cNvSpPr txBox="1">
                <a:spLocks noChangeArrowheads="1"/>
              </p:cNvSpPr>
              <p:nvPr/>
            </p:nvSpPr>
            <p:spPr bwMode="auto">
              <a:xfrm>
                <a:off x="1500166" y="2357430"/>
                <a:ext cx="53091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∙8</a:t>
                </a:r>
              </a:p>
            </p:txBody>
          </p:sp>
          <p:sp>
            <p:nvSpPr>
              <p:cNvPr id="23590" name="TextBox 31"/>
              <p:cNvSpPr txBox="1">
                <a:spLocks noChangeArrowheads="1"/>
              </p:cNvSpPr>
              <p:nvPr/>
            </p:nvSpPr>
            <p:spPr bwMode="auto">
              <a:xfrm>
                <a:off x="6357950" y="2357430"/>
                <a:ext cx="53091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∙0</a:t>
                </a:r>
              </a:p>
            </p:txBody>
          </p:sp>
          <p:sp>
            <p:nvSpPr>
              <p:cNvPr id="23591" name="TextBox 32"/>
              <p:cNvSpPr txBox="1">
                <a:spLocks noChangeArrowheads="1"/>
              </p:cNvSpPr>
              <p:nvPr/>
            </p:nvSpPr>
            <p:spPr bwMode="auto">
              <a:xfrm>
                <a:off x="4786314" y="2357430"/>
                <a:ext cx="53091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∙1</a:t>
                </a:r>
              </a:p>
            </p:txBody>
          </p:sp>
          <p:sp>
            <p:nvSpPr>
              <p:cNvPr id="23592" name="TextBox 33"/>
              <p:cNvSpPr txBox="1">
                <a:spLocks noChangeArrowheads="1"/>
              </p:cNvSpPr>
              <p:nvPr/>
            </p:nvSpPr>
            <p:spPr bwMode="auto">
              <a:xfrm>
                <a:off x="3000364" y="2357430"/>
                <a:ext cx="88998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: 10</a:t>
                </a:r>
              </a:p>
            </p:txBody>
          </p:sp>
        </p:grpSp>
        <p:sp>
          <p:nvSpPr>
            <p:cNvPr id="23587" name="TextBox 46"/>
            <p:cNvSpPr txBox="1">
              <a:spLocks noChangeArrowheads="1"/>
            </p:cNvSpPr>
            <p:nvPr/>
          </p:nvSpPr>
          <p:spPr bwMode="auto">
            <a:xfrm>
              <a:off x="7286644" y="2786059"/>
              <a:ext cx="571504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15000" y="27860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71938" y="271462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3563" name="Группа 51"/>
          <p:cNvGrpSpPr>
            <a:grpSpLocks/>
          </p:cNvGrpSpPr>
          <p:nvPr/>
        </p:nvGrpSpPr>
        <p:grpSpPr bwMode="auto">
          <a:xfrm>
            <a:off x="571500" y="3786188"/>
            <a:ext cx="7358063" cy="1143000"/>
            <a:chOff x="571472" y="3786190"/>
            <a:chExt cx="7358114" cy="1143008"/>
          </a:xfrm>
        </p:grpSpPr>
        <p:grpSp>
          <p:nvGrpSpPr>
            <p:cNvPr id="23570" name="Группа 45"/>
            <p:cNvGrpSpPr>
              <a:grpSpLocks/>
            </p:cNvGrpSpPr>
            <p:nvPr/>
          </p:nvGrpSpPr>
          <p:grpSpPr bwMode="auto">
            <a:xfrm>
              <a:off x="571472" y="3786190"/>
              <a:ext cx="7358114" cy="1143008"/>
              <a:chOff x="571472" y="3786190"/>
              <a:chExt cx="7358114" cy="1143008"/>
            </a:xfrm>
          </p:grpSpPr>
          <p:grpSp>
            <p:nvGrpSpPr>
              <p:cNvPr id="23572" name="Группа 43"/>
              <p:cNvGrpSpPr>
                <a:grpSpLocks/>
              </p:cNvGrpSpPr>
              <p:nvPr/>
            </p:nvGrpSpPr>
            <p:grpSpPr bwMode="auto">
              <a:xfrm>
                <a:off x="571472" y="4071942"/>
                <a:ext cx="7358114" cy="857256"/>
                <a:chOff x="571472" y="4071942"/>
                <a:chExt cx="7358114" cy="857256"/>
              </a:xfrm>
            </p:grpSpPr>
            <p:sp>
              <p:nvSpPr>
                <p:cNvPr id="17" name="Овал 16"/>
                <p:cNvSpPr/>
                <p:nvPr/>
              </p:nvSpPr>
              <p:spPr>
                <a:xfrm>
                  <a:off x="571472" y="4071942"/>
                  <a:ext cx="785818" cy="785817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54</a:t>
                  </a:r>
                  <a:endParaRPr lang="ru-RU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Стрелка вправо 17"/>
                <p:cNvSpPr/>
                <p:nvPr/>
              </p:nvSpPr>
              <p:spPr>
                <a:xfrm>
                  <a:off x="1357290" y="4429131"/>
                  <a:ext cx="857256" cy="142876"/>
                </a:xfrm>
                <a:prstGeom prst="rightArrow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2214546" y="4143379"/>
                  <a:ext cx="785817" cy="78581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Стрелка вправо 19"/>
                <p:cNvSpPr/>
                <p:nvPr/>
              </p:nvSpPr>
              <p:spPr>
                <a:xfrm>
                  <a:off x="3000364" y="4500570"/>
                  <a:ext cx="857256" cy="142876"/>
                </a:xfrm>
                <a:prstGeom prst="rightArrow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3857620" y="4143379"/>
                  <a:ext cx="785818" cy="78581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Стрелка вправо 21"/>
                <p:cNvSpPr/>
                <p:nvPr/>
              </p:nvSpPr>
              <p:spPr>
                <a:xfrm>
                  <a:off x="4643438" y="4500570"/>
                  <a:ext cx="857256" cy="142876"/>
                </a:xfrm>
                <a:prstGeom prst="rightArrow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5500694" y="4143379"/>
                  <a:ext cx="785817" cy="78581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Стрелка вправо 23"/>
                <p:cNvSpPr/>
                <p:nvPr/>
              </p:nvSpPr>
              <p:spPr>
                <a:xfrm>
                  <a:off x="6286512" y="4500570"/>
                  <a:ext cx="857256" cy="142876"/>
                </a:xfrm>
                <a:prstGeom prst="rightArrow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7143768" y="4214818"/>
                  <a:ext cx="785818" cy="71438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4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573" name="TextBox 28"/>
              <p:cNvSpPr txBox="1">
                <a:spLocks noChangeArrowheads="1"/>
              </p:cNvSpPr>
              <p:nvPr/>
            </p:nvSpPr>
            <p:spPr bwMode="auto">
              <a:xfrm>
                <a:off x="4643438" y="3857628"/>
                <a:ext cx="91563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- 12</a:t>
                </a:r>
              </a:p>
            </p:txBody>
          </p:sp>
          <p:sp>
            <p:nvSpPr>
              <p:cNvPr id="23574" name="TextBox 29"/>
              <p:cNvSpPr txBox="1">
                <a:spLocks noChangeArrowheads="1"/>
              </p:cNvSpPr>
              <p:nvPr/>
            </p:nvSpPr>
            <p:spPr bwMode="auto">
              <a:xfrm>
                <a:off x="3143240" y="3857628"/>
                <a:ext cx="53091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∙8</a:t>
                </a:r>
              </a:p>
            </p:txBody>
          </p:sp>
          <p:sp>
            <p:nvSpPr>
              <p:cNvPr id="23575" name="TextBox 30"/>
              <p:cNvSpPr txBox="1">
                <a:spLocks noChangeArrowheads="1"/>
              </p:cNvSpPr>
              <p:nvPr/>
            </p:nvSpPr>
            <p:spPr bwMode="auto">
              <a:xfrm>
                <a:off x="1500166" y="3786190"/>
                <a:ext cx="65915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: 9</a:t>
                </a:r>
              </a:p>
            </p:txBody>
          </p:sp>
          <p:sp>
            <p:nvSpPr>
              <p:cNvPr id="23576" name="TextBox 35"/>
              <p:cNvSpPr txBox="1">
                <a:spLocks noChangeArrowheads="1"/>
              </p:cNvSpPr>
              <p:nvPr/>
            </p:nvSpPr>
            <p:spPr bwMode="auto">
              <a:xfrm>
                <a:off x="6429388" y="3857628"/>
                <a:ext cx="65915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>
                    <a:latin typeface="Times New Roman" pitchFamily="18" charset="0"/>
                    <a:cs typeface="Times New Roman" pitchFamily="18" charset="0"/>
                  </a:rPr>
                  <a:t>: 4</a:t>
                </a:r>
              </a:p>
            </p:txBody>
          </p:sp>
        </p:grpSp>
        <p:sp>
          <p:nvSpPr>
            <p:cNvPr id="23571" name="TextBox 50"/>
            <p:cNvSpPr txBox="1">
              <a:spLocks noChangeArrowheads="1"/>
            </p:cNvSpPr>
            <p:nvPr/>
          </p:nvSpPr>
          <p:spPr bwMode="auto">
            <a:xfrm>
              <a:off x="7215206" y="4286256"/>
              <a:ext cx="571504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86000" y="2786063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143750" y="2786063"/>
            <a:ext cx="785813" cy="714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572125" y="4214813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929063" y="42148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357438" y="414337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143750" y="4214813"/>
            <a:ext cx="785813" cy="714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5" grpId="0"/>
      <p:bldP spid="55" grpId="0" animBg="1"/>
      <p:bldP spid="56" grpId="0"/>
      <p:bldP spid="57" grpId="0"/>
      <p:bldP spid="58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900113" cy="938213"/>
          </a:xfrm>
        </p:spPr>
        <p:txBody>
          <a:bodyPr/>
          <a:lstStyle/>
          <a:p>
            <a:pPr algn="ctr"/>
            <a:r>
              <a:rPr lang="ru-RU" smtClean="0"/>
              <a:t>   </a:t>
            </a:r>
            <a:endParaRPr lang="ru-RU" sz="8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14375" y="6072188"/>
            <a:ext cx="571500" cy="2143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500438" y="6215063"/>
            <a:ext cx="571500" cy="2143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143125" y="6215063"/>
            <a:ext cx="571500" cy="2143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14500" y="6143625"/>
            <a:ext cx="571500" cy="21431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857875" y="6215063"/>
            <a:ext cx="571500" cy="2143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357688" y="6357938"/>
            <a:ext cx="571500" cy="2143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00563" y="5929313"/>
            <a:ext cx="571500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643813" y="6143625"/>
            <a:ext cx="571500" cy="214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786563" y="6357938"/>
            <a:ext cx="571500" cy="2143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587" name="Группа 56"/>
          <p:cNvGrpSpPr>
            <a:grpSpLocks/>
          </p:cNvGrpSpPr>
          <p:nvPr/>
        </p:nvGrpSpPr>
        <p:grpSpPr bwMode="auto">
          <a:xfrm>
            <a:off x="428625" y="3429000"/>
            <a:ext cx="1265238" cy="2838450"/>
            <a:chOff x="1058231" y="4138792"/>
            <a:chExt cx="979216" cy="2053275"/>
          </a:xfrm>
        </p:grpSpPr>
        <p:pic>
          <p:nvPicPr>
            <p:cNvPr id="24607" name="Picture 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17454">
              <a:off x="1058231" y="4138792"/>
              <a:ext cx="798140" cy="205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8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95699">
              <a:off x="1436250" y="4765426"/>
              <a:ext cx="601197" cy="138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8" name="Группа 55"/>
          <p:cNvGrpSpPr>
            <a:grpSpLocks/>
          </p:cNvGrpSpPr>
          <p:nvPr/>
        </p:nvGrpSpPr>
        <p:grpSpPr bwMode="auto">
          <a:xfrm>
            <a:off x="7929563" y="4429125"/>
            <a:ext cx="935037" cy="2120900"/>
            <a:chOff x="6842639" y="4356542"/>
            <a:chExt cx="934541" cy="2120940"/>
          </a:xfrm>
        </p:grpSpPr>
        <p:pic>
          <p:nvPicPr>
            <p:cNvPr id="24605" name="Picture 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67570">
              <a:off x="7072330" y="4857760"/>
              <a:ext cx="704850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6" name="Picture 1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10864">
              <a:off x="6842639" y="4356542"/>
              <a:ext cx="704850" cy="2120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9" name="Группа 57"/>
          <p:cNvGrpSpPr>
            <a:grpSpLocks/>
          </p:cNvGrpSpPr>
          <p:nvPr/>
        </p:nvGrpSpPr>
        <p:grpSpPr bwMode="auto">
          <a:xfrm>
            <a:off x="2571750" y="5143500"/>
            <a:ext cx="550863" cy="1195388"/>
            <a:chOff x="1058231" y="4138792"/>
            <a:chExt cx="979216" cy="2053275"/>
          </a:xfrm>
        </p:grpSpPr>
        <p:pic>
          <p:nvPicPr>
            <p:cNvPr id="24603" name="Picture 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17454">
              <a:off x="1058231" y="4138792"/>
              <a:ext cx="798140" cy="205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95699">
              <a:off x="1436250" y="4765426"/>
              <a:ext cx="601197" cy="138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90" name="Группа 60"/>
          <p:cNvGrpSpPr>
            <a:grpSpLocks/>
          </p:cNvGrpSpPr>
          <p:nvPr/>
        </p:nvGrpSpPr>
        <p:grpSpPr bwMode="auto">
          <a:xfrm>
            <a:off x="5357813" y="5429250"/>
            <a:ext cx="765175" cy="1052513"/>
            <a:chOff x="1058231" y="4138792"/>
            <a:chExt cx="979216" cy="2053275"/>
          </a:xfrm>
        </p:grpSpPr>
        <p:pic>
          <p:nvPicPr>
            <p:cNvPr id="24601" name="Picture 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17454">
              <a:off x="1058231" y="4138792"/>
              <a:ext cx="798140" cy="205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95699">
              <a:off x="1436250" y="4765426"/>
              <a:ext cx="601197" cy="138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91" name="Группа 67"/>
          <p:cNvGrpSpPr>
            <a:grpSpLocks/>
          </p:cNvGrpSpPr>
          <p:nvPr/>
        </p:nvGrpSpPr>
        <p:grpSpPr bwMode="auto">
          <a:xfrm>
            <a:off x="4357688" y="1857375"/>
            <a:ext cx="4000500" cy="3571875"/>
            <a:chOff x="4357686" y="1857364"/>
            <a:chExt cx="4000528" cy="3571900"/>
          </a:xfrm>
        </p:grpSpPr>
        <p:pic>
          <p:nvPicPr>
            <p:cNvPr id="24598" name="Picture 12" descr="D:\анимация\3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686" y="2643182"/>
              <a:ext cx="200026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12" descr="D:\анимация\3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3857628"/>
              <a:ext cx="200026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12" descr="D:\анимация\3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7950" y="1857364"/>
              <a:ext cx="200026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Группа 68"/>
          <p:cNvGrpSpPr>
            <a:grpSpLocks/>
          </p:cNvGrpSpPr>
          <p:nvPr/>
        </p:nvGrpSpPr>
        <p:grpSpPr bwMode="auto">
          <a:xfrm>
            <a:off x="857250" y="2286000"/>
            <a:ext cx="2571750" cy="2411413"/>
            <a:chOff x="857224" y="2285992"/>
            <a:chExt cx="2571768" cy="2411033"/>
          </a:xfrm>
        </p:grpSpPr>
        <p:pic>
          <p:nvPicPr>
            <p:cNvPr id="24596" name="Picture 11" descr="D:\анимация\3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43042" y="2285992"/>
              <a:ext cx="1785950" cy="133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11" descr="D:\анимация\3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3357562"/>
              <a:ext cx="1785950" cy="133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286000" y="642938"/>
            <a:ext cx="785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29125" y="571500"/>
            <a:ext cx="2214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ru-RU" sz="7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>
                <a:latin typeface="Constantia" pitchFamily="18" charset="0"/>
              </a:rPr>
              <a:t> 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000375" y="571500"/>
            <a:ext cx="164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43 0.00139 L 5E-6 6.93642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244475"/>
            <a:ext cx="8509000" cy="828675"/>
          </a:xfrm>
          <a:prstGeom prst="rect">
            <a:avLst/>
          </a:prstGeom>
          <a:noFill/>
        </p:spPr>
      </p:pic>
      <p:grpSp>
        <p:nvGrpSpPr>
          <p:cNvPr id="25602" name="Группа 77"/>
          <p:cNvGrpSpPr>
            <a:grpSpLocks/>
          </p:cNvGrpSpPr>
          <p:nvPr/>
        </p:nvGrpSpPr>
        <p:grpSpPr bwMode="auto">
          <a:xfrm>
            <a:off x="1357313" y="3214688"/>
            <a:ext cx="6858000" cy="2571750"/>
            <a:chOff x="1357290" y="3214686"/>
            <a:chExt cx="6858016" cy="257176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214542" y="4071942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43168" y="4071942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500420" y="4071942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071794" y="4071942"/>
              <a:ext cx="428626" cy="4286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00420" y="535782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57672" y="4500570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43168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71794" y="3643314"/>
              <a:ext cx="428626" cy="4286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43168" y="535782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85916" y="535782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43168" y="4929198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929046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500420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542" y="321468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20" y="321468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643168" y="321468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71794" y="3214686"/>
              <a:ext cx="428626" cy="4286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57672" y="321468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929046" y="321468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214542" y="535782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29046" y="4500570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643168" y="4500570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357672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929046" y="4071942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357672" y="4071942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071794" y="4500570"/>
              <a:ext cx="428626" cy="4286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786298" y="4500570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357672" y="535782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357290" y="535782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786298" y="4071942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00420" y="4500570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071794" y="5357826"/>
              <a:ext cx="428626" cy="4286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929046" y="5357826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214542" y="4929198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500420" y="4929198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071794" y="4929198"/>
              <a:ext cx="428626" cy="4286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072176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00802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358054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786298" y="3643314"/>
              <a:ext cx="428626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14924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643550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29428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786680" y="3643314"/>
              <a:ext cx="428626" cy="4286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285875" y="1357313"/>
            <a:ext cx="6357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Очень ценный пушной зверёк. Был на грани уничтожения, но предпринятые людьми меры по его охране спасли этот вид животных. Сейчас общая численность их 700 тыс. голов.</a:t>
            </a:r>
          </a:p>
        </p:txBody>
      </p:sp>
      <p:grpSp>
        <p:nvGrpSpPr>
          <p:cNvPr id="86" name="Группа 85"/>
          <p:cNvGrpSpPr>
            <a:grpSpLocks/>
          </p:cNvGrpSpPr>
          <p:nvPr/>
        </p:nvGrpSpPr>
        <p:grpSpPr bwMode="auto">
          <a:xfrm>
            <a:off x="2214563" y="3071813"/>
            <a:ext cx="2571750" cy="584200"/>
            <a:chOff x="2214546" y="3071810"/>
            <a:chExt cx="2571768" cy="584775"/>
          </a:xfrm>
        </p:grpSpPr>
        <p:sp>
          <p:nvSpPr>
            <p:cNvPr id="25661" name="TextBox 79"/>
            <p:cNvSpPr txBox="1">
              <a:spLocks noChangeArrowheads="1"/>
            </p:cNvSpPr>
            <p:nvPr/>
          </p:nvSpPr>
          <p:spPr bwMode="auto">
            <a:xfrm>
              <a:off x="2214546" y="307181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25662" name="TextBox 80"/>
            <p:cNvSpPr txBox="1">
              <a:spLocks noChangeArrowheads="1"/>
            </p:cNvSpPr>
            <p:nvPr/>
          </p:nvSpPr>
          <p:spPr bwMode="auto">
            <a:xfrm>
              <a:off x="2643174" y="307181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25663" name="TextBox 81"/>
            <p:cNvSpPr txBox="1">
              <a:spLocks noChangeArrowheads="1"/>
            </p:cNvSpPr>
            <p:nvPr/>
          </p:nvSpPr>
          <p:spPr bwMode="auto">
            <a:xfrm>
              <a:off x="3071802" y="307181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</a:p>
          </p:txBody>
        </p:sp>
        <p:sp>
          <p:nvSpPr>
            <p:cNvPr id="25664" name="TextBox 82"/>
            <p:cNvSpPr txBox="1">
              <a:spLocks noChangeArrowheads="1"/>
            </p:cNvSpPr>
            <p:nvPr/>
          </p:nvSpPr>
          <p:spPr bwMode="auto">
            <a:xfrm>
              <a:off x="3929058" y="307181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25665" name="TextBox 83"/>
            <p:cNvSpPr txBox="1">
              <a:spLocks noChangeArrowheads="1"/>
            </p:cNvSpPr>
            <p:nvPr/>
          </p:nvSpPr>
          <p:spPr bwMode="auto">
            <a:xfrm>
              <a:off x="3500430" y="307181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25666" name="TextBox 84"/>
            <p:cNvSpPr txBox="1">
              <a:spLocks noChangeArrowheads="1"/>
            </p:cNvSpPr>
            <p:nvPr/>
          </p:nvSpPr>
          <p:spPr bwMode="auto">
            <a:xfrm>
              <a:off x="4357686" y="3071810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</p:grpSp>
      <p:pic>
        <p:nvPicPr>
          <p:cNvPr id="1029" name="Picture 5" descr="C:\Documents and Settings\ReePToR\Мои документы\Мои рисунки\собо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357813"/>
            <a:ext cx="189547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Стрелка вправо 87"/>
          <p:cNvSpPr/>
          <p:nvPr/>
        </p:nvSpPr>
        <p:spPr>
          <a:xfrm>
            <a:off x="1071563" y="3286125"/>
            <a:ext cx="928687" cy="21431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428875" y="1500188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Владыка Арктики.</a:t>
            </a:r>
          </a:p>
        </p:txBody>
      </p:sp>
      <p:pic>
        <p:nvPicPr>
          <p:cNvPr id="1030" name="Picture 6" descr="C:\Documents and Settings\ReePToR\Мои документы\Мои рисунки\мед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14813"/>
            <a:ext cx="20716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Группа 113"/>
          <p:cNvGrpSpPr>
            <a:grpSpLocks/>
          </p:cNvGrpSpPr>
          <p:nvPr/>
        </p:nvGrpSpPr>
        <p:grpSpPr bwMode="auto">
          <a:xfrm>
            <a:off x="2643188" y="3500438"/>
            <a:ext cx="5572125" cy="584200"/>
            <a:chOff x="2643174" y="3500438"/>
            <a:chExt cx="5572164" cy="584775"/>
          </a:xfrm>
        </p:grpSpPr>
        <p:sp>
          <p:nvSpPr>
            <p:cNvPr id="25649" name="TextBox 91"/>
            <p:cNvSpPr txBox="1">
              <a:spLocks noChangeArrowheads="1"/>
            </p:cNvSpPr>
            <p:nvPr/>
          </p:nvSpPr>
          <p:spPr bwMode="auto">
            <a:xfrm>
              <a:off x="6072198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25650" name="TextBox 92"/>
            <p:cNvSpPr txBox="1">
              <a:spLocks noChangeArrowheads="1"/>
            </p:cNvSpPr>
            <p:nvPr/>
          </p:nvSpPr>
          <p:spPr bwMode="auto">
            <a:xfrm>
              <a:off x="6500826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5651" name="TextBox 93"/>
            <p:cNvSpPr txBox="1">
              <a:spLocks noChangeArrowheads="1"/>
            </p:cNvSpPr>
            <p:nvPr/>
          </p:nvSpPr>
          <p:spPr bwMode="auto">
            <a:xfrm>
              <a:off x="6929454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25652" name="TextBox 94"/>
            <p:cNvSpPr txBox="1">
              <a:spLocks noChangeArrowheads="1"/>
            </p:cNvSpPr>
            <p:nvPr/>
          </p:nvSpPr>
          <p:spPr bwMode="auto">
            <a:xfrm>
              <a:off x="7358082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25653" name="TextBox 95"/>
            <p:cNvSpPr txBox="1">
              <a:spLocks noChangeArrowheads="1"/>
            </p:cNvSpPr>
            <p:nvPr/>
          </p:nvSpPr>
          <p:spPr bwMode="auto">
            <a:xfrm>
              <a:off x="7786710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25654" name="TextBox 96"/>
            <p:cNvSpPr txBox="1">
              <a:spLocks noChangeArrowheads="1"/>
            </p:cNvSpPr>
            <p:nvPr/>
          </p:nvSpPr>
          <p:spPr bwMode="auto">
            <a:xfrm>
              <a:off x="3071802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25655" name="TextBox 97"/>
            <p:cNvSpPr txBox="1">
              <a:spLocks noChangeArrowheads="1"/>
            </p:cNvSpPr>
            <p:nvPr/>
          </p:nvSpPr>
          <p:spPr bwMode="auto">
            <a:xfrm>
              <a:off x="3500430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25656" name="TextBox 98"/>
            <p:cNvSpPr txBox="1">
              <a:spLocks noChangeArrowheads="1"/>
            </p:cNvSpPr>
            <p:nvPr/>
          </p:nvSpPr>
          <p:spPr bwMode="auto">
            <a:xfrm>
              <a:off x="3929058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25657" name="TextBox 99"/>
            <p:cNvSpPr txBox="1">
              <a:spLocks noChangeArrowheads="1"/>
            </p:cNvSpPr>
            <p:nvPr/>
          </p:nvSpPr>
          <p:spPr bwMode="auto">
            <a:xfrm>
              <a:off x="4357686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й</a:t>
              </a:r>
            </a:p>
          </p:txBody>
        </p:sp>
        <p:sp>
          <p:nvSpPr>
            <p:cNvPr id="25658" name="TextBox 101"/>
            <p:cNvSpPr txBox="1">
              <a:spLocks noChangeArrowheads="1"/>
            </p:cNvSpPr>
            <p:nvPr/>
          </p:nvSpPr>
          <p:spPr bwMode="auto">
            <a:xfrm>
              <a:off x="5214942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25659" name="TextBox 102"/>
            <p:cNvSpPr txBox="1">
              <a:spLocks noChangeArrowheads="1"/>
            </p:cNvSpPr>
            <p:nvPr/>
          </p:nvSpPr>
          <p:spPr bwMode="auto">
            <a:xfrm>
              <a:off x="5643570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25660" name="TextBox 103"/>
            <p:cNvSpPr txBox="1">
              <a:spLocks noChangeArrowheads="1"/>
            </p:cNvSpPr>
            <p:nvPr/>
          </p:nvSpPr>
          <p:spPr bwMode="auto">
            <a:xfrm>
              <a:off x="2643174" y="3500438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б</a:t>
              </a:r>
            </a:p>
          </p:txBody>
        </p:sp>
      </p:grpSp>
      <p:grpSp>
        <p:nvGrpSpPr>
          <p:cNvPr id="117" name="Группа 116"/>
          <p:cNvGrpSpPr>
            <a:grpSpLocks/>
          </p:cNvGrpSpPr>
          <p:nvPr/>
        </p:nvGrpSpPr>
        <p:grpSpPr bwMode="auto">
          <a:xfrm>
            <a:off x="2214563" y="3929063"/>
            <a:ext cx="3000375" cy="584200"/>
            <a:chOff x="2214546" y="3929066"/>
            <a:chExt cx="3000396" cy="584775"/>
          </a:xfrm>
        </p:grpSpPr>
        <p:sp>
          <p:nvSpPr>
            <p:cNvPr id="25642" name="TextBox 104"/>
            <p:cNvSpPr txBox="1">
              <a:spLocks noChangeArrowheads="1"/>
            </p:cNvSpPr>
            <p:nvPr/>
          </p:nvSpPr>
          <p:spPr bwMode="auto">
            <a:xfrm>
              <a:off x="4786314" y="3929066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25643" name="TextBox 105"/>
            <p:cNvSpPr txBox="1">
              <a:spLocks noChangeArrowheads="1"/>
            </p:cNvSpPr>
            <p:nvPr/>
          </p:nvSpPr>
          <p:spPr bwMode="auto">
            <a:xfrm>
              <a:off x="3500430" y="3929066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5644" name="TextBox 106"/>
            <p:cNvSpPr txBox="1">
              <a:spLocks noChangeArrowheads="1"/>
            </p:cNvSpPr>
            <p:nvPr/>
          </p:nvSpPr>
          <p:spPr bwMode="auto">
            <a:xfrm>
              <a:off x="3929058" y="3929066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5645" name="TextBox 107"/>
            <p:cNvSpPr txBox="1">
              <a:spLocks noChangeArrowheads="1"/>
            </p:cNvSpPr>
            <p:nvPr/>
          </p:nvSpPr>
          <p:spPr bwMode="auto">
            <a:xfrm>
              <a:off x="4357686" y="3929066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25646" name="TextBox 108"/>
            <p:cNvSpPr txBox="1">
              <a:spLocks noChangeArrowheads="1"/>
            </p:cNvSpPr>
            <p:nvPr/>
          </p:nvSpPr>
          <p:spPr bwMode="auto">
            <a:xfrm>
              <a:off x="2214546" y="3929066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ж</a:t>
              </a:r>
            </a:p>
          </p:txBody>
        </p:sp>
        <p:sp>
          <p:nvSpPr>
            <p:cNvPr id="25647" name="TextBox 111"/>
            <p:cNvSpPr txBox="1">
              <a:spLocks noChangeArrowheads="1"/>
            </p:cNvSpPr>
            <p:nvPr/>
          </p:nvSpPr>
          <p:spPr bwMode="auto">
            <a:xfrm>
              <a:off x="2643174" y="3929066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25648" name="TextBox 112"/>
            <p:cNvSpPr txBox="1">
              <a:spLocks noChangeArrowheads="1"/>
            </p:cNvSpPr>
            <p:nvPr/>
          </p:nvSpPr>
          <p:spPr bwMode="auto">
            <a:xfrm>
              <a:off x="3071802" y="3929066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</p:grp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000125" y="1571625"/>
            <a:ext cx="7446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 двух – трёхлетнем возрасте эти птицы создают пары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и больше никогда не расстаются.</a:t>
            </a:r>
          </a:p>
        </p:txBody>
      </p:sp>
      <p:pic>
        <p:nvPicPr>
          <p:cNvPr id="101" name="Рисунок 100" descr="imag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25" y="4572000"/>
            <a:ext cx="11382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1071563" y="1357313"/>
            <a:ext cx="69246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Эта большая белая птица служит символом 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красоты и любви, чистоты и нежности</a:t>
            </a:r>
          </a:p>
        </p:txBody>
      </p:sp>
      <p:grpSp>
        <p:nvGrpSpPr>
          <p:cNvPr id="126" name="Группа 125"/>
          <p:cNvGrpSpPr>
            <a:grpSpLocks/>
          </p:cNvGrpSpPr>
          <p:nvPr/>
        </p:nvGrpSpPr>
        <p:grpSpPr bwMode="auto">
          <a:xfrm>
            <a:off x="2643188" y="4357688"/>
            <a:ext cx="2544762" cy="584200"/>
            <a:chOff x="2643174" y="4357694"/>
            <a:chExt cx="2544212" cy="584775"/>
          </a:xfrm>
        </p:grpSpPr>
        <p:sp>
          <p:nvSpPr>
            <p:cNvPr id="25636" name="TextBox 118"/>
            <p:cNvSpPr txBox="1">
              <a:spLocks noChangeArrowheads="1"/>
            </p:cNvSpPr>
            <p:nvPr/>
          </p:nvSpPr>
          <p:spPr bwMode="auto">
            <a:xfrm>
              <a:off x="3929058" y="4357694"/>
              <a:ext cx="3674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25637" name="TextBox 119"/>
            <p:cNvSpPr txBox="1">
              <a:spLocks noChangeArrowheads="1"/>
            </p:cNvSpPr>
            <p:nvPr/>
          </p:nvSpPr>
          <p:spPr bwMode="auto">
            <a:xfrm>
              <a:off x="2643174" y="4357694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25638" name="TextBox 120"/>
            <p:cNvSpPr txBox="1">
              <a:spLocks noChangeArrowheads="1"/>
            </p:cNvSpPr>
            <p:nvPr/>
          </p:nvSpPr>
          <p:spPr bwMode="auto">
            <a:xfrm>
              <a:off x="3500430" y="4357694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б</a:t>
              </a:r>
            </a:p>
          </p:txBody>
        </p:sp>
        <p:sp>
          <p:nvSpPr>
            <p:cNvPr id="25639" name="TextBox 121"/>
            <p:cNvSpPr txBox="1">
              <a:spLocks noChangeArrowheads="1"/>
            </p:cNvSpPr>
            <p:nvPr/>
          </p:nvSpPr>
          <p:spPr bwMode="auto">
            <a:xfrm>
              <a:off x="3071802" y="4357694"/>
              <a:ext cx="3674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25640" name="TextBox 123"/>
            <p:cNvSpPr txBox="1">
              <a:spLocks noChangeArrowheads="1"/>
            </p:cNvSpPr>
            <p:nvPr/>
          </p:nvSpPr>
          <p:spPr bwMode="auto">
            <a:xfrm>
              <a:off x="4786314" y="4357694"/>
              <a:ext cx="40107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25641" name="TextBox 124"/>
            <p:cNvSpPr txBox="1">
              <a:spLocks noChangeArrowheads="1"/>
            </p:cNvSpPr>
            <p:nvPr/>
          </p:nvSpPr>
          <p:spPr bwMode="auto">
            <a:xfrm>
              <a:off x="4357686" y="4357694"/>
              <a:ext cx="3930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</p:grpSp>
      <p:pic>
        <p:nvPicPr>
          <p:cNvPr id="127" name="Рисунок 126" descr="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820862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Стрелка вправо 127"/>
          <p:cNvSpPr/>
          <p:nvPr/>
        </p:nvSpPr>
        <p:spPr>
          <a:xfrm>
            <a:off x="1143000" y="4214813"/>
            <a:ext cx="928688" cy="21431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Стрелка вправо 128"/>
          <p:cNvSpPr/>
          <p:nvPr/>
        </p:nvSpPr>
        <p:spPr>
          <a:xfrm>
            <a:off x="1214438" y="5000625"/>
            <a:ext cx="928687" cy="21431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2000250" y="1571625"/>
            <a:ext cx="5011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Знахари готовили из частей его тела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лекарства от слабости и трусости.</a:t>
            </a:r>
          </a:p>
        </p:txBody>
      </p:sp>
      <p:grpSp>
        <p:nvGrpSpPr>
          <p:cNvPr id="134" name="Группа 133"/>
          <p:cNvGrpSpPr>
            <a:grpSpLocks/>
          </p:cNvGrpSpPr>
          <p:nvPr/>
        </p:nvGrpSpPr>
        <p:grpSpPr bwMode="auto">
          <a:xfrm>
            <a:off x="2214563" y="4786313"/>
            <a:ext cx="1698625" cy="584200"/>
            <a:chOff x="2214546" y="4786322"/>
            <a:chExt cx="1698176" cy="584775"/>
          </a:xfrm>
        </p:grpSpPr>
        <p:sp>
          <p:nvSpPr>
            <p:cNvPr id="25632" name="TextBox 122"/>
            <p:cNvSpPr txBox="1">
              <a:spLocks noChangeArrowheads="1"/>
            </p:cNvSpPr>
            <p:nvPr/>
          </p:nvSpPr>
          <p:spPr bwMode="auto">
            <a:xfrm>
              <a:off x="2214546" y="4786322"/>
              <a:ext cx="3866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  <p:sp>
          <p:nvSpPr>
            <p:cNvPr id="25633" name="TextBox 130"/>
            <p:cNvSpPr txBox="1">
              <a:spLocks noChangeArrowheads="1"/>
            </p:cNvSpPr>
            <p:nvPr/>
          </p:nvSpPr>
          <p:spPr bwMode="auto">
            <a:xfrm>
              <a:off x="3500430" y="4786322"/>
              <a:ext cx="4122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25634" name="TextBox 131"/>
            <p:cNvSpPr txBox="1">
              <a:spLocks noChangeArrowheads="1"/>
            </p:cNvSpPr>
            <p:nvPr/>
          </p:nvSpPr>
          <p:spPr bwMode="auto">
            <a:xfrm>
              <a:off x="3071802" y="4786322"/>
              <a:ext cx="37061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</a:p>
          </p:txBody>
        </p:sp>
        <p:sp>
          <p:nvSpPr>
            <p:cNvPr id="25635" name="TextBox 132"/>
            <p:cNvSpPr txBox="1">
              <a:spLocks noChangeArrowheads="1"/>
            </p:cNvSpPr>
            <p:nvPr/>
          </p:nvSpPr>
          <p:spPr bwMode="auto">
            <a:xfrm>
              <a:off x="2643174" y="4786322"/>
              <a:ext cx="4219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</p:grpSp>
      <p:pic>
        <p:nvPicPr>
          <p:cNvPr id="135" name="Рисунок 134" descr="252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5688" y="1285875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2857500" y="1285875"/>
            <a:ext cx="39655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Детёныши этих птиц рождаются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 длинными толстыми ногами,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прямым красным клювом и х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одят два года в сером оперении, а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затем одеваются в розовый наряд.</a:t>
            </a:r>
          </a:p>
        </p:txBody>
      </p:sp>
      <p:grpSp>
        <p:nvGrpSpPr>
          <p:cNvPr id="144" name="Группа 143"/>
          <p:cNvGrpSpPr>
            <a:grpSpLocks/>
          </p:cNvGrpSpPr>
          <p:nvPr/>
        </p:nvGrpSpPr>
        <p:grpSpPr bwMode="auto">
          <a:xfrm>
            <a:off x="1357313" y="5214938"/>
            <a:ext cx="3390900" cy="584200"/>
            <a:chOff x="1357290" y="5214950"/>
            <a:chExt cx="3390246" cy="584775"/>
          </a:xfrm>
        </p:grpSpPr>
        <p:sp>
          <p:nvSpPr>
            <p:cNvPr id="25624" name="TextBox 114"/>
            <p:cNvSpPr txBox="1">
              <a:spLocks noChangeArrowheads="1"/>
            </p:cNvSpPr>
            <p:nvPr/>
          </p:nvSpPr>
          <p:spPr bwMode="auto">
            <a:xfrm>
              <a:off x="1785918" y="521495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25625" name="TextBox 136"/>
            <p:cNvSpPr txBox="1">
              <a:spLocks noChangeArrowheads="1"/>
            </p:cNvSpPr>
            <p:nvPr/>
          </p:nvSpPr>
          <p:spPr bwMode="auto">
            <a:xfrm>
              <a:off x="1357290" y="5214950"/>
              <a:ext cx="4683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ф</a:t>
              </a:r>
            </a:p>
          </p:txBody>
        </p:sp>
        <p:sp>
          <p:nvSpPr>
            <p:cNvPr id="25626" name="TextBox 137"/>
            <p:cNvSpPr txBox="1">
              <a:spLocks noChangeArrowheads="1"/>
            </p:cNvSpPr>
            <p:nvPr/>
          </p:nvSpPr>
          <p:spPr bwMode="auto">
            <a:xfrm>
              <a:off x="2214546" y="521495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5627" name="TextBox 138"/>
            <p:cNvSpPr txBox="1">
              <a:spLocks noChangeArrowheads="1"/>
            </p:cNvSpPr>
            <p:nvPr/>
          </p:nvSpPr>
          <p:spPr bwMode="auto">
            <a:xfrm>
              <a:off x="3071802" y="5214950"/>
              <a:ext cx="4219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25628" name="TextBox 139"/>
            <p:cNvSpPr txBox="1">
              <a:spLocks noChangeArrowheads="1"/>
            </p:cNvSpPr>
            <p:nvPr/>
          </p:nvSpPr>
          <p:spPr bwMode="auto">
            <a:xfrm>
              <a:off x="2643174" y="5214950"/>
              <a:ext cx="4635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25629" name="TextBox 140"/>
            <p:cNvSpPr txBox="1">
              <a:spLocks noChangeArrowheads="1"/>
            </p:cNvSpPr>
            <p:nvPr/>
          </p:nvSpPr>
          <p:spPr bwMode="auto">
            <a:xfrm>
              <a:off x="4357686" y="521495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25630" name="TextBox 141"/>
            <p:cNvSpPr txBox="1">
              <a:spLocks noChangeArrowheads="1"/>
            </p:cNvSpPr>
            <p:nvPr/>
          </p:nvSpPr>
          <p:spPr bwMode="auto">
            <a:xfrm>
              <a:off x="3929058" y="5214950"/>
              <a:ext cx="37061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г</a:t>
              </a:r>
            </a:p>
          </p:txBody>
        </p:sp>
        <p:sp>
          <p:nvSpPr>
            <p:cNvPr id="25631" name="TextBox 142"/>
            <p:cNvSpPr txBox="1">
              <a:spLocks noChangeArrowheads="1"/>
            </p:cNvSpPr>
            <p:nvPr/>
          </p:nvSpPr>
          <p:spPr bwMode="auto">
            <a:xfrm>
              <a:off x="3500430" y="5214950"/>
              <a:ext cx="4219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</p:grpSp>
      <p:pic>
        <p:nvPicPr>
          <p:cNvPr id="145" name="Рисунок 144" descr="CAHGH0X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1285875"/>
            <a:ext cx="1905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6532E-6 C -0.00989 0.00324 -0.01493 0.01341 -0.02152 0.02335 C -0.02291 0.02844 -0.02986 0.05434 -0.01996 0.05596 C -0.00677 0.05827 0.00678 0.05734 0.01997 0.05827 C 0.03577 0.06127 0.0481 0.06289 0.06476 0.06289 " pathEditMode="relative" rAng="0" ptsTypes="ffff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417 -0.00156 0.00648 -0.01111 0.01064 C -0.01459 0.02428 -0.01597 0.02775 -0.01111 0.04856 C -0.01042 0.05133 -0.00677 0.04995 -0.00469 0.05087 C -0.00313 0.05156 -0.00156 0.05272 0 0.05295 C 0.03073 0.05665 0.03021 0.06844 0.03021 0.05295 " pathEditMode="relative" ptsTypes="fffffA">
                                      <p:cBhvr>
                                        <p:cTn id="6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58 0.00069 -0.03715 0.00046 -0.05556 0.00231 C -0.06059 0.00277 -0.06979 0.00855 -0.06979 0.00855 C -0.07084 0.00994 -0.0717 0.01179 -0.07309 0.01271 C -0.07448 0.01387 -0.07656 0.01318 -0.07778 0.01479 C -0.07847 0.01572 -0.08334 0.0319 -0.0842 0.03399 C -0.0882 0.04347 -0.09358 0.04994 -0.09358 0.0615 " pathEditMode="relative" ptsTypes="ffffffA"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88" grpId="0" animBg="1"/>
      <p:bldP spid="88" grpId="1" animBg="1"/>
      <p:bldP spid="88" grpId="2" animBg="1"/>
      <p:bldP spid="89" grpId="0"/>
      <p:bldP spid="89" grpId="1"/>
      <p:bldP spid="91" grpId="0"/>
      <p:bldP spid="91" grpId="1"/>
      <p:bldP spid="110" grpId="0"/>
      <p:bldP spid="110" grpId="1"/>
      <p:bldP spid="128" grpId="0" animBg="1"/>
      <p:bldP spid="128" grpId="2" animBg="1"/>
      <p:bldP spid="128" grpId="3" animBg="1"/>
      <p:bldP spid="128" grpId="4" animBg="1"/>
      <p:bldP spid="129" grpId="2" animBg="1"/>
      <p:bldP spid="129" grpId="3" animBg="1"/>
      <p:bldP spid="129" grpId="4" animBg="1"/>
      <p:bldP spid="130" grpId="0"/>
      <p:bldP spid="130" grpId="1"/>
      <p:bldP spid="136" grpId="0"/>
      <p:bldP spid="1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Круговорот воды в природе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D:\анимация\a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857250"/>
            <a:ext cx="179863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11" descr="F:\картиночки\MOTION\AG0062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643438"/>
            <a:ext cx="2786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13" descr="F:\картиночки\MOTION\AG0062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25"/>
            <a:ext cx="2786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0500" y="2357438"/>
            <a:ext cx="3873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31"/>
          <p:cNvSpPr/>
          <p:nvPr/>
        </p:nvSpPr>
        <p:spPr>
          <a:xfrm>
            <a:off x="3857625" y="1500188"/>
            <a:ext cx="1643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3857625" y="4786313"/>
            <a:ext cx="1643063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2625503">
            <a:off x="1300163" y="3967163"/>
            <a:ext cx="1428750" cy="201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 rot="7865599">
            <a:off x="1259682" y="2289968"/>
            <a:ext cx="1428750" cy="201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3225738">
            <a:off x="6038850" y="2225675"/>
            <a:ext cx="1428750" cy="201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rot="18798777">
            <a:off x="5921375" y="3630613"/>
            <a:ext cx="1428750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429250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1184919"/>
            <a:ext cx="1143008" cy="49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588" y="5581650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8" y="5734050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5572125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5715000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5857875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500688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8" y="5886450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5857875"/>
            <a:ext cx="984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7516E-6 C 0.00348 -0.01365 -0.00034 -0.02868 -0.00364 -0.04187 C -0.00295 -0.05436 -0.00312 -0.0724 0.00243 -0.08351 C 0.00278 -0.0879 0.00261 -0.0923 0.00365 -0.09646 C 0.00452 -0.09993 0.01233 -0.10918 0.01441 -0.11242 C 0.01702 -0.11658 0.0217 -0.12537 0.0217 -0.12537 C 0.02639 -0.14342 0.01841 -0.11566 0.02639 -0.13324 C 0.0283 -0.13763 0.02778 -0.14365 0.03004 -0.14781 C 0.03247 -0.15198 0.03733 -0.16053 0.03733 -0.16053 C 0.03924 -0.17303 0.04254 -0.18482 0.04445 -0.19755 C 0.04497 -0.20125 0.04601 -0.20495 0.04688 -0.20865 C 0.04757 -0.21189 0.04931 -0.21837 0.04931 -0.21837 C 0.05313 -0.25376 0.05174 -0.28175 0.05295 -0.32107 C 0.05313 -0.32963 0.06198 -0.34814 0.06736 -0.35323 C 0.07049 -0.36155 0.07361 -0.36294 0.0783 -0.36919 C 0.08855 -0.38237 0.07639 -0.37034 0.08542 -0.3789 C 0.08629 -0.38052 0.08681 -0.38237 0.08785 -0.38376 C 0.09011 -0.3863 0.09514 -0.39024 0.09514 -0.39024 C 0.10052 -0.40435 0.10799 -0.41985 0.11806 -0.42864 C 0.12101 -0.43465 0.12761 -0.44622 0.12761 -0.44622 C 0.13073 -0.46287 0.12743 -0.44344 0.13004 -0.47837 C 0.13091 -0.49202 0.14132 -0.5059 0.14931 -0.51376 C 0.15174 -0.52371 0.15625 -0.53042 0.16268 -0.5362 C 0.16875 -0.54939 0.16077 -0.53435 0.16858 -0.54268 C 0.1698 -0.54383 0.16997 -0.54615 0.17101 -0.54753 C 0.17414 -0.5517 0.17639 -0.55124 0.18073 -0.55239 C 0.18403 -0.56465 0.18542 -0.57946 0.18542 -0.59241 " pathEditMode="relative" ptsTypes="ffffffffffffffffffffffffffA">
                                      <p:cBhvr>
                                        <p:cTn id="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4" presetClass="exit" presetSubtype="0" decel="10000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6 C -0.00052 -0.01758 -0.00121 -0.03469 0.00035 -0.05181 C 0.00052 -0.05366 0.00313 -0.05343 0.00399 -0.05505 C 0.00486 -0.0569 0.00452 -0.05944 0.00521 -0.06153 C 0.00573 -0.06315 0.00695 -0.06453 0.00764 -0.06615 C 0.00851 -0.06777 0.00938 -0.06916 0.0099 -0.07101 C 0.01511 -0.0872 0.00955 -0.07517 0.01476 -0.08558 C 0.01927 -0.11542 0.01077 -0.1485 0.0184 -0.17696 C 0.01945 -0.18066 0.0224 -0.18297 0.02327 -0.18667 C 0.02361 -0.18829 0.02413 -0.18991 0.02448 -0.19153 C 0.02552 -0.20379 0.025 -0.21189 0.03281 -0.21882 C 0.03455 -0.22576 0.03455 -0.23178 0.03767 -0.23802 C 0.04011 -0.25399 0.04028 -0.2681 0.03767 -0.28452 C 0.0342 -0.33055 0.0349 -0.33703 0.03646 -0.40504 C 0.03663 -0.41221 0.03941 -0.42031 0.04375 -0.42424 C 0.04965 -0.43603 0.06233 -0.44806 0.07136 -0.45639 C 0.07274 -0.46402 0.07379 -0.46796 0.07865 -0.47235 C 0.08195 -0.48531 0.08941 -0.49803 0.09653 -0.50774 C 0.09809 -0.51306 0.1 -0.517 0.10156 -0.52209 C 0.10243 -0.53805 0.10052 -0.55424 0.11094 -0.56396 C 0.11129 -0.56557 0.11129 -0.56766 0.11233 -0.56881 C 0.1132 -0.56997 0.11476 -0.56951 0.11597 -0.57043 C 0.12274 -0.57529 0.1224 -0.57552 0.12691 -0.58154 C 0.12778 -0.58477 0.12761 -0.58848 0.12917 -0.59125 C 0.13333 -0.59842 0.13802 -0.6012 0.14254 -0.60721 " pathEditMode="relative" ptsTypes="ffffffffffffffffffffffff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9558E-6 C -8.33333E-7 -1.69558E-6 0.00104 -0.02614 -0.00243 -0.03516 C -0.00417 -0.04002 -0.00729 -0.04973 -0.00729 -0.04973 C -0.00642 -0.06962 -0.00799 -0.09993 0.00364 -0.11543 C 0.00608 -0.12815 0.00972 -0.13856 0.01805 -0.14596 C 0.02378 -0.15753 0.02569 -0.17164 0.02899 -0.18459 C 0.02934 -0.19754 0.02621 -0.22692 0.03368 -0.24219 C 0.03403 -0.25376 0.02969 -0.27989 0.03976 -0.28892 C 0.04201 -0.29748 0.04705 -0.30812 0.05173 -0.31459 C 0.05417 -0.32454 0.0566 -0.31575 0.05903 -0.3257 C 0.05851 -0.35438 0.06042 -0.37705 0.05538 -0.40273 C 0.05451 -0.41406 0.05278 -0.42378 0.05173 -0.43488 C 0.0526 -0.46079 0.04861 -0.46981 0.06267 -0.48138 C 0.0651 -0.48623 0.06753 -0.49109 0.06996 -0.49595 C 0.07205 -0.50011 0.07778 -0.50196 0.08073 -0.50566 C 0.08194 -0.50728 0.08298 -0.5089 0.08437 -0.51029 C 0.08663 -0.5126 0.09167 -0.51677 0.09167 -0.51677 C 0.09462 -0.52301 0.09757 -0.52232 0.10121 -0.5281 C 0.10417 -0.53296 0.10503 -0.53805 0.10608 -0.54406 C 0.10781 -0.58686 0.10729 -0.56326 0.10729 -0.61462 " pathEditMode="relative" ptsTypes="fffffffffffffffffffA">
                                      <p:cBhvr>
                                        <p:cTn id="3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2428E-6 C 0.0033 -0.01365 -0.00052 -0.02868 -0.00364 -0.04185 C -0.00295 -0.05434 -0.00312 -0.07237 0.00226 -0.08347 C 0.00278 -0.08787 0.00261 -0.09226 0.00365 -0.09642 C 0.00434 -0.09989 0.01233 -0.10914 0.01441 -0.11237 C 0.01702 -0.11654 0.02153 -0.12532 0.02153 -0.12509 C 0.02622 -0.14336 0.01841 -0.11561 0.02622 -0.13318 C 0.0283 -0.13758 0.02778 -0.14359 0.02986 -0.14775 C 0.03247 -0.15191 0.03733 -0.16047 0.03733 -0.16024 C 0.03924 -0.17295 0.04254 -0.18474 0.04445 -0.19746 C 0.04479 -0.20116 0.04584 -0.20486 0.04688 -0.20856 C 0.04757 -0.2118 0.04931 -0.21827 0.04931 -0.21804 C 0.05313 -0.25388 0.05174 -0.28185 0.05295 -0.32116 C 0.05313 -0.32972 0.06198 -0.34821 0.06736 -0.3533 C 0.07049 -0.36162 0.07361 -0.36301 0.0783 -0.36925 C 0.08854 -0.38243 0.07639 -0.37041 0.08542 -0.37896 C 0.08629 -0.38058 0.08681 -0.38243 0.08785 -0.38382 C 0.09011 -0.38636 0.09514 -0.39029 0.09514 -0.39006 C 0.10052 -0.4044 0.10799 -0.41989 0.11806 -0.42868 C 0.12101 -0.43469 0.12761 -0.44625 0.12761 -0.44602 C 0.13073 -0.46289 0.12743 -0.44347 0.13004 -0.47839 C 0.13091 -0.49203 0.14132 -0.5059 0.14931 -0.51376 C 0.15174 -0.5237 0.15625 -0.53041 0.16268 -0.53619 C 0.16875 -0.54937 0.16077 -0.53434 0.16858 -0.54266 C 0.16962 -0.54382 0.16997 -0.54613 0.17101 -0.54752 C 0.17413 -0.55168 0.17639 -0.55122 0.18073 -0.55237 C 0.18403 -0.56463 0.18542 -0.57943 0.18542 -0.59237 " pathEditMode="relative" rAng="0" ptsTypes="ffffffffffffffffffffffffffA">
                                      <p:cBhvr>
                                        <p:cTn id="3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28337E-6 C 0.00226 -0.00926 -0.00052 -0.02083 0.00365 -0.02892 C 0.00452 -0.03077 0.00625 -0.03193 0.0073 -0.03355 C 0.00816 -0.03494 0.00886 -0.03679 0.00973 -0.03841 C 0.01007 -0.05553 0.00955 -0.07264 0.01094 -0.08976 C 0.01111 -0.09161 0.01198 -0.0849 0.01337 -0.0849 C 0.01459 -0.0849 0.01268 -0.08814 0.01216 -0.08976 C 0.0099 -0.09578 0.00938 -0.09416 0.00608 -0.09948 C 0.00261 -0.10503 -0.00156 -0.11567 -0.00364 -0.12192 C -0.00711 -0.13186 -0.0052 -0.12562 -0.00833 -0.13811 C -0.00868 -0.13973 -0.00954 -0.14273 -0.00954 -0.14273 C -0.01215 -0.16332 -0.01267 -0.18275 -0.00954 -0.2038 C -0.0092 -0.21028 -0.00972 -0.21676 -0.00833 -0.223 C -0.00729 -0.2274 -0.00434 -0.23064 -0.00243 -0.23434 C 0.00226 -0.24336 0.00486 -0.25192 0.01216 -0.25839 C 0.01372 -0.26649 0.01407 -0.2732 0.02049 -0.27597 C 0.02275 -0.28476 0.03177 -0.28662 0.03733 -0.29217 C 0.04792 -0.30235 0.05938 -0.31345 0.06754 -0.32733 C 0.06962 -0.33589 0.06806 -0.3308 0.07361 -0.3419 C 0.07448 -0.34352 0.07639 -0.353 0.07709 -0.35624 C 0.07743 -0.39164 0.07709 -0.4268 0.0783 -0.46219 C 0.0783 -0.4645 0.08004 -0.46635 0.08073 -0.46866 C 0.08334 -0.47699 0.08299 -0.48278 0.08802 -0.48948 C 0.09219 -0.50614 0.08542 -0.4837 0.09289 -0.49596 C 0.0948 -0.49897 0.09393 -0.50383 0.09532 -0.5073 C 0.10122 -0.52164 0.09792 -0.51238 0.10365 -0.52164 C 0.10695 -0.52696 0.10886 -0.53413 0.11216 -0.53922 C 0.11841 -0.54893 0.11528 -0.53922 0.12049 -0.54893 C 0.12396 -0.55541 0.12518 -0.55888 0.13021 -0.56351 C 0.13386 -0.58247 0.12813 -0.55865 0.13507 -0.57299 C 0.13594 -0.57484 0.13525 -0.57762 0.13611 -0.57947 C 0.13785 -0.58386 0.14115 -0.58687 0.14341 -0.5908 C 0.14671 -0.60329 0.14705 -0.60329 0.14705 -0.61949 " pathEditMode="relative" ptsTypes="ffffffffffffffffffffffffffffffffA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47074E-6 C 0.01007 -0.01919 0.00382 -0.04047 0.00486 -0.06569 C 0.00521 -0.07332 0.00538 -0.07193 0.00972 -0.07378 C 0.01042 -0.0754 0.01094 -0.07748 0.01198 -0.07864 C 0.01302 -0.0798 0.01493 -0.07887 0.01563 -0.08026 C 0.01684 -0.08257 0.01597 -0.08581 0.01684 -0.08812 C 0.01754 -0.09021 0.01945 -0.09113 0.02049 -0.09298 C 0.02222 -0.09599 0.02535 -0.1027 0.02535 -0.1027 C 0.02691 -0.11079 0.02917 -0.11496 0.03021 -0.12352 C 0.02986 -0.14387 0.02969 -0.16423 0.02899 -0.18458 C 0.02899 -0.18667 0.02795 -0.18875 0.02778 -0.19083 C 0.02726 -0.19684 0.02726 -0.20263 0.02656 -0.20864 C 0.02604 -0.21396 0.02413 -0.2246 0.02413 -0.2246 C 0.02448 -0.23895 0.02031 -0.28752 0.03368 -0.30001 C 0.03611 -0.30996 0.03681 -0.31204 0.0434 -0.31783 C 0.04549 -0.32592 0.04306 -0.32014 0.04826 -0.32407 C 0.05538 -0.32939 0.05608 -0.33124 0.06389 -0.33379 C 0.07309 -0.34211 0.06146 -0.3324 0.07222 -0.33864 C 0.07726 -0.34165 0.08142 -0.34605 0.08681 -0.34813 C 0.08976 -0.35599 0.09167 -0.35877 0.09757 -0.3627 C 0.10104 -0.37681 0.09983 -0.37034 0.10729 -0.38028 C 0.10799 -0.38468 0.11059 -0.38861 0.11076 -0.39324 C 0.11198 -0.43927 0.09636 -0.49294 0.11563 -0.53133 C 0.11788 -0.54313 0.12205 -0.54984 0.13021 -0.55539 C 0.13386 -0.5621 0.13872 -0.56881 0.14462 -0.57135 C 0.15261 -0.58199 0.16337 -0.57945 0.17344 -0.58431 C 0.18542 -0.59009 0.19566 -0.60142 0.20729 -0.60836 C 0.2125 -0.6116 0.21858 -0.61299 0.22413 -0.61461 C 0.23351 -0.62317 0.24462 -0.63867 0.24462 -0.65486 " pathEditMode="relative" ptsTypes="ffffffffffffffffffffffffffffA">
                                      <p:cBhvr>
                                        <p:cTn id="5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7516E-6 C 0.00348 -0.01365 -0.00034 -0.02868 -0.00364 -0.04187 C -0.00295 -0.05436 -0.00312 -0.0724 0.00243 -0.08351 C 0.00278 -0.0879 0.00261 -0.0923 0.00365 -0.09646 C 0.00452 -0.09993 0.01233 -0.10918 0.01441 -0.11242 C 0.01702 -0.11658 0.0217 -0.12537 0.0217 -0.12537 C 0.02639 -0.14342 0.01841 -0.11566 0.02639 -0.13324 C 0.0283 -0.13763 0.02778 -0.14365 0.03004 -0.14781 C 0.03247 -0.15198 0.03733 -0.16053 0.03733 -0.16053 C 0.03924 -0.17303 0.04254 -0.18482 0.04445 -0.19755 C 0.04497 -0.20125 0.04601 -0.20495 0.04688 -0.20865 C 0.04757 -0.21189 0.04931 -0.21837 0.04931 -0.21837 C 0.05313 -0.25376 0.05174 -0.28175 0.05295 -0.32107 C 0.05313 -0.32963 0.06198 -0.34814 0.06736 -0.35323 C 0.07049 -0.36155 0.07361 -0.36294 0.0783 -0.36919 C 0.08855 -0.38237 0.07639 -0.37034 0.08542 -0.3789 C 0.08629 -0.38052 0.08681 -0.38237 0.08785 -0.38376 C 0.09011 -0.3863 0.09514 -0.39024 0.09514 -0.39024 C 0.10052 -0.40435 0.10799 -0.41985 0.11806 -0.42864 C 0.12101 -0.43465 0.12761 -0.44622 0.12761 -0.44622 C 0.13073 -0.46287 0.12743 -0.44344 0.13004 -0.47837 C 0.13091 -0.49202 0.14132 -0.5059 0.14931 -0.51376 C 0.15174 -0.52371 0.15625 -0.53042 0.16268 -0.5362 C 0.16875 -0.54939 0.16077 -0.53435 0.16858 -0.54268 C 0.1698 -0.54383 0.16997 -0.54615 0.17101 -0.54753 C 0.17414 -0.5517 0.17639 -0.55124 0.18073 -0.55239 C 0.18403 -0.56465 0.18542 -0.57946 0.18542 -0.59241 " pathEditMode="relative" ptsTypes="ffffffffffffffffffffffffffA">
                                      <p:cBhvr>
                                        <p:cTn id="6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5591E-6 C 0.00174 -0.01157 0.00105 -0.01481 0.00678 -0.02244 C 0.00903 -0.03169 0.01372 -0.03956 0.01875 -0.0465 C 0.02344 -0.10201 0.02119 -0.13579 0.0224 -0.20541 C 0.02257 -0.21282 0.03143 -0.22508 0.03455 -0.23109 C 0.03716 -0.23595 0.04289 -0.24543 0.04289 -0.24543 C 0.04323 -0.24751 0.04323 -0.25006 0.0441 -0.25191 C 0.04497 -0.25399 0.04705 -0.25469 0.04775 -0.25677 C 0.05105 -0.26671 0.04775 -0.27782 0.05261 -0.2873 C 0.06303 -0.38307 0.0349 -0.44645 0.07657 -0.51515 C 0.07987 -0.52047 0.08004 -0.52464 0.08386 -0.52973 C 0.08559 -0.53898 0.08525 -0.54522 0.09115 -0.55055 C 0.09462 -0.56003 0.09566 -0.56627 0.10191 -0.5746 C 0.10434 -0.57784 0.10921 -0.58432 0.10921 -0.58432 C 0.11025 -0.58802 0.11042 -0.59195 0.11164 -0.59542 C 0.11285 -0.59889 0.11632 -0.60514 0.11632 -0.60514 C 0.11719 -0.61046 0.11771 -0.61578 0.11875 -0.6211 C 0.1198 -0.62665 0.12327 -0.63151 0.12362 -0.63729 C 0.12431 -0.64631 0.12362 -0.65556 0.12362 -0.66459 " pathEditMode="relative" ptsTypes="ffffffffffffffffffA">
                                      <p:cBhvr>
                                        <p:cTn id="7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22484E-6 C -0.00138 -0.02405 -0.00208 -0.04857 0.00244 -0.07216 C 0.00348 -0.09622 0.00053 -0.10941 0.01459 -0.12352 C 0.01633 -0.12745 0.01876 -0.13092 0.02049 -0.13485 C 0.02344 -0.14156 0.0231 -0.14827 0.029 -0.15081 C 0.03178 -0.16192 0.02796 -0.14896 0.03386 -0.16053 C 0.03455 -0.16192 0.03438 -0.16377 0.03508 -0.16515 C 0.03751 -0.17001 0.0415 -0.17556 0.04462 -0.17973 C 0.04758 -0.19106 0.04567 -0.18644 0.04949 -0.19407 C 0.05122 -0.20309 0.05174 -0.2135 0.05539 -0.22137 C 0.05678 -0.23686 0.05695 -0.25468 0.06025 -0.26948 C 0.06199 -0.27688 0.06546 -0.28336 0.06754 -0.29053 C 0.0691 -0.30256 0.07205 -0.31366 0.07362 -0.32569 C 0.07396 -0.34026 0.07414 -0.35461 0.07483 -0.36918 C 0.0757 -0.38977 0.08733 -0.4055 0.09636 -0.42053 C 0.10122 -0.42863 0.10574 -0.4395 0.11337 -0.44297 C 0.11667 -0.44783 0.12032 -0.45107 0.12396 -0.45569 C 0.12553 -0.46009 0.12744 -0.46425 0.129 -0.46865 C 0.13021 -0.47235 0.13351 -0.47466 0.13508 -0.47836 C 0.13768 -0.48461 0.13855 -0.49109 0.14098 -0.49756 C 0.14219 -0.50543 0.14324 -0.51121 0.14584 -0.51838 C 0.14619 -0.52324 0.14601 -0.52833 0.14705 -0.53295 C 0.1481 -0.53758 0.15192 -0.54568 0.15192 -0.54568 C 0.15313 -0.55586 0.15469 -0.56626 0.1566 -0.57621 C 0.1573 -0.59055 0.15643 -0.60813 0.16146 -0.62109 C 0.16424 -0.63936 0.16511 -0.64746 0.16511 -0.6662 " pathEditMode="relative" ptsTypes="fffffffffffffffffffffffffA">
                                      <p:cBhvr>
                                        <p:cTn id="84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9" presetClass="exit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Круговорот воды в природе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0" name="Picture 2" descr="D:\анимация\a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857250"/>
            <a:ext cx="179863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1" descr="F:\картиночки\MOTION\AG0062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643438"/>
            <a:ext cx="2786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3" descr="F:\картиночки\MOTION\AG0062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25"/>
            <a:ext cx="2786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0500" y="2357438"/>
            <a:ext cx="3873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31"/>
          <p:cNvSpPr/>
          <p:nvPr/>
        </p:nvSpPr>
        <p:spPr>
          <a:xfrm>
            <a:off x="3857625" y="1500188"/>
            <a:ext cx="1643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3857625" y="4786313"/>
            <a:ext cx="1643063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2625503">
            <a:off x="1300163" y="3967163"/>
            <a:ext cx="1428750" cy="201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 rot="7865599">
            <a:off x="1259682" y="2289968"/>
            <a:ext cx="1428750" cy="201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3225738">
            <a:off x="6038850" y="2225675"/>
            <a:ext cx="1428750" cy="201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rot="18798777">
            <a:off x="5921375" y="3630613"/>
            <a:ext cx="1428750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3" y="1184919"/>
            <a:ext cx="1143009" cy="49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1775" y="854075"/>
            <a:ext cx="298450" cy="377825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0550" y="706438"/>
            <a:ext cx="300038" cy="379412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24863" y="993775"/>
            <a:ext cx="298450" cy="377825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24863" y="706438"/>
            <a:ext cx="298450" cy="379412"/>
          </a:xfrm>
          <a:prstGeom prst="rect">
            <a:avLst/>
          </a:prstGeom>
          <a:noFill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64563" y="920750"/>
            <a:ext cx="298450" cy="37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4.21965E-6 C 0.00312 -0.00139 0.00626 -0.00278 0.00938 -0.00416 C 0.01077 -0.00486 0.01129 -0.0074 0.01268 -0.00832 C 0.01407 -0.00948 0.0158 -0.00971 0.01737 -0.01041 C 0.02292 -0.01827 0.02987 -0.01827 0.03803 -0.02104 C 0.04584 -0.02358 0.05226 -0.02751 0.06025 -0.0296 C 0.08664 -0.02867 0.11372 -0.03283 0.13959 -0.0252 C 0.15903 -0.01942 0.14167 -0.02405 0.15383 -0.01688 C 0.16216 -0.01202 0.17483 -0.01087 0.18247 -0.00416 C 0.18699 -0.00023 0.1915 0.00254 0.19671 0.00439 C 0.21667 0.01133 0.23716 0.0148 0.25712 0.02127 C 0.47483 0.01896 0.38733 0.03676 0.46824 0.01064 C 0.47101 0.00809 0.4731 0.00416 0.47605 0.00208 C 0.479 4.21965E-6 0.4856 -0.00208 0.4856 -0.00208 C 0.48959 -0.00717 0.49306 -0.01017 0.49827 -0.01272 C 0.50278 -0.0185 0.5066 -0.01919 0.51268 -0.02104 C 0.51945 -0.02567 0.52483 -0.03145 0.5316 -0.03584 C 0.53855 -0.04046 0.54827 -0.04093 0.55556 -0.04231 C 0.57396 -0.05873 0.60452 -0.05503 0.62535 -0.05711 C 0.63959 -0.06081 0.63056 -0.05919 0.65226 -0.05919 " pathEditMode="relative" ptsTypes="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-0.12257 0.47399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-0.12257 0.473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-0.12257 0.4739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-0.12257 0.4739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-0.01272 L -0.18907 0.461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3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15350" cy="642938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Жанры изобразительного искусства</a:t>
            </a:r>
            <a:endParaRPr lang="ru-RU" sz="4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Рисунок 3" descr="брюлло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929188"/>
            <a:ext cx="13731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" descr="брюллов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71813"/>
            <a:ext cx="13176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кипренски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1428750"/>
            <a:ext cx="13239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3" descr="кончаловский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857750"/>
            <a:ext cx="17145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1285875"/>
            <a:ext cx="178593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6" descr="кон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2857500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7" descr="shishkin1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75" y="2786063"/>
            <a:ext cx="182721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8" descr="левитан избушка на лугу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0" y="4143375"/>
            <a:ext cx="15716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9" descr="левитан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1285875"/>
            <a:ext cx="18462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214313" y="1285875"/>
            <a:ext cx="2214562" cy="5357813"/>
            <a:chOff x="214282" y="1285836"/>
            <a:chExt cx="2214578" cy="535787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14282" y="1285836"/>
              <a:ext cx="2214578" cy="5357874"/>
            </a:xfrm>
            <a:prstGeom prst="rect">
              <a:avLst/>
            </a:prstGeom>
            <a:solidFill>
              <a:srgbClr val="0F6FC6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691" name="TextBox 22"/>
            <p:cNvSpPr txBox="1">
              <a:spLocks noChangeArrowheads="1"/>
            </p:cNvSpPr>
            <p:nvPr/>
          </p:nvSpPr>
          <p:spPr bwMode="auto">
            <a:xfrm>
              <a:off x="1785918" y="1714488"/>
              <a:ext cx="543739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b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b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b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b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b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b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2857500" y="1214438"/>
            <a:ext cx="2643188" cy="5429250"/>
            <a:chOff x="2857488" y="1214422"/>
            <a:chExt cx="2643206" cy="54292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857488" y="1214422"/>
              <a:ext cx="2643206" cy="5429288"/>
            </a:xfrm>
            <a:prstGeom prst="rect">
              <a:avLst/>
            </a:prstGeom>
            <a:solidFill>
              <a:srgbClr val="33CC33">
                <a:alpha val="38824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7752" y="1928802"/>
              <a:ext cx="544517" cy="3416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b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b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Й</a:t>
              </a:r>
              <a:b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b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b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5857875" y="1143000"/>
            <a:ext cx="2714625" cy="5429250"/>
            <a:chOff x="5857884" y="1142984"/>
            <a:chExt cx="2714644" cy="54292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857884" y="1142984"/>
              <a:ext cx="2714644" cy="5429288"/>
            </a:xfrm>
            <a:prstGeom prst="rect">
              <a:avLst/>
            </a:prstGeom>
            <a:solidFill>
              <a:srgbClr val="FFCC66">
                <a:alpha val="40000"/>
              </a:srgbClr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687" name="TextBox 29"/>
            <p:cNvSpPr txBox="1">
              <a:spLocks noChangeArrowheads="1"/>
            </p:cNvSpPr>
            <p:nvPr/>
          </p:nvSpPr>
          <p:spPr bwMode="auto">
            <a:xfrm>
              <a:off x="7858148" y="1214422"/>
              <a:ext cx="543739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b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b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b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ЮР</a:t>
              </a:r>
              <a:b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</a:p>
            <a:p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b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b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3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13"/>
          <p:cNvGrpSpPr>
            <a:grpSpLocks/>
          </p:cNvGrpSpPr>
          <p:nvPr/>
        </p:nvGrpSpPr>
        <p:grpSpPr bwMode="auto">
          <a:xfrm>
            <a:off x="2643188" y="1000125"/>
            <a:ext cx="4000500" cy="1214438"/>
            <a:chOff x="1214414" y="785794"/>
            <a:chExt cx="5929354" cy="1928826"/>
          </a:xfrm>
        </p:grpSpPr>
        <p:grpSp>
          <p:nvGrpSpPr>
            <p:cNvPr id="15370" name="Группа 12"/>
            <p:cNvGrpSpPr>
              <a:grpSpLocks/>
            </p:cNvGrpSpPr>
            <p:nvPr/>
          </p:nvGrpSpPr>
          <p:grpSpPr bwMode="auto">
            <a:xfrm>
              <a:off x="1214414" y="1571612"/>
              <a:ext cx="5929354" cy="1143008"/>
              <a:chOff x="1214414" y="1571612"/>
              <a:chExt cx="5929354" cy="1143008"/>
            </a:xfrm>
          </p:grpSpPr>
          <p:grpSp>
            <p:nvGrpSpPr>
              <p:cNvPr id="15372" name="Группа 6"/>
              <p:cNvGrpSpPr>
                <a:grpSpLocks/>
              </p:cNvGrpSpPr>
              <p:nvPr/>
            </p:nvGrpSpPr>
            <p:grpSpPr bwMode="auto">
              <a:xfrm>
                <a:off x="1214414" y="1571612"/>
                <a:ext cx="3000396" cy="1143008"/>
                <a:chOff x="928662" y="1571612"/>
                <a:chExt cx="3286148" cy="1357322"/>
              </a:xfrm>
            </p:grpSpPr>
            <p:sp>
              <p:nvSpPr>
                <p:cNvPr id="5" name="Прямоугольный треугольник 4"/>
                <p:cNvSpPr/>
                <p:nvPr/>
              </p:nvSpPr>
              <p:spPr>
                <a:xfrm>
                  <a:off x="928662" y="1572610"/>
                  <a:ext cx="3285682" cy="1356324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" name="Прямоугольный треугольник 5"/>
                <p:cNvSpPr/>
                <p:nvPr/>
              </p:nvSpPr>
              <p:spPr>
                <a:xfrm rot="10800000">
                  <a:off x="928662" y="1572610"/>
                  <a:ext cx="3285682" cy="1356324"/>
                </a:xfrm>
                <a:prstGeom prst="rt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5373" name="Группа 7"/>
              <p:cNvGrpSpPr>
                <a:grpSpLocks/>
              </p:cNvGrpSpPr>
              <p:nvPr/>
            </p:nvGrpSpPr>
            <p:grpSpPr bwMode="auto">
              <a:xfrm>
                <a:off x="4214810" y="1571612"/>
                <a:ext cx="2928958" cy="1143008"/>
                <a:chOff x="928662" y="1571612"/>
                <a:chExt cx="3286148" cy="1357322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928185" y="1572610"/>
                  <a:ext cx="3286625" cy="1356324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>
                  <a:off x="928185" y="1572610"/>
                  <a:ext cx="3286625" cy="1356324"/>
                </a:xfrm>
                <a:prstGeom prst="rt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857724" y="784821"/>
              <a:ext cx="499225" cy="501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000232" y="357166"/>
            <a:ext cx="607223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Какое слово задумано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357188" y="2714625"/>
            <a:ext cx="8143875" cy="3592513"/>
            <a:chOff x="357158" y="2714620"/>
            <a:chExt cx="8143932" cy="3593204"/>
          </a:xfrm>
        </p:grpSpPr>
        <p:pic>
          <p:nvPicPr>
            <p:cNvPr id="15366" name="Picture 2" descr="D:\картиночки\STDDIR2\BD08969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3714752"/>
              <a:ext cx="1427166" cy="259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3" descr="D:\картиночки\STDDIR3\HH00924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8794" y="2857496"/>
              <a:ext cx="157490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4" descr="D:\картиночки\STDDIR3\HH01526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714620"/>
              <a:ext cx="1968501" cy="150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5" descr="D:\картиночки\STDDIR3\NA00626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9454" y="4214818"/>
              <a:ext cx="1571636" cy="187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D:\картиночки\PUB60COR\NA00512_.WM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3012">
            <a:off x="3562350" y="3903663"/>
            <a:ext cx="16795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28938" y="2286000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latin typeface="Constantia" pitchFamily="18" charset="0"/>
              </a:rPr>
              <a:t>ро</a:t>
            </a:r>
            <a:r>
              <a:rPr lang="ru-RU" sz="8000" b="1">
                <a:latin typeface="Times New Roman" pitchFamily="18" charset="0"/>
                <a:cs typeface="Times New Roman" pitchFamily="18" charset="0"/>
              </a:rPr>
              <a:t></a:t>
            </a:r>
            <a:r>
              <a:rPr lang="ru-RU" sz="8000" b="1">
                <a:latin typeface="Constantia" pitchFamily="18" charset="0"/>
              </a:rPr>
              <a:t>-за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57188" y="1428750"/>
            <a:ext cx="85010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На берегу речки стоит ива. Она спустила ветки в воду. Под ветками притаилась щука. Ива цветёт. Летит пчела за первым медком. Весело над ивой жужжит шмель. Летнее солнышко согревает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землю. Тёплый ветерок быстро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 бежит по веточкам ивы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Рисунок 2" descr="will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727450"/>
            <a:ext cx="19796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643313" y="714375"/>
            <a:ext cx="852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Ива</a:t>
            </a:r>
          </a:p>
        </p:txBody>
      </p:sp>
      <p:pic>
        <p:nvPicPr>
          <p:cNvPr id="1026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714500"/>
            <a:ext cx="260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786063"/>
            <a:ext cx="2968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786063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86063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357563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429125"/>
            <a:ext cx="260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4429125"/>
            <a:ext cx="260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анимация\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000625"/>
            <a:ext cx="260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66474E-6 C 0.00052 -0.00995 -0.00018 -0.01989 0.00156 -0.0296 C 0.0026 -0.03585 0.0059 -0.04093 0.00798 -0.04648 C 0.01111 -0.05504 0.01423 -0.06359 0.01753 -0.07191 C 0.01857 -0.07446 0.02083 -0.07585 0.02222 -0.07816 C 0.02552 -0.08371 0.02864 -0.08949 0.03177 -0.09504 C 0.03819 -0.1066 0.04288 -0.11885 0.05087 -0.12879 C 0.05312 -0.13781 0.05937 -0.14267 0.0651 -0.14798 C 0.08003 -0.1459 0.0816 -0.14197 0.09531 -0.13943 C 0.09844 -0.13388 0.10312 -0.12926 0.10486 -0.12255 C 0.10538 -0.12047 0.10555 -0.11816 0.10642 -0.11631 C 0.10833 -0.11191 0.11267 -0.10359 0.11267 -0.10359 C 0.11111 -0.08093 0.11528 -0.07585 0.1 -0.07191 C 0.09201 -0.07261 0.08403 -0.07168 0.07621 -0.074 C 0.07413 -0.07469 0.06736 -0.08787 0.06666 -0.08879 C 0.05191 -0.11053 0.06441 -0.08879 0.05399 -0.10775 C 0.05173 -0.117 0.04826 -0.11538 0.04601 -0.12463 C 0.04722 -0.15492 0.04601 -0.16741 0.05712 -0.1903 C 0.06076 -0.20926 0.05903 -0.20163 0.06198 -0.21342 C 0.06423 -0.23469 0.06389 -0.2629 0.07309 -0.28116 C 0.07361 -0.28602 0.07465 -0.29596 0.07465 -0.29596 " pathEditMode="relative" ptsTypes="ffffffffffffffffffff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13873E-6 C 0.00539 -0.02104 0.01251 -0.04208 0.02379 -0.05919 C 0.03351 -0.07376 0.04671 -0.08208 0.05869 -0.09295 C 0.07779 -0.10959 0.09723 -0.12162 0.11737 -0.13503 C 0.12292 -0.13873 0.12779 -0.14404 0.13334 -0.14774 C 0.17466 -0.17433 0.21667 -0.19653 0.25713 -0.22589 C 0.26199 -0.22936 0.26789 -0.22959 0.27292 -0.23237 C 0.27952 -0.23607 0.28577 -0.24046 0.29202 -0.24508 C 0.29636 -0.24832 0.30018 -0.25272 0.3047 -0.25549 C 0.33959 -0.27699 0.37466 -0.28855 0.41268 -0.29364 C 0.42692 -0.29295 0.44133 -0.2941 0.45556 -0.29156 C 0.46112 -0.29063 0.47119 -0.283 0.47119 -0.283 C 0.47431 -0.27907 0.47813 -0.27653 0.48091 -0.27237 C 0.48299 -0.26936 0.48386 -0.2652 0.48577 -0.26196 C 0.48664 -0.26035 0.48768 -0.25896 0.48872 -0.25757 C 0.48976 -0.2511 0.49237 -0.24508 0.49185 -0.23861 C 0.48959 -0.20624 0.47414 -0.17711 0.45869 -0.15399 C 0.45261 -0.14497 0.4507 -0.13526 0.44133 -0.12878 C 0.43924 -0.1274 0.43681 -0.12624 0.4349 -0.12439 C 0.42483 -0.11468 0.4356 -0.12046 0.42535 -0.11607 C 0.41407 -0.10035 0.40782 -0.10636 0.39046 -0.10959 C 0.38942 -0.11098 0.38855 -0.11283 0.38733 -0.11399 C 0.38577 -0.11514 0.38369 -0.11468 0.38247 -0.11607 C 0.37761 -0.12092 0.3764 -0.13202 0.37466 -0.13919 C 0.37518 -0.14497 0.37518 -0.15075 0.37622 -0.1563 C 0.37726 -0.16115 0.38647 -0.17202 0.38733 -0.17318 C 0.39532 -0.18497 0.40452 -0.20069 0.41581 -0.20693 C 0.42049 -0.20948 0.42553 -0.21063 0.43004 -0.21318 C 0.47049 -0.23514 0.41355 -0.20647 0.45556 -0.23445 C 0.46042 -0.23769 0.46615 -0.23838 0.47119 -0.24069 C 0.49688 -0.25156 0.52206 -0.25896 0.54914 -0.26196 C 0.59098 -0.27237 0.63282 -0.28208 0.67466 -0.29156 C 0.69758 -0.29665 0.68282 -0.29063 0.70313 -0.29572 C 0.71737 -0.29919 0.73317 -0.30867 0.74758 -0.31052 C 0.76702 -0.31283 0.78664 -0.31329 0.80626 -0.31468 C 0.83091 -0.32 0.85574 -0.32578 0.87935 -0.33803 C 0.88733 -0.33665 0.89515 -0.33387 0.90313 -0.33387 C 0.90747 -0.33387 0.91164 -0.33618 0.91581 -0.33803 C 0.91737 -0.33873 0.91876 -0.33988 0.92067 -0.34011 C 0.92535 -0.34058 0.93022 -0.34011 0.9349 -0.34011 " pathEditMode="relative" ptsTypes="fffffffffffffffffffffffffffffffffffffff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16763E-6 C 0.02621 0.01132 0.00625 0.00439 0.06198 0.00207 C 0.06857 -0.00232 0.07691 -0.00949 0.0842 -0.01272 C 0.10034 -0.03423 0.12187 -0.04787 0.13489 -0.074 C 0.1368 -0.08209 0.1401 -0.08717 0.14444 -0.09319 C 0.1467 -0.10243 0.15069 -0.11168 0.15399 -0.12047 C 0.15555 -0.12856 0.15746 -0.13504 0.15399 -0.14382 C 0.14965 -0.15469 0.13906 -0.16139 0.13177 -0.16717 C 0.11527 -0.18035 0.12673 -0.1755 0.11423 -0.17966 C 0.1026 -0.19053 0.08993 -0.18243 0.07934 -0.17342 C 0.07656 -0.16556 0.0743 -0.15793 0.07152 -0.15006 C 0.07205 -0.14243 0.07187 -0.13457 0.07309 -0.12694 C 0.07378 -0.12232 0.07899 -0.11746 0.0809 -0.11423 C 0.08854 -0.10174 0.09027 -0.09388 0.10156 -0.08879 C 0.12639 -0.05735 0.16909 -0.0548 0.20156 -0.05087 C 0.23229 -0.05226 0.26302 -0.05295 0.29375 -0.05504 C 0.3151 -0.05642 0.33871 -0.06729 0.36041 -0.07191 C 0.37014 -0.07631 0.36007 -0.07076 0.36979 -0.08047 C 0.37639 -0.08717 0.37708 -0.08648 0.3842 -0.08879 C 0.39149 -0.0948 0.4026 -0.10197 0.41111 -0.10567 C 0.41562 -0.1096 0.42048 -0.11307 0.42534 -0.11631 C 0.43281 -0.12116 0.42812 -0.11561 0.43177 -0.12047 " pathEditMode="relative" ptsTypes="fffffffffffffffffffffA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5  -0.018 -0.02131  -0.023 -0.02131  c -0.031 0  -0.063 0.16647  -0.063 0.33295  c 0 -0.0839  -0.016 -0.16647  -0.031 -0.16647  c -0.016 0  -0.031 0.0839  -0.031 0.16647  c 0 -0.04129  -0.008 -0.0839  -0.016 -0.0839  c -0.008 0  -0.016 0.04129  -0.016 0.0839  c 0 -0.02131  -0.004 -0.04129  -0.008 -0.04129  c -0.004 0  -0.008 0.02131  -0.008 0.04129  c 0 -0.01065  -0.002 -0.02131  -0.004 -0.02131  c -0.001 0  -0.004 0.01065  -0.004 0.02131  c 0 -0.00533  -0.001 -0.01065  -0.002 -0.01065  c 0 -0.00133  -0.002 0.00533  -0.002 0.01065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60116E-6 L 0.30521 0.4023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60116E-6 L 0.0401 0.13179 L 0.0783 2.60116E-6 L 0.1184 0.13179 L 0.15868 2.60116E-6 L 0.19635 0.13179 L 0.23663 2.60116E-6 L 0.27465 0.13179 L 0.31493 2.60116E-6 L 0.35521 0.13179 L 0.39323 2.60116E-6 L 0.43351 0.13179 L 0.47118 2.60116E-6 L 0.51146 0.13179 L 0.55156 2.60116E-6 L 0.58976 0.13179 L 0.63004 2.60116E-6 " pathEditMode="relative" rAng="0" ptsTypes="FFFFFFFFFFFFFFFFF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27746E-6 C 0.00104 -0.03145 0.00104 -0.07492 0.00955 -0.10567 C 0.01111 -0.11815 0.01702 -0.15168 0.02535 -0.15862 C 0.03056 -0.16278 0.03698 -0.16301 0.04288 -0.16486 C 0.07726 -0.16209 0.05938 -0.16255 0.0809 -0.15631 C 0.08542 -0.1533 0.0908 -0.1533 0.09514 -0.15006 C 0.10399 -0.14382 0.10955 -0.13388 0.11736 -0.12671 C 0.1224 -0.12209 0.12795 -0.11839 0.13334 -0.11422 C 0.14288 -0.10659 0.14948 -0.08833 0.15712 -0.07815 C 0.16042 -0.06521 0.16736 -0.0548 0.17136 -0.04232 C 0.17483 -0.03145 0.1724 -0.02821 0.17934 -0.01896 C 0.1849 0.00369 0.18715 0.03699 0.17292 0.05502 C 0.16424 0.07815 0.14844 0.09364 0.13004 0.1015 C 0.12101 0.1008 0.11198 0.10196 0.10313 0.09942 C 0.10087 0.09872 0.09549 0.07352 0.09514 0.0719 C 0.09566 0.04092 0.09566 0.00994 0.0967 -0.02105 C 0.09861 -0.07815 0.14566 -0.11399 0.18247 -0.12463 C 0.20226 -0.12185 0.20851 -0.12139 0.22379 -0.11631 C 0.23368 -0.10683 0.24097 -0.0948 0.25226 -0.08879 C 0.25695 -0.07931 0.26163 -0.07029 0.26667 -0.06128 C 0.27136 -0.04209 0.27413 -0.02128 0.28247 -0.00417 C 0.28438 0.02381 0.28542 0.02104 0.2809 0.05294 C 0.27952 0.06265 0.27431 0.07398 0.27136 0.08254 C 0.26511 0.1008 0.26094 0.11884 0.25226 0.13526 C 0.24879 0.14959 0.24271 0.16346 0.23802 0.17757 C 0.23368 0.19075 0.23195 0.20439 0.22847 0.2178 C 0.22709 0.23121 0.22552 0.24462 0.22379 0.25803 C 0.22205 0.27075 0.21736 0.283 0.21736 0.29595 " pathEditMode="relative" ptsTypes="fffffffffffffffffffffffffffA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13" y="357188"/>
            <a:ext cx="5238750" cy="7080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Помоги Буратино 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Рисунок 6" descr="Untitled-Scanned-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975100"/>
            <a:ext cx="18573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1528763" y="3643313"/>
            <a:ext cx="2809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0438" y="2143125"/>
            <a:ext cx="522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>
                <a:latin typeface="Constantia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4813" y="2143125"/>
            <a:ext cx="1443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грибов</a:t>
            </a:r>
            <a:r>
              <a:rPr lang="ru-RU" sz="2000">
                <a:latin typeface="Constantia" pitchFamily="18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57875" y="2143125"/>
            <a:ext cx="102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лесу</a:t>
            </a:r>
            <a:r>
              <a:rPr lang="ru-RU" sz="2000">
                <a:latin typeface="Constantia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00250" y="2143125"/>
            <a:ext cx="1290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2000">
                <a:latin typeface="Constantia" pitchFamily="18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00250" y="2857500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тропинки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75" y="2857500"/>
            <a:ext cx="1839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боровики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00500" y="2857500"/>
            <a:ext cx="1766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прячутся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57875" y="2857500"/>
            <a:ext cx="474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2071688" y="3500438"/>
            <a:ext cx="458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71750" y="3500438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растут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00688" y="3500438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грузди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29063" y="3500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ельнике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86563" y="3500438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душистые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71625" y="3571875"/>
            <a:ext cx="280988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5607E-6 L -0.15747 -1.156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4139 C -0.01754 -0.04925 -0.01875 -0.05803 -0.02656 -0.06474 C -0.03143 -0.07329 -0.03976 -0.07907 -0.0474 -0.0837 C -0.06823 -0.10913 -0.09202 -0.11399 -0.12014 -0.11954 C -0.12361 -0.12023 -0.12726 -0.12092 -0.13056 -0.12162 C -0.13768 -0.123 -0.15156 -0.12601 -0.15156 -0.12578 C -0.19236 -0.12508 -0.23386 -0.12786 -0.27448 -0.12162 C -0.28021 -0.12069 -0.28629 -0.11352 -0.29184 -0.11121 C -0.29514 -0.10844 -0.29913 -0.10636 -0.30226 -0.10266 C -0.304 -0.10058 -0.30504 -0.09757 -0.30729 -0.09641 C -0.31111 -0.09456 -0.31545 -0.09503 -0.31945 -0.09433 C -0.32066 -0.09295 -0.32153 -0.0911 -0.32309 -0.08994 C -0.32465 -0.08878 -0.32674 -0.08925 -0.32813 -0.08786 C -0.33542 -0.08139 -0.3375 -0.07214 -0.34566 -0.0689 C -0.34792 -0.06682 -0.35052 -0.0652 -0.35243 -0.06243 C -0.35365 -0.06081 -0.35313 -0.05803 -0.35417 -0.05618 C -0.35504 -0.05456 -0.3566 -0.05341 -0.35781 -0.05202 C -0.36007 -0.04347 -0.36233 -0.03514 -0.36459 -0.02659 C -0.36615 -0.02104 -0.36684 -0.01526 -0.36806 -0.00971 C -0.36858 -0.00693 -0.36979 -0.00115 -0.36979 -0.00092 " pathEditMode="relative" rAng="0" ptsTypes="fffffffffffffffffff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2.08092E-6 L 0.15174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24855E-7 L 0.04739 9.24855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763E-6 L -0.4184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00116 C -0.06857 -0.01202 -0.0717 -0.00601 -0.05955 -0.01804 C -0.04357 -0.0333 -0.03732 -0.03538 -0.01441 -0.03908 C -0.00573 -0.03838 0.00347 -0.03954 0.01146 -0.037 C 0.01372 -0.0363 0.01233 -0.0326 0.01372 -0.03075 C 0.01667 -0.02682 0.02032 -0.02289 0.02448 -0.02012 C 0.03247 -0.0148 0.03837 -0.01364 0.04809 -0.01179 C 0.05365 -0.00648 0.05243 -0.00948 0.05243 -0.00324 " pathEditMode="relative" rAng="0" ptsTypes="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0116 C -0.02431 0.01942 -0.02622 0.03214 -0.01129 0.03884 C -0.00469 0.04509 -0.00382 0.04717 0.00451 0.04948 C 0.03281 0.04763 0.03264 0.05248 0.04896 0.03468 C 0.05052 0.03306 0.05347 0.03306 0.05382 0.03052 C 0.05521 0.02081 0.05382 0.01087 0.05382 0.00092 " pathEditMode="relative" rAng="0" ptsTypes="fffff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2.25434E-6 L 5.55556E-7 -2.2543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 -0.00046 L -0.14167 -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8555E-6 C 0.00034 0.0141 2.77778E-6 0.02844 0.00139 0.04231 C 0.00156 0.04439 0.00347 0.04485 0.00434 0.04647 C 0.00642 0.05086 0.00712 0.05641 0.01007 0.05942 C 0.01597 0.06566 0.02587 0.07884 0.03316 0.08277 C 0.04236 0.09572 0.05434 0.09572 0.06649 0.09757 C 0.08333 0.09688 0.10034 0.09803 0.11701 0.09526 C 0.12222 0.09456 0.12534 0.08601 0.13003 0.08277 C 0.13906 0.07676 0.15225 0.07214 0.16041 0.06358 C 0.16771 0.05595 0.17326 0.04532 0.18073 0.03815 C 0.18107 0.03607 0.18107 0.03352 0.18212 0.03167 C 0.18316 0.02959 0.18593 0.03006 0.18646 0.02751 C 0.18784 0.01988 0.18646 0.01202 0.18646 0.00416 " pathEditMode="relative" rAng="0" ptsTypes="ffffffffffff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5434E-6 C -0.00052 -0.00694 -0.00017 -0.01411 -0.00156 -0.02104 C -0.00191 -0.02289 -0.00382 -0.02382 -0.00486 -0.0252 C -0.01771 -0.04231 -0.02135 -0.04463 -0.03976 -0.04856 C -0.06528 -0.04786 -0.09792 -0.06405 -0.11597 -0.04 C -0.12049 -0.02174 -0.11771 -0.03075 -0.12708 -0.01896 C -0.12882 -0.01156 -0.13333 -0.00555 -0.13333 0.00231 " pathEditMode="relative" rAng="0" ptsTypes="ffffff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0231 L 0.24306 0.00231 " pathEditMode="relative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704850"/>
            <a:ext cx="6972300" cy="509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Отгадай словарное слово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785813" y="2571750"/>
            <a:ext cx="7416800" cy="1928813"/>
            <a:chOff x="571472" y="2571744"/>
            <a:chExt cx="7416982" cy="1928032"/>
          </a:xfrm>
        </p:grpSpPr>
        <p:pic>
          <p:nvPicPr>
            <p:cNvPr id="5" name="Прямоугольни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30138" y="2097024"/>
              <a:ext cx="4407408" cy="2450592"/>
            </a:xfrm>
            <a:prstGeom prst="rect">
              <a:avLst/>
            </a:prstGeom>
            <a:noFill/>
          </p:spPr>
        </p:pic>
        <p:pic>
          <p:nvPicPr>
            <p:cNvPr id="13" name="Прямоугольник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8742" y="2097024"/>
              <a:ext cx="2944368" cy="2450592"/>
            </a:xfrm>
            <a:prstGeom prst="rect">
              <a:avLst/>
            </a:prstGeom>
            <a:noFill/>
          </p:spPr>
        </p:pic>
        <p:grpSp>
          <p:nvGrpSpPr>
            <p:cNvPr id="18440" name="Группа 27"/>
            <p:cNvGrpSpPr>
              <a:grpSpLocks/>
            </p:cNvGrpSpPr>
            <p:nvPr/>
          </p:nvGrpSpPr>
          <p:grpSpPr bwMode="auto">
            <a:xfrm>
              <a:off x="3428992" y="2857496"/>
              <a:ext cx="3000396" cy="1642280"/>
              <a:chOff x="3428992" y="2857496"/>
              <a:chExt cx="3000396" cy="1642280"/>
            </a:xfrm>
          </p:grpSpPr>
          <p:grpSp>
            <p:nvGrpSpPr>
              <p:cNvPr id="18441" name="Группа 26"/>
              <p:cNvGrpSpPr>
                <a:grpSpLocks/>
              </p:cNvGrpSpPr>
              <p:nvPr/>
            </p:nvGrpSpPr>
            <p:grpSpPr bwMode="auto">
              <a:xfrm>
                <a:off x="3428992" y="2857496"/>
                <a:ext cx="3000396" cy="1144596"/>
                <a:chOff x="3428992" y="2857496"/>
                <a:chExt cx="3000396" cy="1144596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3429042" y="2857378"/>
                  <a:ext cx="3000449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3429042" y="3143013"/>
                  <a:ext cx="3000449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429042" y="3428647"/>
                  <a:ext cx="3000449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3429042" y="3714281"/>
                  <a:ext cx="3000449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3429042" y="3999916"/>
                  <a:ext cx="3000449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2" name="Группа 25"/>
              <p:cNvGrpSpPr>
                <a:grpSpLocks/>
              </p:cNvGrpSpPr>
              <p:nvPr/>
            </p:nvGrpSpPr>
            <p:grpSpPr bwMode="auto">
              <a:xfrm>
                <a:off x="3643306" y="3215480"/>
                <a:ext cx="643736" cy="927900"/>
                <a:chOff x="3643306" y="3215480"/>
                <a:chExt cx="643736" cy="927900"/>
              </a:xfrm>
            </p:grpSpPr>
            <p:sp>
              <p:nvSpPr>
                <p:cNvPr id="14" name="Овал 13"/>
                <p:cNvSpPr/>
                <p:nvPr/>
              </p:nvSpPr>
              <p:spPr>
                <a:xfrm>
                  <a:off x="3643359" y="3857098"/>
                  <a:ext cx="642954" cy="2856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16" name="Прямая соединительная линия 15"/>
                <p:cNvCxnSpPr>
                  <a:endCxn id="14" idx="6"/>
                </p:cNvCxnSpPr>
                <p:nvPr/>
              </p:nvCxnSpPr>
              <p:spPr>
                <a:xfrm rot="5400000">
                  <a:off x="3894359" y="3607962"/>
                  <a:ext cx="785495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3" name="Группа 24"/>
              <p:cNvGrpSpPr>
                <a:grpSpLocks/>
              </p:cNvGrpSpPr>
              <p:nvPr/>
            </p:nvGrpSpPr>
            <p:grpSpPr bwMode="auto">
              <a:xfrm>
                <a:off x="5143504" y="3571876"/>
                <a:ext cx="1071570" cy="927900"/>
                <a:chOff x="5143504" y="3571876"/>
                <a:chExt cx="1071570" cy="927900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5143584" y="4356959"/>
                  <a:ext cx="1071588" cy="15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Овал 20"/>
                <p:cNvSpPr/>
                <p:nvPr/>
              </p:nvSpPr>
              <p:spPr>
                <a:xfrm>
                  <a:off x="5359489" y="4214142"/>
                  <a:ext cx="642953" cy="2856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22" name="Прямая соединительная линия 21"/>
                <p:cNvCxnSpPr>
                  <a:endCxn id="21" idx="6"/>
                </p:cNvCxnSpPr>
                <p:nvPr/>
              </p:nvCxnSpPr>
              <p:spPr>
                <a:xfrm rot="5400000">
                  <a:off x="5608901" y="3963418"/>
                  <a:ext cx="785495" cy="158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285750" y="2071688"/>
            <a:ext cx="8215313" cy="4275137"/>
            <a:chOff x="285720" y="2071678"/>
            <a:chExt cx="8215370" cy="4274810"/>
          </a:xfrm>
        </p:grpSpPr>
        <p:pic>
          <p:nvPicPr>
            <p:cNvPr id="18436" name="Picture 2" descr="D:\картиночки\STDDIR3\FD00548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3714752"/>
              <a:ext cx="3500462" cy="263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Box 22"/>
            <p:cNvSpPr txBox="1">
              <a:spLocks noChangeArrowheads="1"/>
            </p:cNvSpPr>
            <p:nvPr/>
          </p:nvSpPr>
          <p:spPr bwMode="auto">
            <a:xfrm>
              <a:off x="1214414" y="2071678"/>
              <a:ext cx="728667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600" b="1">
                  <a:latin typeface="Constantia" pitchFamily="18" charset="0"/>
                </a:rPr>
                <a:t>П</a:t>
              </a:r>
              <a:r>
                <a:rPr lang="ru-RU" sz="9600" b="1">
                  <a:solidFill>
                    <a:srgbClr val="FF0000"/>
                  </a:solidFill>
                  <a:latin typeface="Constantia" pitchFamily="18" charset="0"/>
                </a:rPr>
                <a:t>О</a:t>
              </a:r>
              <a:r>
                <a:rPr lang="ru-RU" sz="9600" b="1">
                  <a:latin typeface="Constantia" pitchFamily="18" charset="0"/>
                </a:rPr>
                <a:t>М</a:t>
              </a:r>
              <a:r>
                <a:rPr lang="ru-RU" sz="9600" b="1">
                  <a:solidFill>
                    <a:srgbClr val="FF0000"/>
                  </a:solidFill>
                  <a:latin typeface="Constantia" pitchFamily="18" charset="0"/>
                </a:rPr>
                <a:t>И</a:t>
              </a:r>
              <a:r>
                <a:rPr lang="ru-RU" sz="9600" b="1">
                  <a:latin typeface="Constantia" pitchFamily="18" charset="0"/>
                </a:rPr>
                <a:t>ДО</a:t>
              </a:r>
              <a:r>
                <a:rPr lang="ru-RU" sz="9600" b="1">
                  <a:latin typeface="Times New Roman" pitchFamily="18" charset="0"/>
                  <a:cs typeface="Times New Roman" pitchFamily="18" charset="0"/>
                </a:rPr>
                <a:t></a:t>
              </a:r>
              <a:r>
                <a:rPr lang="ru-RU" sz="9600" b="1">
                  <a:latin typeface="Constantia" pitchFamily="18" charset="0"/>
                </a:rPr>
                <a:t>Р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0000FF"/>
                </a:solidFill>
              </a:rPr>
              <a:t>Слова - близнецы  </a:t>
            </a:r>
            <a:r>
              <a:rPr lang="ru-RU" sz="6000" b="1" i="1" dirty="0" smtClean="0">
                <a:solidFill>
                  <a:srgbClr val="FF0000"/>
                </a:solidFill>
              </a:rPr>
              <a:t>(омонимы)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1928813" y="1643063"/>
            <a:ext cx="6208712" cy="3452812"/>
            <a:chOff x="1928794" y="1643050"/>
            <a:chExt cx="6208403" cy="3453210"/>
          </a:xfrm>
        </p:grpSpPr>
        <p:sp>
          <p:nvSpPr>
            <p:cNvPr id="4" name="TextBox 3"/>
            <p:cNvSpPr txBox="1"/>
            <p:nvPr/>
          </p:nvSpPr>
          <p:spPr>
            <a:xfrm>
              <a:off x="3071737" y="1643050"/>
              <a:ext cx="3357395" cy="10161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solidFill>
                    <a:schemeClr val="tx2">
                      <a:lumMod val="75000"/>
                    </a:schemeClr>
                  </a:solidFill>
                  <a:latin typeface="Tahoma" charset="0"/>
                  <a:cs typeface="+mn-cs"/>
                </a:rPr>
                <a:t>Ключ</a:t>
              </a:r>
              <a:r>
                <a:rPr lang="ru-RU" sz="4400" b="1" dirty="0">
                  <a:solidFill>
                    <a:schemeClr val="tx2">
                      <a:lumMod val="75000"/>
                    </a:schemeClr>
                  </a:solidFill>
                  <a:latin typeface="Tahoma" charset="0"/>
                  <a:cs typeface="+mn-cs"/>
                </a:rPr>
                <a:t> </a:t>
              </a:r>
            </a:p>
          </p:txBody>
        </p:sp>
        <p:pic>
          <p:nvPicPr>
            <p:cNvPr id="19465" name="Picture 2" descr="C:\Documents and Settings\ReePToR\Мои документы\Мои рисунки\key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3FBED"/>
                </a:clrFrom>
                <a:clrTo>
                  <a:srgbClr val="E3FB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794" y="3214686"/>
              <a:ext cx="1976443" cy="188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37459">
              <a:off x="4676054" y="3629941"/>
              <a:ext cx="3461143" cy="116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428625" y="1428750"/>
            <a:ext cx="8366125" cy="4902200"/>
            <a:chOff x="428596" y="1428736"/>
            <a:chExt cx="8365400" cy="4902837"/>
          </a:xfrm>
        </p:grpSpPr>
        <p:sp>
          <p:nvSpPr>
            <p:cNvPr id="11" name="TextBox 10"/>
            <p:cNvSpPr txBox="1"/>
            <p:nvPr/>
          </p:nvSpPr>
          <p:spPr>
            <a:xfrm>
              <a:off x="3142986" y="1428736"/>
              <a:ext cx="2785822" cy="12003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chemeClr val="accent6">
                      <a:lumMod val="75000"/>
                    </a:schemeClr>
                  </a:solidFill>
                  <a:latin typeface="Tahoma" charset="0"/>
                  <a:cs typeface="+mn-cs"/>
                </a:rPr>
                <a:t>коса</a:t>
              </a:r>
            </a:p>
          </p:txBody>
        </p:sp>
        <p:pic>
          <p:nvPicPr>
            <p:cNvPr id="19461" name="Picture 7" descr="C:\Documents and Settings\ReePToR\Мои документы\Мои рисунки\1181480389_075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7F9FC"/>
                </a:clrFrom>
                <a:clrTo>
                  <a:srgbClr val="F7F9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2285992"/>
              <a:ext cx="23717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8" descr="C:\Documents and Settings\ReePToR\Мои документы\Мои рисунки\31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57943">
              <a:off x="2537604" y="3791573"/>
              <a:ext cx="3810000" cy="2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8" y="2285992"/>
              <a:ext cx="3078988" cy="230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500188" y="285750"/>
            <a:ext cx="5929312" cy="830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Антонимы </a:t>
            </a:r>
          </a:p>
        </p:txBody>
      </p:sp>
      <p:grpSp>
        <p:nvGrpSpPr>
          <p:cNvPr id="20482" name="Группа 14"/>
          <p:cNvGrpSpPr>
            <a:grpSpLocks/>
          </p:cNvGrpSpPr>
          <p:nvPr/>
        </p:nvGrpSpPr>
        <p:grpSpPr bwMode="auto">
          <a:xfrm>
            <a:off x="642938" y="1143000"/>
            <a:ext cx="3857625" cy="1476375"/>
            <a:chOff x="642910" y="1142984"/>
            <a:chExt cx="3857652" cy="1476375"/>
          </a:xfrm>
        </p:grpSpPr>
        <p:sp>
          <p:nvSpPr>
            <p:cNvPr id="20498" name="TextBox 8"/>
            <p:cNvSpPr txBox="1">
              <a:spLocks noChangeArrowheads="1"/>
            </p:cNvSpPr>
            <p:nvPr/>
          </p:nvSpPr>
          <p:spPr bwMode="auto">
            <a:xfrm>
              <a:off x="2643049" y="1785990"/>
              <a:ext cx="18575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00FF"/>
                  </a:solidFill>
                  <a:latin typeface="Constantia" pitchFamily="18" charset="0"/>
                </a:rPr>
                <a:t>медленнее       </a:t>
              </a:r>
              <a:r>
                <a:rPr lang="ru-RU" sz="2400" b="1">
                  <a:solidFill>
                    <a:srgbClr val="FF00FF"/>
                  </a:solidFill>
                  <a:latin typeface="Constantia" pitchFamily="18" charset="0"/>
                </a:rPr>
                <a:t> </a:t>
              </a:r>
            </a:p>
          </p:txBody>
        </p:sp>
        <p:pic>
          <p:nvPicPr>
            <p:cNvPr id="2049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142984"/>
              <a:ext cx="1981200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3" name="Группа 16"/>
          <p:cNvGrpSpPr>
            <a:grpSpLocks/>
          </p:cNvGrpSpPr>
          <p:nvPr/>
        </p:nvGrpSpPr>
        <p:grpSpPr bwMode="auto">
          <a:xfrm>
            <a:off x="785813" y="2928938"/>
            <a:ext cx="3429000" cy="1295400"/>
            <a:chOff x="785786" y="2928934"/>
            <a:chExt cx="3429024" cy="1295400"/>
          </a:xfrm>
        </p:grpSpPr>
        <p:sp>
          <p:nvSpPr>
            <p:cNvPr id="20496" name="TextBox 9"/>
            <p:cNvSpPr txBox="1">
              <a:spLocks noChangeArrowheads="1"/>
            </p:cNvSpPr>
            <p:nvPr/>
          </p:nvSpPr>
          <p:spPr bwMode="auto">
            <a:xfrm>
              <a:off x="2643049" y="3214912"/>
              <a:ext cx="15717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00FF"/>
                  </a:solidFill>
                  <a:latin typeface="Constantia" pitchFamily="18" charset="0"/>
                </a:rPr>
                <a:t>дешевле       </a:t>
              </a:r>
              <a:r>
                <a:rPr lang="ru-RU" sz="2400" b="1">
                  <a:solidFill>
                    <a:srgbClr val="FF00FF"/>
                  </a:solidFill>
                  <a:latin typeface="Constantia" pitchFamily="18" charset="0"/>
                </a:rPr>
                <a:t>     </a:t>
              </a:r>
            </a:p>
          </p:txBody>
        </p:sp>
        <p:pic>
          <p:nvPicPr>
            <p:cNvPr id="20497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2928934"/>
              <a:ext cx="17240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Группа 18"/>
          <p:cNvGrpSpPr>
            <a:grpSpLocks/>
          </p:cNvGrpSpPr>
          <p:nvPr/>
        </p:nvGrpSpPr>
        <p:grpSpPr bwMode="auto">
          <a:xfrm>
            <a:off x="785813" y="4357688"/>
            <a:ext cx="3429000" cy="1476375"/>
            <a:chOff x="785786" y="4357694"/>
            <a:chExt cx="3429024" cy="1476375"/>
          </a:xfrm>
        </p:grpSpPr>
        <p:sp>
          <p:nvSpPr>
            <p:cNvPr id="20494" name="TextBox 10"/>
            <p:cNvSpPr txBox="1">
              <a:spLocks noChangeArrowheads="1"/>
            </p:cNvSpPr>
            <p:nvPr/>
          </p:nvSpPr>
          <p:spPr bwMode="auto">
            <a:xfrm>
              <a:off x="2643049" y="4929619"/>
              <a:ext cx="15717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00FF"/>
                  </a:solidFill>
                  <a:latin typeface="Constantia" pitchFamily="18" charset="0"/>
                </a:rPr>
                <a:t>моложе       </a:t>
              </a:r>
              <a:r>
                <a:rPr lang="ru-RU" sz="2400" b="1">
                  <a:solidFill>
                    <a:srgbClr val="FF00FF"/>
                  </a:solidFill>
                  <a:latin typeface="Constantia" pitchFamily="18" charset="0"/>
                </a:rPr>
                <a:t>          </a:t>
              </a:r>
            </a:p>
          </p:txBody>
        </p:sp>
        <p:pic>
          <p:nvPicPr>
            <p:cNvPr id="20495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4357694"/>
              <a:ext cx="1695450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929188" y="1230313"/>
            <a:ext cx="3214687" cy="1408112"/>
            <a:chOff x="4929190" y="1229917"/>
            <a:chExt cx="3214711" cy="1408492"/>
          </a:xfrm>
        </p:grpSpPr>
        <p:pic>
          <p:nvPicPr>
            <p:cNvPr id="2049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5" y="1229917"/>
              <a:ext cx="1928826" cy="140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3" name="Прямоугольник 11"/>
            <p:cNvSpPr>
              <a:spLocks noChangeArrowheads="1"/>
            </p:cNvSpPr>
            <p:nvPr/>
          </p:nvSpPr>
          <p:spPr bwMode="auto">
            <a:xfrm>
              <a:off x="4929190" y="1785926"/>
              <a:ext cx="1509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FF00FF"/>
                  </a:solidFill>
                  <a:latin typeface="Constantia" pitchFamily="18" charset="0"/>
                </a:rPr>
                <a:t>быстрее </a:t>
              </a:r>
              <a:endParaRPr lang="ru-RU" sz="2400">
                <a:latin typeface="Constantia" pitchFamily="18" charset="0"/>
              </a:endParaRP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643438" y="2857500"/>
            <a:ext cx="3643312" cy="1511300"/>
            <a:chOff x="4643438" y="2857496"/>
            <a:chExt cx="3643338" cy="1510616"/>
          </a:xfrm>
        </p:grpSpPr>
        <p:pic>
          <p:nvPicPr>
            <p:cNvPr id="20490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2857496"/>
              <a:ext cx="2071702" cy="151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Прямоугольник 12"/>
            <p:cNvSpPr>
              <a:spLocks noChangeArrowheads="1"/>
            </p:cNvSpPr>
            <p:nvPr/>
          </p:nvSpPr>
          <p:spPr bwMode="auto">
            <a:xfrm>
              <a:off x="4643438" y="3286124"/>
              <a:ext cx="13908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FF00FF"/>
                  </a:solidFill>
                  <a:latin typeface="Constantia" pitchFamily="18" charset="0"/>
                </a:rPr>
                <a:t>дороже </a:t>
              </a:r>
              <a:endParaRPr lang="ru-RU" sz="2400">
                <a:latin typeface="Constantia" pitchFamily="18" charset="0"/>
              </a:endParaRP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572000" y="4500563"/>
            <a:ext cx="3841750" cy="1452562"/>
            <a:chOff x="4572000" y="4500570"/>
            <a:chExt cx="3841264" cy="1452562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3636" y="4500570"/>
              <a:ext cx="2269628" cy="145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Прямоугольник 13"/>
            <p:cNvSpPr>
              <a:spLocks noChangeArrowheads="1"/>
            </p:cNvSpPr>
            <p:nvPr/>
          </p:nvSpPr>
          <p:spPr bwMode="auto">
            <a:xfrm>
              <a:off x="4572000" y="5000636"/>
              <a:ext cx="14110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FF00FF"/>
                  </a:solidFill>
                  <a:latin typeface="Constantia" pitchFamily="18" charset="0"/>
                </a:rPr>
                <a:t>старше  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ReePToR\Мои документы\Мои рисунки\98e9054b0d9fb526b52381f6a54208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928688"/>
            <a:ext cx="4849812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214313"/>
            <a:ext cx="8243887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Сочинение по картине Ф.П.Решетникова «Опять двойка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567363" y="928688"/>
            <a:ext cx="357663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onstantia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Где происходит событие ?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Какой момент изобразил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художник?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Что во внешнем виде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мальчика говорит о том,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что он получил двойку ?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onstantia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Кто ещё изображен на картине ?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Какие чувства они выражают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по отношению к мальчику ?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Какие чувства испытывает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главный герой ?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Каково ваше отношение к нему ?</a:t>
            </a:r>
          </a:p>
          <a:p>
            <a:pPr>
              <a:buFont typeface="Arial" charset="0"/>
              <a:buChar char="•"/>
            </a:pP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895350" y="633413"/>
            <a:ext cx="7785100" cy="1195387"/>
          </a:xfrm>
        </p:spPr>
      </p:pic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276475"/>
            <a:ext cx="8135937" cy="2786063"/>
          </a:xfrm>
        </p:spPr>
        <p:txBody>
          <a:bodyPr/>
          <a:lstStyle/>
          <a:p>
            <a:pPr marR="0" algn="l">
              <a:lnSpc>
                <a:spcPct val="90000"/>
              </a:lnSpc>
            </a:pPr>
            <a:r>
              <a:rPr lang="ru-RU" sz="4000" smtClean="0">
                <a:solidFill>
                  <a:srgbClr val="A50021"/>
                </a:solidFill>
                <a:latin typeface="Times New Roman" pitchFamily="18" charset="0"/>
              </a:rPr>
              <a:t>Запятки</a:t>
            </a:r>
            <a:r>
              <a:rPr lang="ru-RU" sz="4000" smtClean="0">
                <a:latin typeface="Times New Roman" pitchFamily="18" charset="0"/>
              </a:rPr>
              <a:t> – место для слуги                                                        </a:t>
            </a:r>
          </a:p>
          <a:p>
            <a:pPr marR="0" algn="l">
              <a:lnSpc>
                <a:spcPct val="90000"/>
              </a:lnSpc>
            </a:pPr>
            <a:r>
              <a:rPr lang="ru-RU" sz="4000" smtClean="0">
                <a:latin typeface="Times New Roman" pitchFamily="18" charset="0"/>
              </a:rPr>
              <a:t>                  позади экипажа, кареты.  </a:t>
            </a:r>
          </a:p>
        </p:txBody>
      </p:sp>
      <p:pic>
        <p:nvPicPr>
          <p:cNvPr id="22531" name="Picture 4" descr="C05-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716338"/>
            <a:ext cx="60039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684213" y="4149725"/>
            <a:ext cx="1368425" cy="1152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26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1113</TotalTime>
  <Words>328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Times New Roman</vt:lpstr>
      <vt:lpstr>Tahoma</vt:lpstr>
      <vt:lpstr>Поток</vt:lpstr>
      <vt:lpstr>Поток</vt:lpstr>
      <vt:lpstr>Слайд 1</vt:lpstr>
      <vt:lpstr>Слайд 2</vt:lpstr>
      <vt:lpstr>Слайд 3</vt:lpstr>
      <vt:lpstr>Слайд 4</vt:lpstr>
      <vt:lpstr>Отгадай словарное слово</vt:lpstr>
      <vt:lpstr>Слова - близнецы  (омонимы)</vt:lpstr>
      <vt:lpstr>Слайд 7</vt:lpstr>
      <vt:lpstr>Слайд 8</vt:lpstr>
      <vt:lpstr>Слайд 9</vt:lpstr>
      <vt:lpstr>Восстановите цепочку</vt:lpstr>
      <vt:lpstr>   </vt:lpstr>
      <vt:lpstr>Слайд 12</vt:lpstr>
      <vt:lpstr>Слайд 13</vt:lpstr>
      <vt:lpstr>Слайд 14</vt:lpstr>
      <vt:lpstr>Жанры изобразительного искусства</vt:lpstr>
    </vt:vector>
  </TitlesOfParts>
  <Company>SHaraga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</dc:title>
  <dc:creator>ReePToR</dc:creator>
  <cp:lastModifiedBy>Елена</cp:lastModifiedBy>
  <cp:revision>121</cp:revision>
  <dcterms:created xsi:type="dcterms:W3CDTF">2008-11-08T17:08:09Z</dcterms:created>
  <dcterms:modified xsi:type="dcterms:W3CDTF">2009-02-21T16:03:02Z</dcterms:modified>
</cp:coreProperties>
</file>